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Default Extension="wmv" ContentType="video/x-ms-wmv"/>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6.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7.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5"/>
    <p:sldMasterId id="2147483670" r:id="rId6"/>
    <p:sldMasterId id="2147483707" r:id="rId7"/>
    <p:sldMasterId id="2147483724" r:id="rId8"/>
    <p:sldMasterId id="2147483740" r:id="rId9"/>
    <p:sldMasterId id="2147483756" r:id="rId10"/>
    <p:sldMasterId id="2147483772" r:id="rId11"/>
    <p:sldMasterId id="2147483790" r:id="rId12"/>
  </p:sldMasterIdLst>
  <p:notesMasterIdLst>
    <p:notesMasterId r:id="rId90"/>
  </p:notesMasterIdLst>
  <p:handoutMasterIdLst>
    <p:handoutMasterId r:id="rId91"/>
  </p:handoutMasterIdLst>
  <p:sldIdLst>
    <p:sldId id="350" r:id="rId13"/>
    <p:sldId id="514" r:id="rId14"/>
    <p:sldId id="660" r:id="rId15"/>
    <p:sldId id="566" r:id="rId16"/>
    <p:sldId id="661" r:id="rId17"/>
    <p:sldId id="559" r:id="rId18"/>
    <p:sldId id="567" r:id="rId19"/>
    <p:sldId id="592" r:id="rId20"/>
    <p:sldId id="593" r:id="rId21"/>
    <p:sldId id="633" r:id="rId22"/>
    <p:sldId id="569" r:id="rId23"/>
    <p:sldId id="584" r:id="rId24"/>
    <p:sldId id="636" r:id="rId25"/>
    <p:sldId id="637" r:id="rId26"/>
    <p:sldId id="640" r:id="rId27"/>
    <p:sldId id="639" r:id="rId28"/>
    <p:sldId id="638" r:id="rId29"/>
    <p:sldId id="641" r:id="rId30"/>
    <p:sldId id="571" r:id="rId31"/>
    <p:sldId id="634" r:id="rId32"/>
    <p:sldId id="572" r:id="rId33"/>
    <p:sldId id="579" r:id="rId34"/>
    <p:sldId id="580" r:id="rId35"/>
    <p:sldId id="581" r:id="rId36"/>
    <p:sldId id="606" r:id="rId37"/>
    <p:sldId id="607" r:id="rId38"/>
    <p:sldId id="603" r:id="rId39"/>
    <p:sldId id="643" r:id="rId40"/>
    <p:sldId id="644" r:id="rId41"/>
    <p:sldId id="574" r:id="rId42"/>
    <p:sldId id="575" r:id="rId43"/>
    <p:sldId id="577" r:id="rId44"/>
    <p:sldId id="609" r:id="rId45"/>
    <p:sldId id="670" r:id="rId46"/>
    <p:sldId id="578" r:id="rId47"/>
    <p:sldId id="588" r:id="rId48"/>
    <p:sldId id="624" r:id="rId49"/>
    <p:sldId id="625" r:id="rId50"/>
    <p:sldId id="604" r:id="rId51"/>
    <p:sldId id="602" r:id="rId52"/>
    <p:sldId id="645" r:id="rId53"/>
    <p:sldId id="622" r:id="rId54"/>
    <p:sldId id="582" r:id="rId55"/>
    <p:sldId id="586" r:id="rId56"/>
    <p:sldId id="585" r:id="rId57"/>
    <p:sldId id="664" r:id="rId58"/>
    <p:sldId id="665" r:id="rId59"/>
    <p:sldId id="666" r:id="rId60"/>
    <p:sldId id="672" r:id="rId61"/>
    <p:sldId id="662" r:id="rId62"/>
    <p:sldId id="587" r:id="rId63"/>
    <p:sldId id="671" r:id="rId64"/>
    <p:sldId id="621" r:id="rId65"/>
    <p:sldId id="590" r:id="rId66"/>
    <p:sldId id="618" r:id="rId67"/>
    <p:sldId id="617" r:id="rId68"/>
    <p:sldId id="616" r:id="rId69"/>
    <p:sldId id="615" r:id="rId70"/>
    <p:sldId id="614" r:id="rId71"/>
    <p:sldId id="611" r:id="rId72"/>
    <p:sldId id="613" r:id="rId73"/>
    <p:sldId id="612" r:id="rId74"/>
    <p:sldId id="632" r:id="rId75"/>
    <p:sldId id="652" r:id="rId76"/>
    <p:sldId id="654" r:id="rId77"/>
    <p:sldId id="655" r:id="rId78"/>
    <p:sldId id="651" r:id="rId79"/>
    <p:sldId id="646" r:id="rId80"/>
    <p:sldId id="659" r:id="rId81"/>
    <p:sldId id="669" r:id="rId82"/>
    <p:sldId id="657" r:id="rId83"/>
    <p:sldId id="656" r:id="rId84"/>
    <p:sldId id="658" r:id="rId85"/>
    <p:sldId id="600" r:id="rId86"/>
    <p:sldId id="599" r:id="rId87"/>
    <p:sldId id="635" r:id="rId88"/>
    <p:sldId id="454" r:id="rId89"/>
  </p:sldIdLst>
  <p:sldSz cx="9144000" cy="6858000" type="screen4x3"/>
  <p:notesSz cx="6858000" cy="9144000"/>
  <p:custDataLst>
    <p:tags r:id="rId92"/>
  </p:custDataLst>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C63F"/>
    <a:srgbClr val="FF3300"/>
    <a:srgbClr val="722F15"/>
    <a:srgbClr val="CC9900"/>
    <a:srgbClr val="F7941E"/>
    <a:srgbClr val="FFC000"/>
    <a:srgbClr val="6600FF"/>
    <a:srgbClr val="FF6633"/>
    <a:srgbClr val="009999"/>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51" autoAdjust="0"/>
    <p:restoredTop sz="93258" autoAdjust="0"/>
  </p:normalViewPr>
  <p:slideViewPr>
    <p:cSldViewPr>
      <p:cViewPr>
        <p:scale>
          <a:sx n="70" d="100"/>
          <a:sy n="70" d="100"/>
        </p:scale>
        <p:origin x="-1458" y="-72"/>
      </p:cViewPr>
      <p:guideLst>
        <p:guide orient="horz" pos="2387"/>
        <p:guide pos="2880"/>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112" d="100"/>
        <a:sy n="112" d="100"/>
      </p:scale>
      <p:origin x="0" y="5418"/>
    </p:cViewPr>
  </p:sorterViewPr>
  <p:notesViewPr>
    <p:cSldViewPr>
      <p:cViewPr varScale="1">
        <p:scale>
          <a:sx n="87" d="100"/>
          <a:sy n="87" d="100"/>
        </p:scale>
        <p:origin x="-3738"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slide" Target="slides/slide51.xml"/><Relationship Id="rId68" Type="http://schemas.openxmlformats.org/officeDocument/2006/relationships/slide" Target="slides/slide56.xml"/><Relationship Id="rId76" Type="http://schemas.openxmlformats.org/officeDocument/2006/relationships/slide" Target="slides/slide64.xml"/><Relationship Id="rId84" Type="http://schemas.openxmlformats.org/officeDocument/2006/relationships/slide" Target="slides/slide72.xml"/><Relationship Id="rId89" Type="http://schemas.openxmlformats.org/officeDocument/2006/relationships/slide" Target="slides/slide77.xml"/><Relationship Id="rId7" Type="http://schemas.openxmlformats.org/officeDocument/2006/relationships/slideMaster" Target="slideMasters/slideMaster3.xml"/><Relationship Id="rId71" Type="http://schemas.openxmlformats.org/officeDocument/2006/relationships/slide" Target="slides/slide59.xml"/><Relationship Id="rId92"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7.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slide" Target="slides/slide62.xml"/><Relationship Id="rId79" Type="http://schemas.openxmlformats.org/officeDocument/2006/relationships/slide" Target="slides/slide67.xml"/><Relationship Id="rId87" Type="http://schemas.openxmlformats.org/officeDocument/2006/relationships/slide" Target="slides/slide75.xml"/><Relationship Id="rId5" Type="http://schemas.openxmlformats.org/officeDocument/2006/relationships/slideMaster" Target="slideMasters/slideMaster1.xml"/><Relationship Id="rId61" Type="http://schemas.openxmlformats.org/officeDocument/2006/relationships/slide" Target="slides/slide49.xml"/><Relationship Id="rId82" Type="http://schemas.openxmlformats.org/officeDocument/2006/relationships/slide" Target="slides/slide70.xml"/><Relationship Id="rId90" Type="http://schemas.openxmlformats.org/officeDocument/2006/relationships/notesMaster" Target="notesMasters/notesMaster1.xml"/><Relationship Id="rId95" Type="http://schemas.openxmlformats.org/officeDocument/2006/relationships/theme" Target="theme/theme1.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slide" Target="slides/slide65.xml"/><Relationship Id="rId8" Type="http://schemas.openxmlformats.org/officeDocument/2006/relationships/slideMaster" Target="slideMasters/slideMaster4.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slide" Target="slides/slide68.xml"/><Relationship Id="rId85" Type="http://schemas.openxmlformats.org/officeDocument/2006/relationships/slide" Target="slides/slide73.xml"/><Relationship Id="rId93"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slide" Target="slides/slide76.xml"/><Relationship Id="rId91" Type="http://schemas.openxmlformats.org/officeDocument/2006/relationships/handoutMaster" Target="handoutMasters/handoutMaster1.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6.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slide" Target="slides/slide74.xml"/><Relationship Id="rId9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BA2B33F-3098-4BFA-B32B-AA0110D516EB}" type="datetimeFigureOut">
              <a:rPr lang="en-US" smtClean="0"/>
              <a:t>10/4/2013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664BDB2-4F69-4C62-A2AE-81B299233A21}" type="slidenum">
              <a:rPr lang="en-US" smtClean="0"/>
              <a:t>‹#›</a:t>
            </a:fld>
            <a:endParaRPr lang="en-US" dirty="0"/>
          </a:p>
        </p:txBody>
      </p:sp>
    </p:spTree>
    <p:extLst>
      <p:ext uri="{BB962C8B-B14F-4D97-AF65-F5344CB8AC3E}">
        <p14:creationId xmlns:p14="http://schemas.microsoft.com/office/powerpoint/2010/main" val="5155557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eaLnBrk="0" hangingPunct="0">
              <a:defRPr sz="1200"/>
            </a:lvl1pPr>
          </a:lstStyle>
          <a:p>
            <a:endParaRPr lang="en-GB" dirty="0"/>
          </a:p>
        </p:txBody>
      </p:sp>
      <p:sp>
        <p:nvSpPr>
          <p:cNvPr id="102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lvl1pPr algn="r" eaLnBrk="0" hangingPunct="0">
              <a:defRPr sz="1200"/>
            </a:lvl1pPr>
          </a:lstStyle>
          <a:p>
            <a:endParaRPr lang="en-GB" dirty="0"/>
          </a:p>
        </p:txBody>
      </p:sp>
      <p:sp>
        <p:nvSpPr>
          <p:cNvPr id="10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endParaRPr lang="en-GB" dirty="0"/>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b" anchorCtr="0" compatLnSpc="1">
            <a:prstTxWarp prst="textNoShape">
              <a:avLst/>
            </a:prstTxWarp>
          </a:bodyPr>
          <a:lstStyle>
            <a:lvl1pPr algn="r" eaLnBrk="0" hangingPunct="0">
              <a:defRPr sz="1200"/>
            </a:lvl1pPr>
          </a:lstStyle>
          <a:p>
            <a:fld id="{CB2A2E81-A891-42C6-BEEE-E32A78213627}" type="slidenum">
              <a:rPr lang="en-GB"/>
              <a:pPr/>
              <a:t>‹#›</a:t>
            </a:fld>
            <a:endParaRPr lang="en-GB" dirty="0"/>
          </a:p>
        </p:txBody>
      </p:sp>
    </p:spTree>
    <p:extLst>
      <p:ext uri="{BB962C8B-B14F-4D97-AF65-F5344CB8AC3E}">
        <p14:creationId xmlns:p14="http://schemas.microsoft.com/office/powerpoint/2010/main" val="16234966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GB" sz="1200" b="0" i="0" kern="1200" dirty="0" smtClean="0">
                <a:solidFill>
                  <a:schemeClr val="tx1"/>
                </a:solidFill>
                <a:effectLst/>
                <a:latin typeface="Arial" charset="0"/>
                <a:ea typeface="+mn-ea"/>
                <a:cs typeface="+mn-cs"/>
              </a:rPr>
              <a:t>The original 1987 article was written by David Cooperrider and </a:t>
            </a:r>
            <a:r>
              <a:rPr kumimoji="1" lang="en-GB" sz="1200" b="1" i="0" kern="1200" dirty="0" smtClean="0">
                <a:solidFill>
                  <a:schemeClr val="tx1"/>
                </a:solidFill>
                <a:effectLst/>
                <a:latin typeface="Arial" charset="0"/>
                <a:ea typeface="+mn-ea"/>
                <a:cs typeface="+mn-cs"/>
              </a:rPr>
              <a:t>Suresh Srivastva</a:t>
            </a:r>
            <a:r>
              <a:rPr kumimoji="1" lang="en-GB" sz="1200" b="0" i="0" kern="1200" dirty="0" smtClean="0">
                <a:solidFill>
                  <a:schemeClr val="tx1"/>
                </a:solidFill>
                <a:effectLst/>
                <a:latin typeface="Arial" charset="0"/>
                <a:ea typeface="+mn-ea"/>
                <a:cs typeface="+mn-cs"/>
              </a:rPr>
              <a:t>.</a:t>
            </a:r>
          </a:p>
          <a:p>
            <a:r>
              <a:rPr lang="en-GB" dirty="0" smtClean="0"/>
              <a:t>The</a:t>
            </a:r>
            <a:r>
              <a:rPr lang="en-GB" baseline="0" dirty="0" smtClean="0"/>
              <a:t> </a:t>
            </a:r>
            <a:r>
              <a:rPr lang="en-GB" baseline="0" dirty="0" smtClean="0"/>
              <a:t>study of what gives life to human systems when they are at their best – Diane Whitney</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a:t>
            </a:fld>
            <a:endParaRPr lang="en-GB" dirty="0"/>
          </a:p>
        </p:txBody>
      </p:sp>
    </p:spTree>
    <p:extLst>
      <p:ext uri="{BB962C8B-B14F-4D97-AF65-F5344CB8AC3E}">
        <p14:creationId xmlns:p14="http://schemas.microsoft.com/office/powerpoint/2010/main" val="334804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14</a:t>
            </a:fld>
            <a:endParaRPr lang="en-GB" dirty="0"/>
          </a:p>
        </p:txBody>
      </p:sp>
    </p:spTree>
    <p:extLst>
      <p:ext uri="{BB962C8B-B14F-4D97-AF65-F5344CB8AC3E}">
        <p14:creationId xmlns:p14="http://schemas.microsoft.com/office/powerpoint/2010/main" val="316333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15</a:t>
            </a:fld>
            <a:endParaRPr lang="en-GB" dirty="0"/>
          </a:p>
        </p:txBody>
      </p:sp>
    </p:spTree>
    <p:extLst>
      <p:ext uri="{BB962C8B-B14F-4D97-AF65-F5344CB8AC3E}">
        <p14:creationId xmlns:p14="http://schemas.microsoft.com/office/powerpoint/2010/main" val="316333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16</a:t>
            </a:fld>
            <a:endParaRPr lang="en-GB" dirty="0"/>
          </a:p>
        </p:txBody>
      </p:sp>
    </p:spTree>
    <p:extLst>
      <p:ext uri="{BB962C8B-B14F-4D97-AF65-F5344CB8AC3E}">
        <p14:creationId xmlns:p14="http://schemas.microsoft.com/office/powerpoint/2010/main" val="316333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17</a:t>
            </a:fld>
            <a:endParaRPr lang="en-GB" dirty="0"/>
          </a:p>
        </p:txBody>
      </p:sp>
    </p:spTree>
    <p:extLst>
      <p:ext uri="{BB962C8B-B14F-4D97-AF65-F5344CB8AC3E}">
        <p14:creationId xmlns:p14="http://schemas.microsoft.com/office/powerpoint/2010/main" val="3163339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18</a:t>
            </a:fld>
            <a:endParaRPr lang="en-GB" dirty="0"/>
          </a:p>
        </p:txBody>
      </p:sp>
    </p:spTree>
    <p:extLst>
      <p:ext uri="{BB962C8B-B14F-4D97-AF65-F5344CB8AC3E}">
        <p14:creationId xmlns:p14="http://schemas.microsoft.com/office/powerpoint/2010/main" val="316333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GB" sz="1200" b="0" i="0" kern="1200" dirty="0" smtClean="0">
                <a:solidFill>
                  <a:schemeClr val="tx1"/>
                </a:solidFill>
                <a:effectLst/>
                <a:latin typeface="Arial" charset="0"/>
                <a:ea typeface="+mn-ea"/>
                <a:cs typeface="+mn-cs"/>
              </a:rPr>
              <a:t>A </a:t>
            </a:r>
            <a:r>
              <a:rPr kumimoji="1" lang="en-GB" sz="1200" b="1" i="0" kern="1200" dirty="0" smtClean="0">
                <a:solidFill>
                  <a:schemeClr val="tx1"/>
                </a:solidFill>
                <a:effectLst/>
                <a:latin typeface="Arial" charset="0"/>
                <a:ea typeface="+mn-ea"/>
                <a:cs typeface="+mn-cs"/>
              </a:rPr>
              <a:t>mystic</a:t>
            </a:r>
            <a:r>
              <a:rPr kumimoji="1" lang="en-GB" sz="1200" b="0" i="0" kern="1200" dirty="0" smtClean="0">
                <a:solidFill>
                  <a:schemeClr val="tx1"/>
                </a:solidFill>
                <a:effectLst/>
                <a:latin typeface="Arial" charset="0"/>
                <a:ea typeface="+mn-ea"/>
                <a:cs typeface="+mn-cs"/>
              </a:rPr>
              <a:t> is somebody</a:t>
            </a:r>
            <a:r>
              <a:rPr kumimoji="1" lang="en-GB" sz="1200" b="0" i="0" kern="1200" baseline="0" dirty="0" smtClean="0">
                <a:solidFill>
                  <a:schemeClr val="tx1"/>
                </a:solidFill>
                <a:effectLst/>
                <a:latin typeface="Arial" charset="0"/>
                <a:ea typeface="+mn-ea"/>
                <a:cs typeface="+mn-cs"/>
              </a:rPr>
              <a:t> who pursues truth beyond that normally associated with human experience</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20</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GB" sz="1200" b="0" i="0" kern="1200" dirty="0" smtClean="0">
                <a:solidFill>
                  <a:schemeClr val="tx1"/>
                </a:solidFill>
                <a:effectLst/>
                <a:latin typeface="Arial" charset="0"/>
                <a:ea typeface="+mn-ea"/>
                <a:cs typeface="+mn-cs"/>
              </a:rPr>
              <a:t>The gatekeeper to the consciousness. </a:t>
            </a:r>
          </a:p>
          <a:p>
            <a:r>
              <a:rPr kumimoji="1" lang="en-GB" sz="1200" b="0" i="0" kern="1200" dirty="0" smtClean="0">
                <a:solidFill>
                  <a:schemeClr val="tx1"/>
                </a:solidFill>
                <a:effectLst/>
                <a:latin typeface="Arial" charset="0"/>
                <a:ea typeface="+mn-ea"/>
                <a:cs typeface="+mn-cs"/>
              </a:rPr>
              <a:t>The RAS is a network of nerve </a:t>
            </a:r>
            <a:r>
              <a:rPr kumimoji="1" lang="en-GB" sz="1200" b="0" i="0" kern="1200" dirty="0" err="1" smtClean="0">
                <a:solidFill>
                  <a:schemeClr val="tx1"/>
                </a:solidFill>
                <a:effectLst/>
                <a:latin typeface="Arial" charset="0"/>
                <a:ea typeface="+mn-ea"/>
                <a:cs typeface="+mn-cs"/>
              </a:rPr>
              <a:t>fibers</a:t>
            </a:r>
            <a:r>
              <a:rPr kumimoji="1" lang="en-GB" sz="1200" b="0" i="0" kern="1200" dirty="0" smtClean="0">
                <a:solidFill>
                  <a:schemeClr val="tx1"/>
                </a:solidFill>
                <a:effectLst/>
                <a:latin typeface="Arial" charset="0"/>
                <a:ea typeface="+mn-ea"/>
                <a:cs typeface="+mn-cs"/>
              </a:rPr>
              <a:t> that originates in the medulla oblongata (brain stem area) and proceeds up through the midbrain into the </a:t>
            </a:r>
            <a:r>
              <a:rPr kumimoji="1" lang="en-GB" sz="1200" b="0" i="0" kern="1200" dirty="0" err="1" smtClean="0">
                <a:solidFill>
                  <a:schemeClr val="tx1"/>
                </a:solidFill>
                <a:effectLst/>
                <a:latin typeface="Arial" charset="0"/>
                <a:ea typeface="+mn-ea"/>
                <a:cs typeface="+mn-cs"/>
              </a:rPr>
              <a:t>neocortex</a:t>
            </a:r>
            <a:r>
              <a:rPr kumimoji="1" lang="en-GB" sz="1200" b="0" i="0" kern="1200" dirty="0" smtClean="0">
                <a:solidFill>
                  <a:schemeClr val="tx1"/>
                </a:solidFill>
                <a:effectLst/>
                <a:latin typeface="Arial" charset="0"/>
                <a:ea typeface="+mn-ea"/>
                <a:cs typeface="+mn-cs"/>
              </a:rPr>
              <a:t>, the place where thought is processed. The task of the RAS is to detect new and novel stimuli. When something new or different is perceived in the environment, the RAS alerts the brain to possible danger by causing an ''arousal state.'' If a stimulus, such as a sound, is repetitive in nature, the RAS calms the brain and causes it to enter various peaceful states, depending upon the nature of the stimulus.</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21</a:t>
            </a:fld>
            <a:endParaRPr lang="en-GB" dirty="0"/>
          </a:p>
        </p:txBody>
      </p:sp>
    </p:spTree>
    <p:extLst>
      <p:ext uri="{BB962C8B-B14F-4D97-AF65-F5344CB8AC3E}">
        <p14:creationId xmlns:p14="http://schemas.microsoft.com/office/powerpoint/2010/main" val="3796254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GB" sz="1200" b="0" i="0" kern="1200" dirty="0" smtClean="0">
                <a:solidFill>
                  <a:schemeClr val="tx1"/>
                </a:solidFill>
                <a:effectLst/>
                <a:latin typeface="Arial" charset="0"/>
                <a:ea typeface="+mn-ea"/>
                <a:cs typeface="+mn-cs"/>
              </a:rPr>
              <a:t>Lamborghini</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22</a:t>
            </a:fld>
            <a:endParaRPr lang="en-GB" dirty="0"/>
          </a:p>
        </p:txBody>
      </p:sp>
    </p:spTree>
    <p:extLst>
      <p:ext uri="{BB962C8B-B14F-4D97-AF65-F5344CB8AC3E}">
        <p14:creationId xmlns:p14="http://schemas.microsoft.com/office/powerpoint/2010/main" val="3796254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Mazda</a:t>
            </a:r>
            <a:r>
              <a:rPr lang="en-GB" baseline="0" dirty="0" smtClean="0"/>
              <a:t> Bongo</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23</a:t>
            </a:fld>
            <a:endParaRPr lang="en-GB" dirty="0"/>
          </a:p>
        </p:txBody>
      </p:sp>
    </p:spTree>
    <p:extLst>
      <p:ext uri="{BB962C8B-B14F-4D97-AF65-F5344CB8AC3E}">
        <p14:creationId xmlns:p14="http://schemas.microsoft.com/office/powerpoint/2010/main" val="37962543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Give</a:t>
            </a:r>
            <a:r>
              <a:rPr lang="en-GB" baseline="0" dirty="0" smtClean="0"/>
              <a:t> two examples of the effects of the RAS in your daily life and one that concerns your work for the CPS</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24</a:t>
            </a:fld>
            <a:endParaRPr lang="en-GB" dirty="0"/>
          </a:p>
        </p:txBody>
      </p:sp>
    </p:spTree>
    <p:extLst>
      <p:ext uri="{BB962C8B-B14F-4D97-AF65-F5344CB8AC3E}">
        <p14:creationId xmlns:p14="http://schemas.microsoft.com/office/powerpoint/2010/main" val="3796254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Prius</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25</a:t>
            </a:fld>
            <a:endParaRPr lang="en-GB" dirty="0"/>
          </a:p>
        </p:txBody>
      </p:sp>
    </p:spTree>
    <p:extLst>
      <p:ext uri="{BB962C8B-B14F-4D97-AF65-F5344CB8AC3E}">
        <p14:creationId xmlns:p14="http://schemas.microsoft.com/office/powerpoint/2010/main" val="37962543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27</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dirty="0" smtClean="0"/>
              <a:t>Study after study shows that the desire to avoid pain (fear) is usually the more powerful of the two forces. An illustrative study was carried out by Professor Baba Shiv of Stamford University (&lt;&lt;URL&gt;&gt;). Shiv gave participants $20. They had the choice of whether to bet or not bet $1 on 20 coin tosses.  Each losing bet would cost $1 while each winning bet would make $1.50. Logically you should bet every time but that is not what actually happened. The participants refused to bet on many occasions and this reluctance grew with each coin toss. On average the participants ended up with only $22.80 compared to the predicted average of $25 if they had bet on every coin toss. </a:t>
            </a:r>
          </a:p>
          <a:p>
            <a:endParaRPr lang="en-GB" sz="900" dirty="0" smtClean="0"/>
          </a:p>
          <a:p>
            <a:endParaRPr lang="en-GB" sz="900" dirty="0" smtClean="0"/>
          </a:p>
          <a:p>
            <a:endParaRPr lang="en-GB" sz="900" dirty="0" smtClean="0"/>
          </a:p>
          <a:p>
            <a:endParaRPr lang="en-GB" sz="900"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28</a:t>
            </a:fld>
            <a:endParaRPr lang="en-GB" dirty="0"/>
          </a:p>
        </p:txBody>
      </p:sp>
    </p:spTree>
    <p:extLst>
      <p:ext uri="{BB962C8B-B14F-4D97-AF65-F5344CB8AC3E}">
        <p14:creationId xmlns:p14="http://schemas.microsoft.com/office/powerpoint/2010/main" val="1064116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dirty="0" smtClean="0"/>
              <a:t>Study after study shows that the desire to avoid pain (fear) is usually the more powerful of the two forces. An illustrative study was carried out by Professor Baba Shiv of Stamford University (&lt;&lt;URL&gt;&gt;). Shiv gave participants $20. They had the choice of whether to bet or not bet $1 on 20 coin tosses.  Each losing bet would cost $1 while each winning bet would make $1.50. Logically you should bet every time but that is not what actually happened. The participants refused to bet on many occasions and this reluctance grew with each coin toss. On average the participants ended up with only $22.80 compared to the predicted average of $25 if they had bet on every coin toss. </a:t>
            </a:r>
          </a:p>
          <a:p>
            <a:endParaRPr lang="en-GB" sz="900" dirty="0" smtClean="0"/>
          </a:p>
          <a:p>
            <a:endParaRPr lang="en-GB" sz="900" dirty="0" smtClean="0"/>
          </a:p>
          <a:p>
            <a:endParaRPr lang="en-GB" sz="900" dirty="0" smtClean="0"/>
          </a:p>
          <a:p>
            <a:endParaRPr lang="en-GB" sz="900"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29</a:t>
            </a:fld>
            <a:endParaRPr lang="en-GB" dirty="0"/>
          </a:p>
        </p:txBody>
      </p:sp>
    </p:spTree>
    <p:extLst>
      <p:ext uri="{BB962C8B-B14F-4D97-AF65-F5344CB8AC3E}">
        <p14:creationId xmlns:p14="http://schemas.microsoft.com/office/powerpoint/2010/main" val="106411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dirty="0" smtClean="0"/>
              <a:t>Study after study shows that the desire to avoid pain (fear) is usually the more powerful of the two forces. An illustrative study was carried out by Professor Baba Shiv of Stamford University (&lt;&lt;URL&gt;&gt;). Shiv gave participants $20. They had the choice of whether to bet or not bet $1 on 20 coin tosses.  Each losing bet would cost $1 while each winning bet would make $1.50. Logically you should bet every time but that is not what actually happened. The participants refused to bet on many occasions and this reluctance grew with each coin toss. On average the participants ended up with only $22.80 compared to the predicted average of $25 if they had bet on every coin toss. </a:t>
            </a:r>
          </a:p>
          <a:p>
            <a:endParaRPr lang="en-GB" sz="900" dirty="0" smtClean="0"/>
          </a:p>
          <a:p>
            <a:endParaRPr lang="en-GB" sz="900" dirty="0" smtClean="0"/>
          </a:p>
          <a:p>
            <a:endParaRPr lang="en-GB" sz="900" dirty="0" smtClean="0"/>
          </a:p>
          <a:p>
            <a:endParaRPr lang="en-GB" sz="900"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30</a:t>
            </a:fld>
            <a:endParaRPr lang="en-GB" dirty="0"/>
          </a:p>
        </p:txBody>
      </p:sp>
    </p:spTree>
    <p:extLst>
      <p:ext uri="{BB962C8B-B14F-4D97-AF65-F5344CB8AC3E}">
        <p14:creationId xmlns:p14="http://schemas.microsoft.com/office/powerpoint/2010/main" val="1064116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dirty="0" smtClean="0"/>
              <a:t>People</a:t>
            </a:r>
            <a:r>
              <a:rPr lang="en-GB" sz="900" baseline="0" dirty="0" smtClean="0"/>
              <a:t> do more to avoid pain than gain pleasure – that’s why negative political campaigning works so well.</a:t>
            </a:r>
          </a:p>
          <a:p>
            <a:r>
              <a:rPr lang="en-GB" sz="900" baseline="0" dirty="0" smtClean="0"/>
              <a:t>Proverbs: Better the devil you know and a bird in the hand is worth two in the bush</a:t>
            </a:r>
            <a:endParaRPr lang="en-GB" sz="900"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31</a:t>
            </a:fld>
            <a:endParaRPr lang="en-GB" dirty="0"/>
          </a:p>
        </p:txBody>
      </p:sp>
    </p:spTree>
    <p:extLst>
      <p:ext uri="{BB962C8B-B14F-4D97-AF65-F5344CB8AC3E}">
        <p14:creationId xmlns:p14="http://schemas.microsoft.com/office/powerpoint/2010/main" val="1064116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33</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34</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35</a:t>
            </a:fld>
            <a:endParaRPr lang="en-GB" dirty="0"/>
          </a:p>
        </p:txBody>
      </p:sp>
    </p:spTree>
    <p:extLst>
      <p:ext uri="{BB962C8B-B14F-4D97-AF65-F5344CB8AC3E}">
        <p14:creationId xmlns:p14="http://schemas.microsoft.com/office/powerpoint/2010/main" val="14809943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GB" sz="1200" kern="1200" dirty="0" smtClean="0">
                <a:solidFill>
                  <a:schemeClr val="tx1"/>
                </a:solidFill>
                <a:effectLst/>
                <a:latin typeface="Arial" charset="0"/>
                <a:ea typeface="+mn-ea"/>
                <a:cs typeface="+mn-cs"/>
              </a:rPr>
              <a:t>“Yet it’s easy to take things for granted. How much time during the day do you actually focus on gratitude, compared to the time you spend thinking about the problems in your life? We act as if gratitude and appreciation are our good china and our fancy tablecloth and bring them out only on really special occasions.” – Marci </a:t>
            </a:r>
            <a:r>
              <a:rPr kumimoji="1" lang="en-GB" sz="1200" kern="1200" dirty="0" err="1" smtClean="0">
                <a:solidFill>
                  <a:schemeClr val="tx1"/>
                </a:solidFill>
                <a:effectLst/>
                <a:latin typeface="Arial" charset="0"/>
                <a:ea typeface="+mn-ea"/>
                <a:cs typeface="+mn-cs"/>
              </a:rPr>
              <a:t>Shimoff</a:t>
            </a:r>
            <a:r>
              <a:rPr kumimoji="1" lang="en-GB" sz="1200" kern="1200" dirty="0" smtClean="0">
                <a:solidFill>
                  <a:schemeClr val="tx1"/>
                </a:solidFill>
                <a:effectLst/>
                <a:latin typeface="Arial" charset="0"/>
                <a:ea typeface="+mn-ea"/>
                <a:cs typeface="+mn-cs"/>
              </a:rPr>
              <a:t>.</a:t>
            </a:r>
          </a:p>
        </p:txBody>
      </p:sp>
      <p:sp>
        <p:nvSpPr>
          <p:cNvPr id="4" name="Slide Number Placeholder 3"/>
          <p:cNvSpPr>
            <a:spLocks noGrp="1"/>
          </p:cNvSpPr>
          <p:nvPr>
            <p:ph type="sldNum" sz="quarter" idx="10"/>
          </p:nvPr>
        </p:nvSpPr>
        <p:spPr/>
        <p:txBody>
          <a:bodyPr/>
          <a:lstStyle/>
          <a:p>
            <a:fld id="{CB2A2E81-A891-42C6-BEEE-E32A78213627}" type="slidenum">
              <a:rPr lang="en-GB" smtClean="0"/>
              <a:pPr/>
              <a:t>36</a:t>
            </a:fld>
            <a:endParaRPr lang="en-GB" dirty="0"/>
          </a:p>
        </p:txBody>
      </p:sp>
    </p:spTree>
    <p:extLst>
      <p:ext uri="{BB962C8B-B14F-4D97-AF65-F5344CB8AC3E}">
        <p14:creationId xmlns:p14="http://schemas.microsoft.com/office/powerpoint/2010/main" val="3613492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3</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Be easy to impress &amp; hard</a:t>
            </a:r>
            <a:r>
              <a:rPr lang="en-GB" baseline="0" dirty="0" smtClean="0"/>
              <a:t> to offend e.g. looking at beautiful views every day</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37</a:t>
            </a:fld>
            <a:endParaRPr lang="en-GB" dirty="0"/>
          </a:p>
        </p:txBody>
      </p:sp>
    </p:spTree>
    <p:extLst>
      <p:ext uri="{BB962C8B-B14F-4D97-AF65-F5344CB8AC3E}">
        <p14:creationId xmlns:p14="http://schemas.microsoft.com/office/powerpoint/2010/main" val="39053500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GB" sz="1200" kern="1200" dirty="0" smtClean="0">
                <a:solidFill>
                  <a:schemeClr val="tx1"/>
                </a:solidFill>
                <a:effectLst/>
                <a:latin typeface="Arial" charset="0"/>
                <a:ea typeface="+mn-ea"/>
                <a:cs typeface="+mn-cs"/>
              </a:rPr>
              <a:t>All feelings come from the same source – befriend all feelings. In her household anger was a feeling that only her dad could openly express. When she felt anger she had to go to her room until she was good!!</a:t>
            </a:r>
          </a:p>
          <a:p>
            <a:r>
              <a:rPr kumimoji="1" lang="en-GB" sz="1200" kern="1200" dirty="0" smtClean="0">
                <a:solidFill>
                  <a:schemeClr val="tx1"/>
                </a:solidFill>
                <a:effectLst/>
                <a:latin typeface="Arial" charset="0"/>
                <a:ea typeface="+mn-ea"/>
                <a:cs typeface="+mn-cs"/>
              </a:rPr>
              <a:t>Difference between conscious and sub-conscious: The feelings get there first. Sharing without defending. No transformative value to criticism. </a:t>
            </a:r>
          </a:p>
          <a:p>
            <a:r>
              <a:rPr kumimoji="1" lang="en-GB" sz="1200" kern="1200" dirty="0" smtClean="0">
                <a:solidFill>
                  <a:schemeClr val="tx1"/>
                </a:solidFill>
                <a:effectLst/>
                <a:latin typeface="Arial" charset="0"/>
                <a:ea typeface="+mn-ea"/>
                <a:cs typeface="+mn-cs"/>
              </a:rPr>
              <a:t>Gay Hendricks – Banishing blame and criticism. How do you do this without repressing stuff? Turn it into a no-blame situation. Share my feelings!! Eliminate the you. This is what I am feeling when … What is blame and what is feedback. </a:t>
            </a:r>
          </a:p>
          <a:p>
            <a:endParaRPr kumimoji="1" lang="en-GB" sz="1200" kern="1200" dirty="0" smtClean="0">
              <a:solidFill>
                <a:schemeClr val="tx1"/>
              </a:solidFill>
              <a:effectLst/>
              <a:latin typeface="Arial" charset="0"/>
              <a:ea typeface="+mn-ea"/>
              <a:cs typeface="+mn-cs"/>
            </a:endParaRPr>
          </a:p>
          <a:p>
            <a:r>
              <a:rPr kumimoji="1" lang="en-GB" sz="1200" kern="1200" dirty="0" smtClean="0">
                <a:solidFill>
                  <a:schemeClr val="tx1"/>
                </a:solidFill>
                <a:effectLst/>
                <a:latin typeface="Arial" charset="0"/>
                <a:ea typeface="+mn-ea"/>
                <a:cs typeface="+mn-cs"/>
              </a:rPr>
              <a:t>Every time I noticed that I was caught up in my thoughts, I would use the following little mantra: 'Ah, that's just a thought about ...' such as, 'Ah, that's just a thought about having too much to do' or 'Ah, that's just a thought about my deadline for this book.' And you know what? It totally takes the sting out of them.</a:t>
            </a:r>
          </a:p>
          <a:p>
            <a:r>
              <a:rPr kumimoji="1" lang="en-GB" sz="1200" kern="1200" dirty="0" smtClean="0">
                <a:solidFill>
                  <a:schemeClr val="tx1"/>
                </a:solidFill>
                <a:effectLst/>
                <a:latin typeface="Arial" charset="0"/>
                <a:ea typeface="+mn-ea"/>
                <a:cs typeface="+mn-cs"/>
              </a:rPr>
              <a:t>Break the habit of reacting to your thinking, and you'll automatically stop yourself from being pulled this way and that by any number of the 50,000 or so thoughts that we all have each day.</a:t>
            </a:r>
          </a:p>
          <a:p>
            <a:r>
              <a:rPr kumimoji="1" lang="en-GB" sz="1200" kern="1200" dirty="0" smtClean="0">
                <a:solidFill>
                  <a:schemeClr val="tx1"/>
                </a:solidFill>
                <a:effectLst/>
                <a:latin typeface="Arial" charset="0"/>
                <a:ea typeface="+mn-ea"/>
                <a:cs typeface="+mn-cs"/>
              </a:rPr>
              <a:t>Is it any wonder that we sometimes struggle to make sense of it all if we are being pulled out of shape in 50,000 different directions every day? Actually, the research shows that it's not really 50,000 thoughts but instead around 2,000 unique thoughts with lots of repeats, which I think is even worse. </a:t>
            </a:r>
          </a:p>
          <a:p>
            <a:endParaRPr kumimoji="1" lang="en-GB" sz="1200" kern="1200" dirty="0" smtClean="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kumimoji="1" lang="en-GB" sz="1200" kern="1200" dirty="0" smtClean="0">
                <a:solidFill>
                  <a:schemeClr val="tx1"/>
                </a:solidFill>
                <a:effectLst/>
                <a:latin typeface="Arial" charset="0"/>
                <a:ea typeface="+mn-ea"/>
                <a:cs typeface="+mn-cs"/>
              </a:rPr>
              <a:t>But you need to pay attention. What is energising you and what is draining you? Mindfulness is the foundation. Understanding expectations. “you’re expecting me to be you and you are expecting me to be me!”</a:t>
            </a:r>
          </a:p>
          <a:p>
            <a:r>
              <a:rPr kumimoji="1" lang="en-GB" sz="1200" kern="1200" dirty="0" smtClean="0">
                <a:solidFill>
                  <a:schemeClr val="tx1"/>
                </a:solidFill>
                <a:effectLst/>
                <a:latin typeface="Arial" charset="0"/>
                <a:ea typeface="+mn-ea"/>
                <a:cs typeface="+mn-cs"/>
              </a:rPr>
              <a:t>All feelings come from the same source – befriend all feelings. In her household anger was a feeling that only her dad could openly express. When she felt anger she had to go to her room until she was good!!</a:t>
            </a:r>
          </a:p>
          <a:p>
            <a:r>
              <a:rPr kumimoji="1" lang="en-GB" sz="1200" kern="1200" dirty="0" smtClean="0">
                <a:solidFill>
                  <a:schemeClr val="tx1"/>
                </a:solidFill>
                <a:effectLst/>
                <a:latin typeface="Arial" charset="0"/>
                <a:ea typeface="+mn-ea"/>
                <a:cs typeface="+mn-cs"/>
              </a:rPr>
              <a:t>Difference between conscious and sub-conscious: The feelings get there first. Sharing without defending. No transformative value to criticism. </a:t>
            </a:r>
          </a:p>
          <a:p>
            <a:r>
              <a:rPr kumimoji="1" lang="en-GB" sz="1200" kern="1200" dirty="0" smtClean="0">
                <a:solidFill>
                  <a:schemeClr val="tx1"/>
                </a:solidFill>
                <a:effectLst/>
                <a:latin typeface="Arial" charset="0"/>
                <a:ea typeface="+mn-ea"/>
                <a:cs typeface="+mn-cs"/>
              </a:rPr>
              <a:t>Gay Hendricks – Banishing blame and criticism. How do you do this without repressing stuff? Turn it into a no-blame situation. Share my feelings!! Eliminate the you. This is what I am feeling when … What is blame and what is feedback. </a:t>
            </a: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en-GB" sz="1200" kern="1200" dirty="0" smtClean="0">
              <a:solidFill>
                <a:schemeClr val="tx1"/>
              </a:solidFill>
              <a:effectLst/>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39</a:t>
            </a:fld>
            <a:endParaRPr lang="en-GB" dirty="0"/>
          </a:p>
        </p:txBody>
      </p:sp>
    </p:spTree>
    <p:extLst>
      <p:ext uri="{BB962C8B-B14F-4D97-AF65-F5344CB8AC3E}">
        <p14:creationId xmlns:p14="http://schemas.microsoft.com/office/powerpoint/2010/main" val="42800943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chemeClr val="tx1"/>
                </a:solidFill>
              </a:rPr>
              <a:t>As we continue to meditate and spend time in stillness and silence, each day becomes more comfortable; restful awareness becomes more and more our natural state; and greater clarity begins to unfold. It becomes less important to defend our point of view because we see greater possibilities, and creative solutions emerge to once-daunting challenges. Constrictions magically open up, and every moment becomes more expansive.</a:t>
            </a:r>
          </a:p>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40</a:t>
            </a:fld>
            <a:endParaRPr lang="en-GB" dirty="0"/>
          </a:p>
        </p:txBody>
      </p:sp>
    </p:spTree>
    <p:extLst>
      <p:ext uri="{BB962C8B-B14F-4D97-AF65-F5344CB8AC3E}">
        <p14:creationId xmlns:p14="http://schemas.microsoft.com/office/powerpoint/2010/main" val="42800943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Marci </a:t>
            </a:r>
            <a:r>
              <a:rPr lang="en-GB" dirty="0" err="1" smtClean="0"/>
              <a:t>Shimoff</a:t>
            </a:r>
            <a:r>
              <a:rPr lang="en-GB" dirty="0" smtClean="0"/>
              <a:t>, in her book happiness for no reason, recalls a story that speaks to the power of words. She was on an airplane going to a conference with her good friends, Stewart and Joan Emery, leading lights in the human potential movement. They were talking about the concept of happiness— </a:t>
            </a:r>
            <a:r>
              <a:rPr lang="en-GB" dirty="0" err="1" smtClean="0"/>
              <a:t>somethingshe</a:t>
            </a:r>
            <a:r>
              <a:rPr lang="en-GB" dirty="0" smtClean="0"/>
              <a:t> does a lot— when Stewart turned to her and said in his charming Australian accent, “Marci, do you know what Thomas Jefferson really meant by the pursuit of happiness?” Stewart, the </a:t>
            </a:r>
            <a:r>
              <a:rPr lang="en-GB" dirty="0" err="1" smtClean="0"/>
              <a:t>coauthor</a:t>
            </a:r>
            <a:r>
              <a:rPr lang="en-GB" dirty="0" smtClean="0"/>
              <a:t> of Success Built to Last, knows many fascinating and often obscure facts. Back in Jefferson’s day, he explained, the common usage of the word “pursue” was not “to chase after.” In 1776, to pursue something meant to practice that activity, to do it regularly, to make a habit of it. </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41</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Marci </a:t>
            </a:r>
            <a:r>
              <a:rPr lang="en-GB" dirty="0" err="1" smtClean="0"/>
              <a:t>Shimoff</a:t>
            </a:r>
            <a:r>
              <a:rPr lang="en-GB" dirty="0" smtClean="0"/>
              <a:t>, in her book happiness for no reason, recalls a story that speaks to the power of words. She was on an airplane going to a conference with her good friends, Stewart and Joan Emery, leading lights in the human potential movement. They were talking about the concept of happiness— </a:t>
            </a:r>
            <a:r>
              <a:rPr lang="en-GB" dirty="0" err="1" smtClean="0"/>
              <a:t>somethingshe</a:t>
            </a:r>
            <a:r>
              <a:rPr lang="en-GB" dirty="0" smtClean="0"/>
              <a:t> does a lot— when Stewart turned to her and said in his charming Australian accent, “Marci, do you know what Thomas Jefferson really meant by the pursuit of happiness?” Stewart, the </a:t>
            </a:r>
            <a:r>
              <a:rPr lang="en-GB" dirty="0" err="1" smtClean="0"/>
              <a:t>coauthor</a:t>
            </a:r>
            <a:r>
              <a:rPr lang="en-GB" dirty="0" smtClean="0"/>
              <a:t> of Success Built to Last, knows many fascinating and often obscure facts. Back in Jefferson’s day, he explained, the common usage of the word “pursue” was not “to chase after.” In 1776, to pursue something meant to practice that activity, to do it regularly, to make a habit of it. </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42</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44</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700" dirty="0" smtClean="0"/>
              <a:t>Marci </a:t>
            </a:r>
            <a:r>
              <a:rPr lang="en-GB" sz="700" dirty="0" err="1" smtClean="0"/>
              <a:t>Shimoff</a:t>
            </a:r>
            <a:r>
              <a:rPr lang="en-GB" dirty="0" smtClean="0"/>
              <a:t>, in her book happiness for no reason, recalls a story that speaks to the power of words. She was on an airplane going to a conference with her good friends, Stewart and Joan Emery, leading lights in the human potential movement. They were talking about the concept of happiness— something she does a lot— when Stewart turned to her and said in his charming Australian accent, “Marci, do you know what Thomas Jefferson really meant by the pursuit of happiness?” Stewart, the </a:t>
            </a:r>
            <a:r>
              <a:rPr lang="en-GB" dirty="0" err="1" smtClean="0"/>
              <a:t>coauthor</a:t>
            </a:r>
            <a:r>
              <a:rPr lang="en-GB" dirty="0" smtClean="0"/>
              <a:t> of Success Built to Last, knows many fascinating and often obscure facts. Back in Jefferson’s day, he explained, the common usage of the word “pursue” was not “to chase after.” In 1776, to pursue something meant to practice that activity, to do it regularly, to make a habit of it. </a:t>
            </a:r>
          </a:p>
          <a:p>
            <a:endParaRPr lang="en-GB" dirty="0" smtClean="0"/>
          </a:p>
          <a:p>
            <a:r>
              <a:rPr lang="en-GB" dirty="0" smtClean="0"/>
              <a:t>The trick is to realize that keeping yourself in a good place should be your most fundamental daily goal.</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51</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700" dirty="0" smtClean="0"/>
              <a:t>Marci </a:t>
            </a:r>
            <a:r>
              <a:rPr lang="en-GB" sz="700" dirty="0" err="1" smtClean="0"/>
              <a:t>Shimoff</a:t>
            </a:r>
            <a:r>
              <a:rPr lang="en-GB" dirty="0" smtClean="0"/>
              <a:t>, in her book happiness for no reason, recalls a story that speaks to the power of words. She was on an airplane going to a conference with her good friends, Stewart and Joan Emery, leading lights in the human potential movement. They were talking about the concept of happiness— something she does a lot— when Stewart turned to her and said in his charming Australian accent, “Marci, do you know what Thomas Jefferson really meant by the pursuit of happiness?” Stewart, the </a:t>
            </a:r>
            <a:r>
              <a:rPr lang="en-GB" dirty="0" err="1" smtClean="0"/>
              <a:t>coauthor</a:t>
            </a:r>
            <a:r>
              <a:rPr lang="en-GB" dirty="0" smtClean="0"/>
              <a:t> of Success Built to Last, knows many fascinating and often obscure facts. Back in Jefferson’s day, he explained, the common usage of the word “pursue” was not “to chase after.” In 1776, to pursue something meant to practice that activity, to do it regularly, to make a habit of it. </a:t>
            </a:r>
          </a:p>
          <a:p>
            <a:endParaRPr lang="en-GB" dirty="0" smtClean="0"/>
          </a:p>
          <a:p>
            <a:r>
              <a:rPr lang="en-GB" dirty="0" smtClean="0"/>
              <a:t>The trick is to realize that keeping yourself in a good place should be your most fundamental daily goal.</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52</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63</a:t>
            </a:fld>
            <a:endParaRPr lang="en-GB" dirty="0"/>
          </a:p>
        </p:txBody>
      </p:sp>
    </p:spTree>
    <p:extLst>
      <p:ext uri="{BB962C8B-B14F-4D97-AF65-F5344CB8AC3E}">
        <p14:creationId xmlns:p14="http://schemas.microsoft.com/office/powerpoint/2010/main" val="8771720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74</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4</a:t>
            </a:fld>
            <a:endParaRPr lang="en-GB" dirty="0"/>
          </a:p>
        </p:txBody>
      </p:sp>
    </p:spTree>
    <p:extLst>
      <p:ext uri="{BB962C8B-B14F-4D97-AF65-F5344CB8AC3E}">
        <p14:creationId xmlns:p14="http://schemas.microsoft.com/office/powerpoint/2010/main" val="21494313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75</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76</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Prius</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5</a:t>
            </a:fld>
            <a:endParaRPr lang="en-GB" dirty="0"/>
          </a:p>
        </p:txBody>
      </p:sp>
    </p:spTree>
    <p:extLst>
      <p:ext uri="{BB962C8B-B14F-4D97-AF65-F5344CB8AC3E}">
        <p14:creationId xmlns:p14="http://schemas.microsoft.com/office/powerpoint/2010/main" val="3796254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It’s how we relate to things that give things</a:t>
            </a:r>
            <a:r>
              <a:rPr lang="en-GB" baseline="0" dirty="0" smtClean="0"/>
              <a:t> their meaning</a:t>
            </a:r>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7</a:t>
            </a:fld>
            <a:endParaRPr lang="en-GB" dirty="0"/>
          </a:p>
        </p:txBody>
      </p:sp>
    </p:spTree>
    <p:extLst>
      <p:ext uri="{BB962C8B-B14F-4D97-AF65-F5344CB8AC3E}">
        <p14:creationId xmlns:p14="http://schemas.microsoft.com/office/powerpoint/2010/main" val="1264454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8</a:t>
            </a:fld>
            <a:endParaRPr lang="en-GB" dirty="0"/>
          </a:p>
        </p:txBody>
      </p:sp>
    </p:spTree>
    <p:extLst>
      <p:ext uri="{BB962C8B-B14F-4D97-AF65-F5344CB8AC3E}">
        <p14:creationId xmlns:p14="http://schemas.microsoft.com/office/powerpoint/2010/main" val="3469809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12</a:t>
            </a:fld>
            <a:endParaRPr lang="en-GB" dirty="0"/>
          </a:p>
        </p:txBody>
      </p:sp>
    </p:spTree>
    <p:extLst>
      <p:ext uri="{BB962C8B-B14F-4D97-AF65-F5344CB8AC3E}">
        <p14:creationId xmlns:p14="http://schemas.microsoft.com/office/powerpoint/2010/main" val="316333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2A2E81-A891-42C6-BEEE-E32A78213627}" type="slidenum">
              <a:rPr lang="en-GB" smtClean="0"/>
              <a:pPr/>
              <a:t>13</a:t>
            </a:fld>
            <a:endParaRPr lang="en-GB" dirty="0"/>
          </a:p>
        </p:txBody>
      </p:sp>
    </p:spTree>
    <p:extLst>
      <p:ext uri="{BB962C8B-B14F-4D97-AF65-F5344CB8AC3E}">
        <p14:creationId xmlns:p14="http://schemas.microsoft.com/office/powerpoint/2010/main" val="3163339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8.xml"/><Relationship Id="rId5" Type="http://schemas.openxmlformats.org/officeDocument/2006/relationships/image" Target="../media/image17.gif"/><Relationship Id="rId4" Type="http://schemas.openxmlformats.org/officeDocument/2006/relationships/image" Target="../media/image16.jpe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3.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2267744" y="6248400"/>
            <a:ext cx="4608512" cy="381000"/>
          </a:xfrm>
        </p:spPr>
        <p:txBody>
          <a:bodyPr anchor="b"/>
          <a:lstStyle>
            <a:lvl1pPr>
              <a:defRPr kumimoji="0">
                <a:solidFill>
                  <a:srgbClr val="000000"/>
                </a:solidFill>
                <a:latin typeface="+mn-lt"/>
              </a:defRPr>
            </a:lvl1pPr>
          </a:lstStyle>
          <a:p>
            <a:r>
              <a:rPr lang="en-GB" dirty="0" smtClean="0"/>
              <a:t>John Mauremootoo | jmauremootoo@gmail.com</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pPr/>
              <a:t>‹#›</a:t>
            </a:fld>
            <a:endParaRPr lang="en-GB" dirty="0"/>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77824322"/>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8135726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1_Title Only">
    <p:bg>
      <p:bgPr>
        <a:gradFill flip="none" rotWithShape="1">
          <a:gsLst>
            <a:gs pos="10000">
              <a:srgbClr val="DDEBCF">
                <a:alpha val="0"/>
                <a:lumMod val="67000"/>
                <a:lumOff val="33000"/>
              </a:srgbClr>
            </a:gs>
            <a:gs pos="100000">
              <a:srgbClr val="9CB86E"/>
            </a:gs>
            <a:gs pos="100000">
              <a:srgbClr val="156B13"/>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Cameroon Biosecurity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11" name="Group 10"/>
          <p:cNvGrpSpPr/>
          <p:nvPr userDrawn="1"/>
        </p:nvGrpSpPr>
        <p:grpSpPr>
          <a:xfrm>
            <a:off x="188914" y="6156960"/>
            <a:ext cx="2767949" cy="536506"/>
            <a:chOff x="0" y="0"/>
            <a:chExt cx="4518837" cy="1190846"/>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148316" y="31897"/>
              <a:ext cx="1041991" cy="1158949"/>
            </a:xfrm>
            <a:prstGeom prst="rect">
              <a:avLst/>
            </a:prstGeom>
            <a:noFill/>
            <a:ln>
              <a:noFill/>
            </a:ln>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956930" cy="1116418"/>
            </a:xfrm>
            <a:prstGeom prst="rect">
              <a:avLst/>
            </a:prstGeom>
            <a:noFill/>
            <a:ln>
              <a:noFill/>
            </a:ln>
          </p:spPr>
        </p:pic>
        <p:pic>
          <p:nvPicPr>
            <p:cNvPr id="14" name="Picture 13" descr="iucn_rgb_uncoated_300_4684"/>
            <p:cNvPicPr>
              <a:picLocks noChangeAspect="1"/>
            </p:cNvPicPr>
            <p:nvPr userDrawn="1"/>
          </p:nvPicPr>
          <p:blipFill>
            <a:blip r:embed="rId4" cstate="print"/>
            <a:srcRect/>
            <a:stretch>
              <a:fillRect/>
            </a:stretch>
          </p:blipFill>
          <p:spPr bwMode="auto">
            <a:xfrm>
              <a:off x="2392326" y="74428"/>
              <a:ext cx="1063255" cy="1010093"/>
            </a:xfrm>
            <a:prstGeom prst="rect">
              <a:avLst/>
            </a:prstGeom>
            <a:noFill/>
            <a:ln w="9525">
              <a:noFill/>
              <a:miter lim="800000"/>
              <a:headEnd/>
              <a:tailEnd/>
            </a:ln>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583172" y="31897"/>
              <a:ext cx="935665" cy="1116419"/>
            </a:xfrm>
            <a:prstGeom prst="rect">
              <a:avLst/>
            </a:prstGeom>
          </p:spPr>
        </p:pic>
      </p:grpSp>
    </p:spTree>
    <p:extLst>
      <p:ext uri="{BB962C8B-B14F-4D97-AF65-F5344CB8AC3E}">
        <p14:creationId xmlns:p14="http://schemas.microsoft.com/office/powerpoint/2010/main" val="148617184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flip="none" rotWithShape="1">
          <a:gsLst>
            <a:gs pos="10000">
              <a:srgbClr val="DDEBCF">
                <a:alpha val="0"/>
                <a:lumMod val="67000"/>
                <a:lumOff val="33000"/>
              </a:srgbClr>
            </a:gs>
            <a:gs pos="100000">
              <a:srgbClr val="9CB86E"/>
            </a:gs>
            <a:gs pos="100000">
              <a:srgbClr val="156B13"/>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Cameroon Biosecurity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596652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8004869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378255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1160566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4987926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61597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pPr/>
              <a:t>‹#›</a:t>
            </a:fld>
            <a:endParaRPr lang="en-GB" dirty="0"/>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47173149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pPr/>
              <a:t>‹#›</a:t>
            </a:fld>
            <a:endParaRPr lang="en-GB" dirty="0"/>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5997240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t>The CPS Pollinators Project</a:t>
            </a:r>
            <a:endParaRPr lang="en-GB"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pPr/>
              <a:t>‹#›</a:t>
            </a:fld>
            <a:endParaRPr lang="en-GB" dirty="0"/>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03068409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CPS Pollinators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152156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CPS Pollinators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67586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4213" y="260350"/>
            <a:ext cx="7773987" cy="58356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Date Placeholder 2"/>
          <p:cNvSpPr>
            <a:spLocks noGrp="1"/>
          </p:cNvSpPr>
          <p:nvPr>
            <p:ph type="dt" sz="half" idx="10"/>
          </p:nvPr>
        </p:nvSpPr>
        <p:spPr>
          <a:xfrm>
            <a:off x="685800" y="6248400"/>
            <a:ext cx="1905000" cy="457200"/>
          </a:xfrm>
        </p:spPr>
        <p:txBody>
          <a:bodyPr/>
          <a:lstStyle>
            <a:lvl1pPr>
              <a:defRPr/>
            </a:lvl1pPr>
          </a:lstStyle>
          <a:p>
            <a:endParaRPr lang="en-US" dirty="0">
              <a:solidFill>
                <a:srgbClr val="000000"/>
              </a:solidFill>
            </a:endParaRPr>
          </a:p>
        </p:txBody>
      </p:sp>
      <p:sp>
        <p:nvSpPr>
          <p:cNvPr id="4" name="Footer Placeholder 3"/>
          <p:cNvSpPr>
            <a:spLocks noGrp="1"/>
          </p:cNvSpPr>
          <p:nvPr>
            <p:ph type="ftr" sz="quarter" idx="11"/>
          </p:nvPr>
        </p:nvSpPr>
        <p:spPr>
          <a:xfrm>
            <a:off x="3132138" y="6237288"/>
            <a:ext cx="2895600" cy="457200"/>
          </a:xfrm>
        </p:spPr>
        <p:txBody>
          <a:bodyPr/>
          <a:lstStyle>
            <a:lvl1pPr>
              <a:defRPr/>
            </a:lvl1pPr>
          </a:lstStyle>
          <a:p>
            <a:r>
              <a:rPr lang="en-US" dirty="0" smtClean="0">
                <a:solidFill>
                  <a:srgbClr val="000000"/>
                </a:solidFill>
              </a:rPr>
              <a:t>The CPS Pollinators Project</a:t>
            </a:r>
            <a:endParaRPr lang="en-US" dirty="0">
              <a:solidFill>
                <a:srgbClr val="000000"/>
              </a:solidFill>
            </a:endParaRPr>
          </a:p>
        </p:txBody>
      </p:sp>
      <p:sp>
        <p:nvSpPr>
          <p:cNvPr id="5" name="Slide Number Placeholder 4"/>
          <p:cNvSpPr>
            <a:spLocks noGrp="1"/>
          </p:cNvSpPr>
          <p:nvPr>
            <p:ph type="sldNum" sz="quarter" idx="12"/>
          </p:nvPr>
        </p:nvSpPr>
        <p:spPr>
          <a:xfrm>
            <a:off x="6553200" y="6248400"/>
            <a:ext cx="1905000" cy="457200"/>
          </a:xfrm>
        </p:spPr>
        <p:txBody>
          <a:bodyPr/>
          <a:lstStyle>
            <a:lvl1pPr>
              <a:defRPr/>
            </a:lvl1pPr>
          </a:lstStyle>
          <a:p>
            <a:fld id="{EF2B1A94-4F04-4831-A08C-230925512116}"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120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CPS Pollinators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965343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2866668" y="6356350"/>
            <a:ext cx="3392016" cy="365125"/>
          </a:xfrm>
        </p:spPr>
        <p:txBody>
          <a:bodyPr/>
          <a:lstStyle/>
          <a:p>
            <a:r>
              <a:rPr lang="en-GB" dirty="0" smtClean="0"/>
              <a:t>John Mauremootoo | jmauremootoo@gmail.com</a:t>
            </a:r>
            <a:endParaRPr lang="en-GB" dirty="0"/>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460163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a:xfrm>
            <a:off x="2908176" y="6356350"/>
            <a:ext cx="3320008" cy="365125"/>
          </a:xfrm>
        </p:spPr>
        <p:txBody>
          <a:bodyPr/>
          <a:lstStyle/>
          <a:p>
            <a:r>
              <a:rPr lang="en-GB" dirty="0" smtClean="0"/>
              <a:t>John Mauremootoo | jmauremootoo@gmail.com</a:t>
            </a:r>
            <a:endParaRPr lang="en-GB" dirty="0"/>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12467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t>John Mauremootoo | jmauremootoo@gmail.com</a:t>
            </a:r>
            <a:endParaRPr lang="en-GB" dirty="0"/>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pPr/>
              <a:t>‹#›</a:t>
            </a:fld>
            <a:endParaRPr lang="en-GB" dirty="0"/>
          </a:p>
        </p:txBody>
      </p:sp>
    </p:spTree>
    <p:extLst>
      <p:ext uri="{BB962C8B-B14F-4D97-AF65-F5344CB8AC3E}">
        <p14:creationId xmlns:p14="http://schemas.microsoft.com/office/powerpoint/2010/main" val="298866389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a:xfrm>
            <a:off x="2606960" y="6381328"/>
            <a:ext cx="3930080" cy="365125"/>
          </a:xfrm>
        </p:spPr>
        <p:txBody>
          <a:bodyPr/>
          <a:lstStyle/>
          <a:p>
            <a:r>
              <a:rPr lang="en-GB" dirty="0" smtClean="0"/>
              <a:t>John Mauremootoo | jmauremootoo@gmail.com</a:t>
            </a:r>
            <a:endParaRPr lang="en-GB" dirty="0"/>
          </a:p>
        </p:txBody>
      </p:sp>
      <p:sp>
        <p:nvSpPr>
          <p:cNvPr id="7" name="Slide Number Placeholder 6"/>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664108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a:xfrm>
            <a:off x="2843808" y="6356350"/>
            <a:ext cx="3392016" cy="365125"/>
          </a:xfrm>
        </p:spPr>
        <p:txBody>
          <a:bodyPr/>
          <a:lstStyle>
            <a:lvl1pPr>
              <a:defRPr/>
            </a:lvl1pPr>
          </a:lstStyle>
          <a:p>
            <a:r>
              <a:rPr lang="en-US" dirty="0" smtClean="0">
                <a:solidFill>
                  <a:prstClr val="black">
                    <a:tint val="75000"/>
                  </a:prstClr>
                </a:solidFill>
              </a:rPr>
              <a:t>John Mauremootoo | jmauremootoo@gmail.com</a:t>
            </a: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8881848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a:prstGeom prst="rect">
            <a:avLst/>
          </a:prstGeo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CPS Pollinators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27255849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91892506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8997843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703674872"/>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74985335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62848926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3923576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68370036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solidFill>
                  <a:schemeClr val="bg1">
                    <a:lumMod val="50000"/>
                  </a:schemeClr>
                </a:solidFill>
              </a:defRPr>
            </a:lvl1pPr>
          </a:lstStyle>
          <a:p>
            <a:r>
              <a:rPr lang="en-GB" dirty="0" smtClean="0"/>
              <a:t>John Mauremootoo | jmauremootoo@gmail.com</a:t>
            </a:r>
            <a:endParaRPr lang="en-GB" dirty="0"/>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pPr/>
              <a:t>‹#›</a:t>
            </a:fld>
            <a:endParaRPr lang="en-GB" dirty="0"/>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449519211"/>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748393564"/>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694567526"/>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0066195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6781800" cy="1066800"/>
          </a:xfrm>
          <a:prstGeom prst="rect">
            <a:avLst/>
          </a:prstGeo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12207558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4213" y="260350"/>
            <a:ext cx="77724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685800" y="1557338"/>
            <a:ext cx="3810000" cy="2192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557338"/>
            <a:ext cx="3810000" cy="2192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685800" y="3902075"/>
            <a:ext cx="3810000" cy="219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3902075"/>
            <a:ext cx="3810000" cy="2193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685800" y="6248400"/>
            <a:ext cx="1905000" cy="457200"/>
          </a:xfrm>
        </p:spPr>
        <p:txBody>
          <a:bodyPr/>
          <a:lstStyle>
            <a:lvl1pPr>
              <a:defRPr/>
            </a:lvl1pPr>
          </a:lstStyle>
          <a:p>
            <a:endParaRPr lang="en-US" dirty="0">
              <a:solidFill>
                <a:srgbClr val="000000"/>
              </a:solidFill>
            </a:endParaRPr>
          </a:p>
        </p:txBody>
      </p:sp>
      <p:sp>
        <p:nvSpPr>
          <p:cNvPr id="8" name="Footer Placeholder 7"/>
          <p:cNvSpPr>
            <a:spLocks noGrp="1"/>
          </p:cNvSpPr>
          <p:nvPr>
            <p:ph type="ftr" sz="quarter" idx="11"/>
          </p:nvPr>
        </p:nvSpPr>
        <p:spPr>
          <a:xfrm>
            <a:off x="3132138" y="6237288"/>
            <a:ext cx="2895600" cy="457200"/>
          </a:xfrm>
        </p:spPr>
        <p:txBody>
          <a:bodyPr/>
          <a:lstStyle>
            <a:lvl1pPr>
              <a:defRPr/>
            </a:lvl1pPr>
          </a:lstStyle>
          <a:p>
            <a:r>
              <a:rPr lang="en-US" dirty="0" smtClean="0">
                <a:solidFill>
                  <a:srgbClr val="000000"/>
                </a:solidFill>
              </a:rPr>
              <a:t>The CPS Pollinators Project</a:t>
            </a:r>
            <a:endParaRPr lang="en-US" dirty="0">
              <a:solidFill>
                <a:srgbClr val="000000"/>
              </a:solidFill>
            </a:endParaRPr>
          </a:p>
        </p:txBody>
      </p:sp>
      <p:sp>
        <p:nvSpPr>
          <p:cNvPr id="9" name="Slide Number Placeholder 8"/>
          <p:cNvSpPr>
            <a:spLocks noGrp="1"/>
          </p:cNvSpPr>
          <p:nvPr>
            <p:ph type="sldNum" sz="quarter" idx="12"/>
          </p:nvPr>
        </p:nvSpPr>
        <p:spPr>
          <a:xfrm>
            <a:off x="6553200" y="6248400"/>
            <a:ext cx="1905000" cy="457200"/>
          </a:xfrm>
        </p:spPr>
        <p:txBody>
          <a:bodyPr/>
          <a:lstStyle>
            <a:lvl1pPr>
              <a:defRPr/>
            </a:lvl1pPr>
          </a:lstStyle>
          <a:p>
            <a:fld id="{F9E20F17-0D91-46FC-BAB9-2A5AE87FBCE1}"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223043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CPS Pollinators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25412259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37231612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83161954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452271734"/>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44905612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pPr/>
              <a:t>‹#›</a:t>
            </a:fld>
            <a:endParaRPr lang="en-GB" dirty="0"/>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17566041"/>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114570780"/>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788854582"/>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81984227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69936490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366606046"/>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893788257"/>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674307571"/>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909474067"/>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CPS Pollinators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3023301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CPS Pollinators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94628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pPr/>
              <a:t>‹#›</a:t>
            </a:fld>
            <a:endParaRPr lang="en-GB" dirty="0"/>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873241537"/>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CPS Pollinators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2252434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131305020"/>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34053924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818022112"/>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388458405"/>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870089170"/>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803465457"/>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911552677"/>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98822401"/>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61619099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pPr/>
              <a:t>‹#›</a:t>
            </a:fld>
            <a:endParaRPr lang="en-GB" dirty="0"/>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4287658751"/>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157356457"/>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838903321"/>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702001290"/>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CPS Pollinators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37046877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CPS Pollinators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384386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CPS Pollinators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33770523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786239276"/>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915496010"/>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098876121"/>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31964993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pPr/>
              <a:t>‹#›</a:t>
            </a:fld>
            <a:endParaRPr lang="en-GB" dirty="0"/>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981369911"/>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501033775"/>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779958645"/>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292701759"/>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356407302"/>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653242982"/>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638308018"/>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777367366"/>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339798048"/>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CPS Pollinators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0215634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CPS Pollinators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831071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pPr/>
              <a:t>‹#›</a:t>
            </a:fld>
            <a:endParaRPr lang="en-GB" dirty="0"/>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413518830"/>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7890" name="Rectangle 2050"/>
          <p:cNvSpPr>
            <a:spLocks noGrp="1" noChangeArrowheads="1"/>
          </p:cNvSpPr>
          <p:nvPr>
            <p:ph type="ctrTitle"/>
          </p:nvPr>
        </p:nvSpPr>
        <p:spPr>
          <a:xfrm>
            <a:off x="685800" y="2492896"/>
            <a:ext cx="7772400" cy="1152128"/>
          </a:xfrm>
        </p:spPr>
        <p:txBody>
          <a:bodyPr/>
          <a:lstStyle>
            <a:lvl1pPr algn="ctr">
              <a:defRPr sz="4800"/>
            </a:lvl1pPr>
          </a:lstStyle>
          <a:p>
            <a:pPr lvl="0"/>
            <a:r>
              <a:rPr lang="en-US" noProof="0" dirty="0" smtClean="0"/>
              <a:t>Click to edit Master title style</a:t>
            </a:r>
            <a:endParaRPr lang="en-GB" noProof="0" dirty="0" smtClean="0"/>
          </a:p>
        </p:txBody>
      </p:sp>
      <p:sp>
        <p:nvSpPr>
          <p:cNvPr id="37904" name="Rectangle 2064"/>
          <p:cNvSpPr>
            <a:spLocks noGrp="1" noChangeArrowheads="1"/>
          </p:cNvSpPr>
          <p:nvPr>
            <p:ph type="dt" sz="half" idx="2"/>
          </p:nvPr>
        </p:nvSpPr>
        <p:spPr>
          <a:xfrm>
            <a:off x="381000" y="6248400"/>
            <a:ext cx="1905000" cy="381000"/>
          </a:xfrm>
        </p:spPr>
        <p:txBody>
          <a:bodyPr anchor="b"/>
          <a:lstStyle>
            <a:lvl1pPr>
              <a:defRPr kumimoji="0">
                <a:solidFill>
                  <a:srgbClr val="000000"/>
                </a:solidFill>
                <a:latin typeface="+mn-lt"/>
              </a:defRPr>
            </a:lvl1pPr>
          </a:lstStyle>
          <a:p>
            <a:endParaRPr lang="en-GB" dirty="0"/>
          </a:p>
        </p:txBody>
      </p:sp>
      <p:sp>
        <p:nvSpPr>
          <p:cNvPr id="37905" name="Rectangle 2065"/>
          <p:cNvSpPr>
            <a:spLocks noGrp="1" noChangeArrowheads="1"/>
          </p:cNvSpPr>
          <p:nvPr>
            <p:ph type="ftr" sz="quarter" idx="3"/>
          </p:nvPr>
        </p:nvSpPr>
        <p:spPr>
          <a:xfrm>
            <a:off x="3124200" y="6248400"/>
            <a:ext cx="2895600" cy="381000"/>
          </a:xfrm>
        </p:spPr>
        <p:txBody>
          <a:bodyPr anchor="b"/>
          <a:lstStyle>
            <a:lvl1pPr>
              <a:defRPr kumimoji="0">
                <a:solidFill>
                  <a:srgbClr val="000000"/>
                </a:solidFill>
                <a:latin typeface="+mn-lt"/>
              </a:defRPr>
            </a:lvl1pPr>
          </a:lstStyle>
          <a:p>
            <a:r>
              <a:rPr lang="en-GB" dirty="0" smtClean="0"/>
              <a:t>The CPS Pollinators Project</a:t>
            </a:r>
            <a:endParaRPr lang="en-GB" dirty="0"/>
          </a:p>
        </p:txBody>
      </p:sp>
      <p:sp>
        <p:nvSpPr>
          <p:cNvPr id="37906" name="Rectangle 2066"/>
          <p:cNvSpPr>
            <a:spLocks noGrp="1" noChangeArrowheads="1"/>
          </p:cNvSpPr>
          <p:nvPr>
            <p:ph type="sldNum" sz="quarter" idx="4"/>
          </p:nvPr>
        </p:nvSpPr>
        <p:spPr>
          <a:xfrm>
            <a:off x="6858000" y="6248400"/>
            <a:ext cx="1905000" cy="381000"/>
          </a:xfrm>
        </p:spPr>
        <p:txBody>
          <a:bodyPr anchor="b"/>
          <a:lstStyle>
            <a:lvl1pPr>
              <a:defRPr kumimoji="0">
                <a:solidFill>
                  <a:srgbClr val="000000"/>
                </a:solidFill>
                <a:latin typeface="+mn-lt"/>
              </a:defRPr>
            </a:lvl1pPr>
          </a:lstStyle>
          <a:p>
            <a:fld id="{08A9F771-B13A-4FF8-B4C8-087F18834D2D}" type="slidenum">
              <a:rPr lang="en-GB"/>
              <a:pPr/>
              <a:t>‹#›</a:t>
            </a:fld>
            <a:endParaRPr lang="en-GB" dirty="0"/>
          </a:p>
        </p:txBody>
      </p:sp>
      <p:grpSp>
        <p:nvGrpSpPr>
          <p:cNvPr id="14" name="Group 13"/>
          <p:cNvGrpSpPr/>
          <p:nvPr userDrawn="1"/>
        </p:nvGrpSpPr>
        <p:grpSpPr>
          <a:xfrm>
            <a:off x="1207194" y="404664"/>
            <a:ext cx="6768752" cy="1681762"/>
            <a:chOff x="1207194" y="404664"/>
            <a:chExt cx="6768752" cy="1681762"/>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62985" y="404664"/>
              <a:ext cx="1512961" cy="1681762"/>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07194" y="481793"/>
              <a:ext cx="1296144" cy="1511293"/>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71490" y="498880"/>
              <a:ext cx="1401019" cy="1495081"/>
            </a:xfrm>
            <a:prstGeom prst="rect">
              <a:avLst/>
            </a:prstGeom>
          </p:spPr>
        </p:pic>
      </p:grpSp>
      <p:sp>
        <p:nvSpPr>
          <p:cNvPr id="37891" name="Rectangle 2051"/>
          <p:cNvSpPr>
            <a:spLocks noGrp="1" noChangeArrowheads="1"/>
          </p:cNvSpPr>
          <p:nvPr>
            <p:ph type="subTitle" idx="1"/>
          </p:nvPr>
        </p:nvSpPr>
        <p:spPr>
          <a:xfrm>
            <a:off x="1208013" y="5085184"/>
            <a:ext cx="6400800" cy="914400"/>
          </a:xfrm>
        </p:spPr>
        <p:txBody>
          <a:bodyPr/>
          <a:lstStyle>
            <a:lvl1pPr marL="0" indent="0" algn="ctr">
              <a:buFontTx/>
              <a:buNone/>
              <a:defRPr sz="2400"/>
            </a:lvl1pPr>
          </a:lstStyle>
          <a:p>
            <a:pPr lvl="0"/>
            <a:r>
              <a:rPr lang="en-US" noProof="0" dirty="0" smtClean="0"/>
              <a:t>Click to edit Master subtitle style</a:t>
            </a:r>
            <a:endParaRPr lang="en-GB" noProof="0" dirty="0" smtClean="0"/>
          </a:p>
        </p:txBody>
      </p:sp>
    </p:spTree>
    <p:extLst>
      <p:ext uri="{BB962C8B-B14F-4D97-AF65-F5344CB8AC3E}">
        <p14:creationId xmlns:p14="http://schemas.microsoft.com/office/powerpoint/2010/main" val="25144283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dissolve">
                                      <p:cBhvr>
                                        <p:cTn id="7" dur="500"/>
                                        <p:tgtEl>
                                          <p:spTgt spid="3789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7891">
                                            <p:txEl>
                                              <p:pRg st="0" end="0"/>
                                            </p:txEl>
                                          </p:spTgt>
                                        </p:tgtEl>
                                        <p:attrNameLst>
                                          <p:attrName>style.visibility</p:attrName>
                                        </p:attrNameLst>
                                      </p:cBhvr>
                                      <p:to>
                                        <p:strVal val="visible"/>
                                      </p:to>
                                    </p:set>
                                    <p:animEffect transition="in" filter="dissolve">
                                      <p:cBhvr>
                                        <p:cTn id="11" dur="500"/>
                                        <p:tgtEl>
                                          <p:spTgt spid="378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utoUpdateAnimBg="0"/>
      <p:bldP spid="37891" grpId="0" build="p" autoUpdateAnimBg="0" advAuto="0">
        <p:tmplLst>
          <p:tmpl lvl="1">
            <p:tnLst>
              <p:par>
                <p:cTn presetID="9" presetClass="entr" presetSubtype="0" fill="hold" nodeType="afterEffect">
                  <p:stCondLst>
                    <p:cond delay="0"/>
                  </p:stCondLst>
                  <p:childTnLst>
                    <p:set>
                      <p:cBhvr>
                        <p:cTn dur="1" fill="hold">
                          <p:stCondLst>
                            <p:cond delay="0"/>
                          </p:stCondLst>
                        </p:cTn>
                        <p:tgtEl>
                          <p:spTgt spid="37891"/>
                        </p:tgtEl>
                        <p:attrNameLst>
                          <p:attrName>style.visibility</p:attrName>
                        </p:attrNameLst>
                      </p:cBhvr>
                      <p:to>
                        <p:strVal val="visible"/>
                      </p:to>
                    </p:set>
                    <p:animEffect transition="in" filter="dissolve">
                      <p:cBhvr>
                        <p:cTn dur="500"/>
                        <p:tgtEl>
                          <p:spTgt spid="37891"/>
                        </p:tgtEl>
                      </p:cBhvr>
                    </p:animEffect>
                  </p:childTnLst>
                </p:cTn>
              </p:par>
            </p:tnLst>
          </p:tmpl>
        </p:tmplLst>
      </p:bldP>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grpSp>
        <p:nvGrpSpPr>
          <p:cNvPr id="11" name="Group 10"/>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139476952"/>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a:xfrm>
            <a:off x="2627784" y="6273653"/>
            <a:ext cx="3824064" cy="288032"/>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a:xfrm>
            <a:off x="7884368" y="6245225"/>
            <a:ext cx="802432" cy="476250"/>
          </a:xfrm>
        </p:spPr>
        <p:txBody>
          <a:bodyPr/>
          <a:lstStyle>
            <a:lvl1pPr>
              <a:defRPr/>
            </a:lvl1pPr>
          </a:lstStyle>
          <a:p>
            <a:fld id="{B3119B16-F282-4BFB-9268-0E1EA3F92354}" type="slidenum">
              <a:rPr lang="en-GB" smtClean="0">
                <a:solidFill>
                  <a:srgbClr val="000000"/>
                </a:solidFill>
              </a:rPr>
              <a:pPr/>
              <a:t>‹#›</a:t>
            </a:fld>
            <a:endParaRPr lang="en-GB" dirty="0">
              <a:solidFill>
                <a:srgbClr val="000000"/>
              </a:solidFill>
            </a:endParaRPr>
          </a:p>
        </p:txBody>
      </p:sp>
      <p:sp>
        <p:nvSpPr>
          <p:cNvPr id="7"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259892230"/>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7C546E6-6235-4567-99E8-4E8A81D7A41C}"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3746484285"/>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430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219200"/>
            <a:ext cx="33147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2D38425-6845-4DC5-8910-91391BF818D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120910174"/>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8" name="Footer Placeholder 7"/>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BE33C5F-FC2F-455E-A35E-5D57565F85B6}" type="slidenum">
              <a:rPr lang="en-GB">
                <a:solidFill>
                  <a:srgbClr val="000000"/>
                </a:solidFill>
              </a:rPr>
              <a:pPr/>
              <a:t>‹#›</a:t>
            </a:fld>
            <a:endParaRPr lang="en-GB" dirty="0">
              <a:solidFill>
                <a:srgbClr val="000000"/>
              </a:solidFill>
            </a:endParaRPr>
          </a:p>
        </p:txBody>
      </p:sp>
      <p:grpSp>
        <p:nvGrpSpPr>
          <p:cNvPr id="10" name="Group 9"/>
          <p:cNvGrpSpPr/>
          <p:nvPr userDrawn="1"/>
        </p:nvGrpSpPr>
        <p:grpSpPr>
          <a:xfrm>
            <a:off x="251520" y="6093296"/>
            <a:ext cx="1985319" cy="648072"/>
            <a:chOff x="5769407" y="5229200"/>
            <a:chExt cx="1985319" cy="648072"/>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4"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042542962"/>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64480-505C-415E-A0CE-C1F8D492227C}" type="slidenum">
              <a:rPr lang="en-GB">
                <a:solidFill>
                  <a:srgbClr val="000000"/>
                </a:solidFill>
              </a:rPr>
              <a:pPr/>
              <a:t>‹#›</a:t>
            </a:fld>
            <a:endParaRPr lang="en-GB" dirty="0">
              <a:solidFill>
                <a:srgbClr val="000000"/>
              </a:solidFill>
            </a:endParaRPr>
          </a:p>
        </p:txBody>
      </p:sp>
      <p:grpSp>
        <p:nvGrpSpPr>
          <p:cNvPr id="6" name="Group 5"/>
          <p:cNvGrpSpPr/>
          <p:nvPr userDrawn="1"/>
        </p:nvGrpSpPr>
        <p:grpSpPr>
          <a:xfrm>
            <a:off x="251520" y="6093296"/>
            <a:ext cx="1985319" cy="648072"/>
            <a:chOff x="5769407" y="5229200"/>
            <a:chExt cx="1985319" cy="648072"/>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0"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1459049087"/>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0C79632-BFC3-4981-9F1A-9779A676478B}" type="slidenum">
              <a:rPr lang="en-GB">
                <a:solidFill>
                  <a:srgbClr val="000000"/>
                </a:solidFill>
              </a:rPr>
              <a:pPr/>
              <a:t>‹#›</a:t>
            </a:fld>
            <a:endParaRPr lang="en-GB" dirty="0">
              <a:solidFill>
                <a:srgbClr val="000000"/>
              </a:solidFill>
            </a:endParaRPr>
          </a:p>
        </p:txBody>
      </p:sp>
      <p:grpSp>
        <p:nvGrpSpPr>
          <p:cNvPr id="5" name="Group 4"/>
          <p:cNvGrpSpPr/>
          <p:nvPr userDrawn="1"/>
        </p:nvGrpSpPr>
        <p:grpSpPr>
          <a:xfrm>
            <a:off x="251520" y="6093296"/>
            <a:ext cx="1985319" cy="648072"/>
            <a:chOff x="5769407" y="5229200"/>
            <a:chExt cx="1985319" cy="648072"/>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2894454859"/>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135900783"/>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BB7D14B-C0E8-40C8-B574-5F57B8F91787}"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412472276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GB" dirty="0" smtClean="0"/>
              <a:t>The CPS Pollinators Project</a:t>
            </a:r>
            <a:endParaRPr lang="en-GB" dirty="0"/>
          </a:p>
        </p:txBody>
      </p:sp>
      <p:sp>
        <p:nvSpPr>
          <p:cNvPr id="7" name="Slide Number Placeholder 6"/>
          <p:cNvSpPr>
            <a:spLocks noGrp="1"/>
          </p:cNvSpPr>
          <p:nvPr>
            <p:ph type="sldNum" sz="quarter" idx="12"/>
          </p:nvPr>
        </p:nvSpPr>
        <p:spPr/>
        <p:txBody>
          <a:bodyPr/>
          <a:lstStyle>
            <a:lvl1pPr>
              <a:defRPr/>
            </a:lvl1pPr>
          </a:lstStyle>
          <a:p>
            <a:fld id="{B660BA3A-36AD-4506-A726-358E2C2F3DF5}" type="slidenum">
              <a:rPr lang="en-GB"/>
              <a:pPr/>
              <a:t>‹#›</a:t>
            </a:fld>
            <a:endParaRPr lang="en-GB" dirty="0"/>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65680628"/>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2B0C8F8-86E0-4622-B7B4-7BCC6B04AC91}"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1"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3589783198"/>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350" y="76200"/>
            <a:ext cx="1695450" cy="5867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43000" y="76200"/>
            <a:ext cx="49339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1"/>
          </p:nvPr>
        </p:nvSpPr>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08C82D9-C691-4845-B7BE-7D49E74D3F1D}" type="slidenum">
              <a:rPr lang="en-GB">
                <a:solidFill>
                  <a:srgbClr val="000000"/>
                </a:solidFill>
              </a:rPr>
              <a:pPr/>
              <a:t>‹#›</a:t>
            </a:fld>
            <a:endParaRPr lang="en-GB" dirty="0">
              <a:solidFill>
                <a:srgbClr val="000000"/>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675587207"/>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Text over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143000" y="12192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1143000" y="3657600"/>
            <a:ext cx="67818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GB" dirty="0" smtClean="0">
                <a:solidFill>
                  <a:srgbClr val="000000"/>
                </a:solidFill>
              </a:rPr>
              <a:t>The CPS Pollinators Project</a:t>
            </a:r>
            <a:endParaRPr lang="en-GB" dirty="0">
              <a:solidFill>
                <a:srgbClr val="000000"/>
              </a:solidFill>
            </a:endParaRP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BB49B32-E881-48EA-B64F-B94092C9540F}" type="slidenum">
              <a:rPr lang="en-GB">
                <a:solidFill>
                  <a:srgbClr val="000000"/>
                </a:solidFill>
              </a:rPr>
              <a:pPr/>
              <a:t>‹#›</a:t>
            </a:fld>
            <a:endParaRPr lang="en-GB" dirty="0">
              <a:solidFill>
                <a:srgbClr val="000000"/>
              </a:solidFill>
            </a:endParaRPr>
          </a:p>
        </p:txBody>
      </p:sp>
      <p:grpSp>
        <p:nvGrpSpPr>
          <p:cNvPr id="8" name="Group 7"/>
          <p:cNvGrpSpPr/>
          <p:nvPr userDrawn="1"/>
        </p:nvGrpSpPr>
        <p:grpSpPr>
          <a:xfrm>
            <a:off x="251520" y="6093296"/>
            <a:ext cx="1985319" cy="648072"/>
            <a:chOff x="5769407" y="5229200"/>
            <a:chExt cx="1985319" cy="648072"/>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
        <p:nvSpPr>
          <p:cNvPr id="12" name="Title 1"/>
          <p:cNvSpPr>
            <a:spLocks noGrp="1"/>
          </p:cNvSpPr>
          <p:nvPr>
            <p:ph type="title"/>
          </p:nvPr>
        </p:nvSpPr>
        <p:spPr>
          <a:xfrm>
            <a:off x="1214478" y="-27384"/>
            <a:ext cx="6781800" cy="806152"/>
          </a:xfrm>
        </p:spPr>
        <p:txBody>
          <a:bodyPr/>
          <a:lstStyle>
            <a:lvl1pPr>
              <a:defRPr>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4091408426"/>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atin typeface="Garamond" pitchFamily="18" charset="0"/>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r>
              <a:rPr lang="en-US" dirty="0" smtClean="0">
                <a:solidFill>
                  <a:prstClr val="black"/>
                </a:solidFill>
              </a:rPr>
              <a:t>The CPS Pollinators Project</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grpSp>
        <p:nvGrpSpPr>
          <p:cNvPr id="7" name="Group 6"/>
          <p:cNvGrpSpPr/>
          <p:nvPr userDrawn="1"/>
        </p:nvGrpSpPr>
        <p:grpSpPr>
          <a:xfrm>
            <a:off x="251520" y="6093296"/>
            <a:ext cx="1985319" cy="648072"/>
            <a:chOff x="5769407" y="5229200"/>
            <a:chExt cx="1985319" cy="648072"/>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19206" y="5229200"/>
              <a:ext cx="535520" cy="648072"/>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69407" y="5258922"/>
              <a:ext cx="458777" cy="582381"/>
            </a:xfrm>
            <a:prstGeom prst="rect">
              <a:avLst/>
            </a:prstGeom>
          </p:spPr>
        </p:pic>
        <p:pic>
          <p:nvPicPr>
            <p:cNvPr id="10" name="Pictur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56213" y="5265506"/>
              <a:ext cx="574843" cy="576134"/>
            </a:xfrm>
            <a:prstGeom prst="rect">
              <a:avLst/>
            </a:prstGeom>
          </p:spPr>
        </p:pic>
      </p:grpSp>
    </p:spTree>
    <p:extLst>
      <p:ext uri="{BB962C8B-B14F-4D97-AF65-F5344CB8AC3E}">
        <p14:creationId xmlns:p14="http://schemas.microsoft.com/office/powerpoint/2010/main" val="14591258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24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85800" y="1557338"/>
            <a:ext cx="7772400" cy="4538662"/>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n-US" dirty="0" smtClean="0">
                <a:solidFill>
                  <a:srgbClr val="000000"/>
                </a:solidFill>
              </a:rPr>
              <a:t>The CPS Pollinators Project</a:t>
            </a: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DF7626-A2B4-418C-ABB3-350A3336C9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66637343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E422253-451B-4AC4-83AE-D92673B61193}" type="slidenum">
              <a:rPr lang="en-US"/>
              <a:pPr>
                <a:defRPr/>
              </a:pPr>
              <a:t>‹#›</a:t>
            </a:fld>
            <a:endParaRPr lang="en-US" dirty="0"/>
          </a:p>
        </p:txBody>
      </p:sp>
    </p:spTree>
    <p:extLst>
      <p:ext uri="{BB962C8B-B14F-4D97-AF65-F5344CB8AC3E}">
        <p14:creationId xmlns:p14="http://schemas.microsoft.com/office/powerpoint/2010/main" val="272364231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533145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7016615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2910595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38263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image" Target="../media/image7.png"/><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6" Type="http://schemas.openxmlformats.org/officeDocument/2006/relationships/theme" Target="../theme/theme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6" Type="http://schemas.openxmlformats.org/officeDocument/2006/relationships/theme" Target="../theme/theme5.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6" Type="http://schemas.openxmlformats.org/officeDocument/2006/relationships/theme" Target="../theme/theme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theme" Target="../theme/theme7.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8.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p>
        </p:txBody>
      </p:sp>
      <p:sp>
        <p:nvSpPr>
          <p:cNvPr id="36887" name="Rectangle 1047"/>
          <p:cNvSpPr>
            <a:spLocks noGrp="1" noChangeArrowheads="1"/>
          </p:cNvSpPr>
          <p:nvPr>
            <p:ph type="ftr" sz="quarter" idx="3"/>
          </p:nvPr>
        </p:nvSpPr>
        <p:spPr bwMode="auto">
          <a:xfrm>
            <a:off x="2627784" y="6245225"/>
            <a:ext cx="396044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t>John Mauremootoo | jmauremootoo@gmail.com</a:t>
            </a:r>
            <a:endParaRPr lang="en-GB" dirty="0"/>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t>Slide </a:t>
            </a:r>
            <a:fld id="{BC2343B0-0314-4198-B0EB-1ED1AC71EF47}"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83"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722" r:id="rId14"/>
    <p:sldLayoutId id="2147483723" r:id="rId15"/>
    <p:sldLayoutId id="2147483788" r:id="rId16"/>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solidFill>
                  <a:prstClr val="black">
                    <a:tint val="75000"/>
                  </a:prstClr>
                </a:solidFill>
              </a:rPr>
              <a:t>The CPS Pollinators Project</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3049788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7" r:id="rId5"/>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CPS Pollinators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
        <p:nvSpPr>
          <p:cNvPr id="7" name="Title 1"/>
          <p:cNvSpPr txBox="1">
            <a:spLocks/>
          </p:cNvSpPr>
          <p:nvPr/>
        </p:nvSpPr>
        <p:spPr>
          <a:xfrm>
            <a:off x="1214478" y="-27384"/>
            <a:ext cx="6781800" cy="806152"/>
          </a:xfrm>
          <a:prstGeom prst="rect">
            <a:avLst/>
          </a:prstGeom>
        </p:spPr>
        <p:txBody>
          <a:bodyPr/>
          <a:lst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a:lstStyle>
          <a:p>
            <a:r>
              <a:rPr lang="en-US" dirty="0" smtClean="0"/>
              <a:t>Click to edit Master title style</a:t>
            </a:r>
            <a:endParaRPr lang="en-GB" dirty="0"/>
          </a:p>
        </p:txBody>
      </p:sp>
    </p:spTree>
    <p:extLst>
      <p:ext uri="{BB962C8B-B14F-4D97-AF65-F5344CB8AC3E}">
        <p14:creationId xmlns:p14="http://schemas.microsoft.com/office/powerpoint/2010/main" val="1492990453"/>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1" r:id="rId13"/>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CPS Pollinators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21335698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CPS Pollinators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63374143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CPS Pollinators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168664686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bwMode="auto">
          <a:xfrm>
            <a:off x="1143000" y="76200"/>
            <a:ext cx="6781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endParaRPr lang="en-GB" smtClean="0"/>
          </a:p>
        </p:txBody>
      </p:sp>
      <p:sp>
        <p:nvSpPr>
          <p:cNvPr id="36867" name="Rectangle 1027"/>
          <p:cNvSpPr>
            <a:spLocks noGrp="1" noChangeArrowheads="1"/>
          </p:cNvSpPr>
          <p:nvPr>
            <p:ph type="body" idx="1"/>
          </p:nvPr>
        </p:nvSpPr>
        <p:spPr bwMode="auto">
          <a:xfrm>
            <a:off x="1143000" y="1219200"/>
            <a:ext cx="6781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36886" name="Rectangle 104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400"/>
            </a:lvl1pPr>
          </a:lstStyle>
          <a:p>
            <a:endParaRPr lang="en-GB" dirty="0">
              <a:solidFill>
                <a:srgbClr val="000000"/>
              </a:solidFill>
            </a:endParaRPr>
          </a:p>
        </p:txBody>
      </p:sp>
      <p:sp>
        <p:nvSpPr>
          <p:cNvPr id="36887" name="Rectangle 1047"/>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1" sz="1400"/>
            </a:lvl1pPr>
          </a:lstStyle>
          <a:p>
            <a:r>
              <a:rPr lang="en-GB" dirty="0" smtClean="0">
                <a:solidFill>
                  <a:srgbClr val="000000"/>
                </a:solidFill>
              </a:rPr>
              <a:t>The CPS Pollinators Project</a:t>
            </a:r>
            <a:endParaRPr lang="en-GB" dirty="0">
              <a:solidFill>
                <a:srgbClr val="000000"/>
              </a:solidFill>
            </a:endParaRPr>
          </a:p>
        </p:txBody>
      </p:sp>
      <p:sp>
        <p:nvSpPr>
          <p:cNvPr id="36888" name="Rectangle 1048"/>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400"/>
            </a:lvl1pPr>
          </a:lstStyle>
          <a:p>
            <a:r>
              <a:rPr lang="en-GB" dirty="0" smtClean="0">
                <a:solidFill>
                  <a:srgbClr val="000000"/>
                </a:solidFill>
              </a:rPr>
              <a:t>Slide </a:t>
            </a:r>
            <a:fld id="{BC2343B0-0314-4198-B0EB-1ED1AC71EF47}"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3563282733"/>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9" r:id="rId16"/>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rgbClr val="000000"/>
          </a:solidFill>
          <a:latin typeface="+mj-lt"/>
          <a:ea typeface="+mj-ea"/>
          <a:cs typeface="+mj-cs"/>
        </a:defRPr>
      </a:lvl1pPr>
      <a:lvl2pPr algn="l" rtl="0" eaLnBrk="1" fontAlgn="base" hangingPunct="1">
        <a:spcBef>
          <a:spcPct val="0"/>
        </a:spcBef>
        <a:spcAft>
          <a:spcPct val="0"/>
        </a:spcAft>
        <a:defRPr sz="3600">
          <a:solidFill>
            <a:srgbClr val="000000"/>
          </a:solidFill>
          <a:latin typeface="Garamond" pitchFamily="18" charset="0"/>
        </a:defRPr>
      </a:lvl2pPr>
      <a:lvl3pPr algn="l" rtl="0" eaLnBrk="1" fontAlgn="base" hangingPunct="1">
        <a:spcBef>
          <a:spcPct val="0"/>
        </a:spcBef>
        <a:spcAft>
          <a:spcPct val="0"/>
        </a:spcAft>
        <a:defRPr sz="3600">
          <a:solidFill>
            <a:srgbClr val="000000"/>
          </a:solidFill>
          <a:latin typeface="Garamond" pitchFamily="18" charset="0"/>
        </a:defRPr>
      </a:lvl3pPr>
      <a:lvl4pPr algn="l" rtl="0" eaLnBrk="1" fontAlgn="base" hangingPunct="1">
        <a:spcBef>
          <a:spcPct val="0"/>
        </a:spcBef>
        <a:spcAft>
          <a:spcPct val="0"/>
        </a:spcAft>
        <a:defRPr sz="3600">
          <a:solidFill>
            <a:srgbClr val="000000"/>
          </a:solidFill>
          <a:latin typeface="Garamond" pitchFamily="18" charset="0"/>
        </a:defRPr>
      </a:lvl4pPr>
      <a:lvl5pPr algn="l" rtl="0" eaLnBrk="1" fontAlgn="base" hangingPunct="1">
        <a:spcBef>
          <a:spcPct val="0"/>
        </a:spcBef>
        <a:spcAft>
          <a:spcPct val="0"/>
        </a:spcAft>
        <a:defRPr sz="3600">
          <a:solidFill>
            <a:srgbClr val="000000"/>
          </a:solidFill>
          <a:latin typeface="Garamond" pitchFamily="18" charset="0"/>
        </a:defRPr>
      </a:lvl5pPr>
      <a:lvl6pPr marL="457200" algn="l" rtl="0" eaLnBrk="1" fontAlgn="base" hangingPunct="1">
        <a:spcBef>
          <a:spcPct val="0"/>
        </a:spcBef>
        <a:spcAft>
          <a:spcPct val="0"/>
        </a:spcAft>
        <a:defRPr sz="3600">
          <a:solidFill>
            <a:srgbClr val="000000"/>
          </a:solidFill>
          <a:latin typeface="Garamond" pitchFamily="18" charset="0"/>
        </a:defRPr>
      </a:lvl6pPr>
      <a:lvl7pPr marL="914400" algn="l" rtl="0" eaLnBrk="1" fontAlgn="base" hangingPunct="1">
        <a:spcBef>
          <a:spcPct val="0"/>
        </a:spcBef>
        <a:spcAft>
          <a:spcPct val="0"/>
        </a:spcAft>
        <a:defRPr sz="3600">
          <a:solidFill>
            <a:srgbClr val="000000"/>
          </a:solidFill>
          <a:latin typeface="Garamond" pitchFamily="18" charset="0"/>
        </a:defRPr>
      </a:lvl7pPr>
      <a:lvl8pPr marL="1371600" algn="l" rtl="0" eaLnBrk="1" fontAlgn="base" hangingPunct="1">
        <a:spcBef>
          <a:spcPct val="0"/>
        </a:spcBef>
        <a:spcAft>
          <a:spcPct val="0"/>
        </a:spcAft>
        <a:defRPr sz="3600">
          <a:solidFill>
            <a:srgbClr val="000000"/>
          </a:solidFill>
          <a:latin typeface="Garamond" pitchFamily="18" charset="0"/>
        </a:defRPr>
      </a:lvl8pPr>
      <a:lvl9pPr marL="1828800" algn="l" rtl="0" eaLnBrk="1" fontAlgn="base" hangingPunct="1">
        <a:spcBef>
          <a:spcPct val="0"/>
        </a:spcBef>
        <a:spcAft>
          <a:spcPct val="0"/>
        </a:spcAft>
        <a:defRPr sz="3600">
          <a:solidFill>
            <a:srgbClr val="000000"/>
          </a:solidFill>
          <a:latin typeface="Garamond" pitchFamily="18" charset="0"/>
        </a:defRPr>
      </a:lvl9pPr>
    </p:titleStyle>
    <p:bodyStyle>
      <a:lvl1pPr marL="342900" indent="-342900" algn="l" rtl="0" eaLnBrk="1" fontAlgn="base" hangingPunct="1">
        <a:spcBef>
          <a:spcPct val="20000"/>
        </a:spcBef>
        <a:spcAft>
          <a:spcPct val="0"/>
        </a:spcAft>
        <a:buClr>
          <a:schemeClr val="tx1"/>
        </a:buClr>
        <a:buChar char="•"/>
        <a:defRPr sz="2800">
          <a:solidFill>
            <a:srgbClr val="000000"/>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600">
          <a:solidFill>
            <a:srgbClr val="000000"/>
          </a:solidFill>
          <a:latin typeface="+mn-lt"/>
        </a:defRPr>
      </a:lvl2pPr>
      <a:lvl3pPr marL="1143000" indent="-228600" algn="l" rtl="0" eaLnBrk="1" fontAlgn="base" hangingPunct="1">
        <a:spcBef>
          <a:spcPct val="20000"/>
        </a:spcBef>
        <a:spcAft>
          <a:spcPct val="0"/>
        </a:spcAft>
        <a:buClr>
          <a:schemeClr val="tx1"/>
        </a:buClr>
        <a:buChar char="•"/>
        <a:defRPr sz="2400">
          <a:solidFill>
            <a:srgbClr val="000000"/>
          </a:solidFill>
          <a:latin typeface="+mn-lt"/>
        </a:defRPr>
      </a:lvl3pPr>
      <a:lvl4pPr marL="1600200" indent="-228600" algn="l" rtl="0" eaLnBrk="1" fontAlgn="base" hangingPunct="1">
        <a:spcBef>
          <a:spcPct val="20000"/>
        </a:spcBef>
        <a:spcAft>
          <a:spcPct val="0"/>
        </a:spcAft>
        <a:buClr>
          <a:schemeClr val="tx1"/>
        </a:buClr>
        <a:buChar char="•"/>
        <a:defRPr sz="2000">
          <a:solidFill>
            <a:srgbClr val="000000"/>
          </a:solidFill>
          <a:latin typeface="+mn-lt"/>
        </a:defRPr>
      </a:lvl4pPr>
      <a:lvl5pPr marL="2057400" indent="-228600" algn="l" rtl="0" eaLnBrk="1" fontAlgn="base" hangingPunct="1">
        <a:spcBef>
          <a:spcPct val="20000"/>
        </a:spcBef>
        <a:spcAft>
          <a:spcPct val="0"/>
        </a:spcAft>
        <a:buClr>
          <a:schemeClr val="tx1"/>
        </a:buClr>
        <a:buChar char="•"/>
        <a:defRPr sz="2000">
          <a:solidFill>
            <a:srgbClr val="000000"/>
          </a:solidFill>
          <a:latin typeface="+mn-lt"/>
        </a:defRPr>
      </a:lvl5pPr>
      <a:lvl6pPr marL="2514600" indent="-228600" algn="l" rtl="0" eaLnBrk="1" fontAlgn="base" hangingPunct="1">
        <a:spcBef>
          <a:spcPct val="20000"/>
        </a:spcBef>
        <a:spcAft>
          <a:spcPct val="0"/>
        </a:spcAft>
        <a:buClr>
          <a:schemeClr val="tx1"/>
        </a:buClr>
        <a:buChar char="•"/>
        <a:defRPr sz="2000">
          <a:solidFill>
            <a:srgbClr val="000000"/>
          </a:solidFill>
          <a:latin typeface="+mn-lt"/>
        </a:defRPr>
      </a:lvl6pPr>
      <a:lvl7pPr marL="2971800" indent="-228600" algn="l" rtl="0" eaLnBrk="1" fontAlgn="base" hangingPunct="1">
        <a:spcBef>
          <a:spcPct val="20000"/>
        </a:spcBef>
        <a:spcAft>
          <a:spcPct val="0"/>
        </a:spcAft>
        <a:buClr>
          <a:schemeClr val="tx1"/>
        </a:buClr>
        <a:buChar char="•"/>
        <a:defRPr sz="2000">
          <a:solidFill>
            <a:srgbClr val="000000"/>
          </a:solidFill>
          <a:latin typeface="+mn-lt"/>
        </a:defRPr>
      </a:lvl7pPr>
      <a:lvl8pPr marL="3429000" indent="-228600" algn="l" rtl="0" eaLnBrk="1" fontAlgn="base" hangingPunct="1">
        <a:spcBef>
          <a:spcPct val="20000"/>
        </a:spcBef>
        <a:spcAft>
          <a:spcPct val="0"/>
        </a:spcAft>
        <a:buClr>
          <a:schemeClr val="tx1"/>
        </a:buClr>
        <a:buChar char="•"/>
        <a:defRPr sz="2000">
          <a:solidFill>
            <a:srgbClr val="000000"/>
          </a:solidFill>
          <a:latin typeface="+mn-lt"/>
        </a:defRPr>
      </a:lvl8pPr>
      <a:lvl9pPr marL="3886200" indent="-228600" algn="l" rtl="0" eaLnBrk="1" fontAlgn="base" hangingPunct="1">
        <a:spcBef>
          <a:spcPct val="20000"/>
        </a:spcBef>
        <a:spcAft>
          <a:spcPct val="0"/>
        </a:spcAft>
        <a:buClr>
          <a:schemeClr val="tx1"/>
        </a:buClr>
        <a:buChar char="•"/>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solidFill>
                  <a:prstClr val="black">
                    <a:tint val="75000"/>
                  </a:prstClr>
                </a:solidFill>
              </a:rPr>
              <a:t>The Cameroon Biosecurity Project</a:t>
            </a:r>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97D88F-E713-4190-AFFC-429A438655D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48659184"/>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1.xml"/><Relationship Id="rId5" Type="http://schemas.openxmlformats.org/officeDocument/2006/relationships/image" Target="../media/image20.tiff"/><Relationship Id="rId4" Type="http://schemas.openxmlformats.org/officeDocument/2006/relationships/image" Target="../media/image19.gif"/></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5.xml"/><Relationship Id="rId1" Type="http://schemas.openxmlformats.org/officeDocument/2006/relationships/slideLayout" Target="../slideLayouts/slideLayout21.xml"/><Relationship Id="rId4" Type="http://schemas.openxmlformats.org/officeDocument/2006/relationships/image" Target="../media/image3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1.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3.xml"/><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4.xml"/><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7.xml"/><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9.xml"/><Relationship Id="rId1" Type="http://schemas.openxmlformats.org/officeDocument/2006/relationships/slideLayout" Target="../slideLayouts/slideLayout21.xml"/></Relationships>
</file>

<file path=ppt/slides/_rels/slide7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0.xml"/><Relationship Id="rId1" Type="http://schemas.openxmlformats.org/officeDocument/2006/relationships/slideLayout" Target="../slideLayouts/slideLayout21.xml"/></Relationships>
</file>

<file path=ppt/slides/_rels/slide7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1.xml"/><Relationship Id="rId1" Type="http://schemas.openxmlformats.org/officeDocument/2006/relationships/slideLayout" Target="../slideLayouts/slideLayout21.xml"/></Relationships>
</file>

<file path=ppt/slides/_rels/slide7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51519" y="620688"/>
            <a:ext cx="8712969" cy="1152525"/>
          </a:xfrm>
        </p:spPr>
        <p:txBody>
          <a:bodyPr>
            <a:normAutofit fontScale="90000"/>
          </a:bodyPr>
          <a:lstStyle/>
          <a:p>
            <a:r>
              <a:rPr lang="fr-FR" b="1" dirty="0" smtClean="0"/>
              <a:t>The Power of Appreciative Inquiry</a:t>
            </a:r>
            <a:br>
              <a:rPr lang="fr-FR" b="1" dirty="0" smtClean="0"/>
            </a:br>
            <a:r>
              <a:rPr lang="en-GB" sz="3600" i="1" dirty="0"/>
              <a:t>Solving Problems by Looking at What's Going Right</a:t>
            </a:r>
            <a:endParaRPr lang="en-US" i="1" dirty="0"/>
          </a:p>
        </p:txBody>
      </p:sp>
      <p:sp>
        <p:nvSpPr>
          <p:cNvPr id="4" name="Subtitle 3"/>
          <p:cNvSpPr>
            <a:spLocks noGrp="1"/>
          </p:cNvSpPr>
          <p:nvPr>
            <p:ph type="subTitle" idx="4294967295"/>
          </p:nvPr>
        </p:nvSpPr>
        <p:spPr>
          <a:xfrm>
            <a:off x="0" y="2348880"/>
            <a:ext cx="9144000" cy="1656184"/>
          </a:xfrm>
        </p:spPr>
        <p:txBody>
          <a:bodyPr>
            <a:normAutofit fontScale="32500" lnSpcReduction="20000"/>
          </a:bodyPr>
          <a:lstStyle/>
          <a:p>
            <a:pPr marL="0" indent="0" algn="ctr">
              <a:buNone/>
            </a:pPr>
            <a:r>
              <a:rPr lang="en-GB" sz="7600" dirty="0" smtClean="0"/>
              <a:t>&amp; it possible use for the Centre for Pollination Studies</a:t>
            </a:r>
          </a:p>
          <a:p>
            <a:pPr marL="0" indent="0" algn="ctr">
              <a:buNone/>
            </a:pPr>
            <a:endParaRPr lang="en-GB" i="1" dirty="0" smtClean="0"/>
          </a:p>
          <a:p>
            <a:pPr marL="0" indent="0" algn="ctr">
              <a:buNone/>
            </a:pPr>
            <a:endParaRPr lang="en-GB" sz="4500" i="1" dirty="0" smtClean="0"/>
          </a:p>
          <a:p>
            <a:pPr marL="0" indent="0" algn="ctr">
              <a:buNone/>
            </a:pPr>
            <a:endParaRPr lang="en-GB" sz="4500" i="1" dirty="0"/>
          </a:p>
          <a:p>
            <a:pPr marL="0" indent="0" algn="ctr">
              <a:buNone/>
            </a:pPr>
            <a:endParaRPr lang="en-GB" sz="4500" i="1" dirty="0" smtClean="0"/>
          </a:p>
          <a:p>
            <a:pPr marL="0" indent="0" algn="ctr">
              <a:buNone/>
            </a:pPr>
            <a:r>
              <a:rPr lang="en-GB" sz="5500" i="1" dirty="0" smtClean="0"/>
              <a:t>Dr John Mauremootoo</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5616" y="4421644"/>
            <a:ext cx="4069080" cy="208788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3185044"/>
            <a:ext cx="2771329" cy="1174292"/>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55092" y="4005064"/>
            <a:ext cx="2696447" cy="2424862"/>
          </a:xfrm>
          <a:prstGeom prst="rect">
            <a:avLst/>
          </a:prstGeom>
        </p:spPr>
      </p:pic>
    </p:spTree>
    <p:extLst>
      <p:ext uri="{BB962C8B-B14F-4D97-AF65-F5344CB8AC3E}">
        <p14:creationId xmlns:p14="http://schemas.microsoft.com/office/powerpoint/2010/main" val="1042730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7384"/>
            <a:ext cx="8568952" cy="1152525"/>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1. Individuals </a:t>
            </a:r>
            <a:r>
              <a:rPr lang="en-GB" dirty="0"/>
              <a:t>give events their meaning</a:t>
            </a:r>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pic>
        <p:nvPicPr>
          <p:cNvPr id="2" name="Fanzone Arsenal vs Tottenham.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03648" y="1322765"/>
            <a:ext cx="6720745" cy="5040559"/>
          </a:xfrm>
          <a:prstGeom prst="rect">
            <a:avLst/>
          </a:prstGeom>
        </p:spPr>
      </p:pic>
    </p:spTree>
    <p:extLst>
      <p:ext uri="{BB962C8B-B14F-4D97-AF65-F5344CB8AC3E}">
        <p14:creationId xmlns:p14="http://schemas.microsoft.com/office/powerpoint/2010/main" val="13282885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1619672" y="1629197"/>
            <a:ext cx="5904656" cy="4032051"/>
          </a:xfrm>
          <a:prstGeom prst="rect">
            <a:avLst/>
          </a:prstGeom>
        </p:spPr>
      </p:pic>
      <p:sp>
        <p:nvSpPr>
          <p:cNvPr id="3" name="Rectangle 2"/>
          <p:cNvSpPr/>
          <p:nvPr/>
        </p:nvSpPr>
        <p:spPr>
          <a:xfrm>
            <a:off x="827584" y="5013176"/>
            <a:ext cx="7488832"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External </a:t>
            </a:r>
            <a:r>
              <a:rPr lang="en-GB" dirty="0">
                <a:solidFill>
                  <a:schemeClr val="tx1"/>
                </a:solidFill>
              </a:rPr>
              <a:t>events are transformed into thoughts via our filters which delete, distort and generalise these events</a:t>
            </a:r>
          </a:p>
        </p:txBody>
      </p:sp>
      <p:sp>
        <p:nvSpPr>
          <p:cNvPr id="7" name="Title 1"/>
          <p:cNvSpPr txBox="1">
            <a:spLocks/>
          </p:cNvSpPr>
          <p:nvPr/>
        </p:nvSpPr>
        <p:spPr>
          <a:xfrm>
            <a:off x="251520" y="-27384"/>
            <a:ext cx="8568952" cy="1152525"/>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1. Individuals </a:t>
            </a:r>
            <a:r>
              <a:rPr lang="en-GB" dirty="0"/>
              <a:t>give events their meaning</a:t>
            </a:r>
          </a:p>
        </p:txBody>
      </p:sp>
    </p:spTree>
    <p:extLst>
      <p:ext uri="{BB962C8B-B14F-4D97-AF65-F5344CB8AC3E}">
        <p14:creationId xmlns:p14="http://schemas.microsoft.com/office/powerpoint/2010/main" val="11604729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620688"/>
            <a:ext cx="7488832"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Edward De Bono’s Six Thinking Hats</a:t>
            </a:r>
            <a:endParaRPr lang="en-GB" dirty="0">
              <a:solidFill>
                <a:schemeClr val="tx1"/>
              </a:solidFill>
            </a:endParaRPr>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296" y="1520788"/>
            <a:ext cx="8217408" cy="5114544"/>
          </a:xfrm>
          <a:prstGeom prst="rect">
            <a:avLst/>
          </a:prstGeom>
        </p:spPr>
      </p:pic>
      <p:sp>
        <p:nvSpPr>
          <p:cNvPr id="5" name="TextBox 4"/>
          <p:cNvSpPr txBox="1"/>
          <p:nvPr/>
        </p:nvSpPr>
        <p:spPr>
          <a:xfrm>
            <a:off x="3779912" y="2206605"/>
            <a:ext cx="4824536" cy="646331"/>
          </a:xfrm>
          <a:prstGeom prst="rect">
            <a:avLst/>
          </a:prstGeom>
          <a:solidFill>
            <a:schemeClr val="bg1"/>
          </a:solidFill>
        </p:spPr>
        <p:txBody>
          <a:bodyPr wrap="square" rtlCol="0">
            <a:spAutoFit/>
          </a:bodyPr>
          <a:lstStyle/>
          <a:p>
            <a:r>
              <a:rPr lang="en-GB" sz="1800" dirty="0" smtClean="0">
                <a:latin typeface="+mn-lt"/>
              </a:rPr>
              <a:t>Just the Facts: What information do we have &amp; what information do we need</a:t>
            </a:r>
            <a:endParaRPr lang="en-GB" sz="1800" dirty="0">
              <a:latin typeface="+mn-lt"/>
            </a:endParaRPr>
          </a:p>
        </p:txBody>
      </p:sp>
      <p:sp>
        <p:nvSpPr>
          <p:cNvPr id="7" name="TextBox 6"/>
          <p:cNvSpPr txBox="1"/>
          <p:nvPr/>
        </p:nvSpPr>
        <p:spPr>
          <a:xfrm>
            <a:off x="3779912" y="2996952"/>
            <a:ext cx="4824536" cy="646331"/>
          </a:xfrm>
          <a:prstGeom prst="rect">
            <a:avLst/>
          </a:prstGeom>
          <a:solidFill>
            <a:schemeClr val="bg1"/>
          </a:solidFill>
        </p:spPr>
        <p:txBody>
          <a:bodyPr wrap="square" rtlCol="0">
            <a:spAutoFit/>
          </a:bodyPr>
          <a:lstStyle/>
          <a:p>
            <a:r>
              <a:rPr lang="en-GB" sz="1800" dirty="0" smtClean="0">
                <a:latin typeface="+mn-lt"/>
              </a:rPr>
              <a:t>Feelings, intuition &amp; emotions: What do things mean for people, families and social groups?</a:t>
            </a:r>
            <a:endParaRPr lang="en-GB" sz="1800" dirty="0">
              <a:latin typeface="+mn-lt"/>
            </a:endParaRPr>
          </a:p>
        </p:txBody>
      </p:sp>
      <p:sp>
        <p:nvSpPr>
          <p:cNvPr id="8" name="TextBox 7"/>
          <p:cNvSpPr txBox="1"/>
          <p:nvPr/>
        </p:nvSpPr>
        <p:spPr>
          <a:xfrm>
            <a:off x="3799948" y="3739932"/>
            <a:ext cx="4804500" cy="646331"/>
          </a:xfrm>
          <a:prstGeom prst="rect">
            <a:avLst/>
          </a:prstGeom>
          <a:solidFill>
            <a:schemeClr val="bg1"/>
          </a:solidFill>
        </p:spPr>
        <p:txBody>
          <a:bodyPr wrap="square" rtlCol="0">
            <a:spAutoFit/>
          </a:bodyPr>
          <a:lstStyle/>
          <a:p>
            <a:r>
              <a:rPr lang="en-GB" sz="1800" dirty="0" smtClean="0">
                <a:latin typeface="+mn-lt"/>
              </a:rPr>
              <a:t>Positivity: What can turn out for the best?</a:t>
            </a:r>
          </a:p>
          <a:p>
            <a:endParaRPr lang="en-GB" sz="1800" dirty="0">
              <a:latin typeface="+mn-lt"/>
            </a:endParaRPr>
          </a:p>
        </p:txBody>
      </p:sp>
      <p:sp>
        <p:nvSpPr>
          <p:cNvPr id="9" name="TextBox 8"/>
          <p:cNvSpPr txBox="1"/>
          <p:nvPr/>
        </p:nvSpPr>
        <p:spPr>
          <a:xfrm>
            <a:off x="3799948" y="4478544"/>
            <a:ext cx="4804500" cy="646331"/>
          </a:xfrm>
          <a:prstGeom prst="rect">
            <a:avLst/>
          </a:prstGeom>
          <a:solidFill>
            <a:schemeClr val="bg1"/>
          </a:solidFill>
          <a:ln>
            <a:noFill/>
          </a:ln>
        </p:spPr>
        <p:txBody>
          <a:bodyPr wrap="square" rtlCol="0">
            <a:spAutoFit/>
          </a:bodyPr>
          <a:lstStyle/>
          <a:p>
            <a:r>
              <a:rPr lang="en-GB" sz="1800" dirty="0" smtClean="0">
                <a:latin typeface="+mn-lt"/>
              </a:rPr>
              <a:t>The Devil’s Advocate: Why something did not or will not work</a:t>
            </a:r>
            <a:endParaRPr lang="en-GB" sz="1800" dirty="0">
              <a:latin typeface="+mn-lt"/>
            </a:endParaRPr>
          </a:p>
        </p:txBody>
      </p:sp>
      <p:sp>
        <p:nvSpPr>
          <p:cNvPr id="11" name="TextBox 10"/>
          <p:cNvSpPr txBox="1"/>
          <p:nvPr/>
        </p:nvSpPr>
        <p:spPr>
          <a:xfrm>
            <a:off x="3779912" y="5196925"/>
            <a:ext cx="4824536" cy="646331"/>
          </a:xfrm>
          <a:prstGeom prst="rect">
            <a:avLst/>
          </a:prstGeom>
          <a:solidFill>
            <a:schemeClr val="bg1"/>
          </a:solidFill>
        </p:spPr>
        <p:txBody>
          <a:bodyPr wrap="square" rtlCol="0">
            <a:spAutoFit/>
          </a:bodyPr>
          <a:lstStyle/>
          <a:p>
            <a:r>
              <a:rPr lang="en-GB" sz="1800" dirty="0" smtClean="0">
                <a:latin typeface="+mn-lt"/>
              </a:rPr>
              <a:t>Creativity, brainstorming: Throwing ideas on the table</a:t>
            </a:r>
            <a:endParaRPr lang="en-GB" sz="1800" dirty="0">
              <a:latin typeface="+mn-lt"/>
            </a:endParaRPr>
          </a:p>
        </p:txBody>
      </p:sp>
      <p:sp>
        <p:nvSpPr>
          <p:cNvPr id="12" name="TextBox 11"/>
          <p:cNvSpPr txBox="1"/>
          <p:nvPr/>
        </p:nvSpPr>
        <p:spPr>
          <a:xfrm>
            <a:off x="3779912" y="5906650"/>
            <a:ext cx="4824536" cy="646331"/>
          </a:xfrm>
          <a:prstGeom prst="rect">
            <a:avLst/>
          </a:prstGeom>
          <a:solidFill>
            <a:schemeClr val="bg1"/>
          </a:solidFill>
        </p:spPr>
        <p:txBody>
          <a:bodyPr wrap="square" rtlCol="0">
            <a:spAutoFit/>
          </a:bodyPr>
          <a:lstStyle/>
          <a:p>
            <a:r>
              <a:rPr lang="en-GB" sz="1800" dirty="0" smtClean="0">
                <a:latin typeface="+mn-lt"/>
              </a:rPr>
              <a:t>Organising &amp; planning: Organises, summarises, concludes &amp; decides</a:t>
            </a:r>
            <a:endParaRPr lang="en-GB" sz="1800" dirty="0">
              <a:latin typeface="+mn-lt"/>
            </a:endParaRPr>
          </a:p>
        </p:txBody>
      </p:sp>
      <p:sp>
        <p:nvSpPr>
          <p:cNvPr id="13" name="Title 1"/>
          <p:cNvSpPr txBox="1">
            <a:spLocks/>
          </p:cNvSpPr>
          <p:nvPr/>
        </p:nvSpPr>
        <p:spPr>
          <a:xfrm>
            <a:off x="251520" y="-27384"/>
            <a:ext cx="8568952" cy="1152525"/>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1. Individuals </a:t>
            </a:r>
            <a:r>
              <a:rPr lang="en-GB" dirty="0"/>
              <a:t>give events their meaning</a:t>
            </a:r>
          </a:p>
        </p:txBody>
      </p:sp>
      <p:sp>
        <p:nvSpPr>
          <p:cNvPr id="10" name="Rectangle 9"/>
          <p:cNvSpPr/>
          <p:nvPr/>
        </p:nvSpPr>
        <p:spPr>
          <a:xfrm>
            <a:off x="251520" y="2996952"/>
            <a:ext cx="8892480" cy="3638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95569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620688"/>
            <a:ext cx="7488832"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Edward De Bono’s Six Thinking Hats</a:t>
            </a:r>
            <a:endParaRPr lang="en-GB" dirty="0">
              <a:solidFill>
                <a:schemeClr val="tx1"/>
              </a:solidFill>
            </a:endParaRPr>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296" y="1520788"/>
            <a:ext cx="8217408" cy="5114544"/>
          </a:xfrm>
          <a:prstGeom prst="rect">
            <a:avLst/>
          </a:prstGeom>
        </p:spPr>
      </p:pic>
      <p:sp>
        <p:nvSpPr>
          <p:cNvPr id="5" name="TextBox 4"/>
          <p:cNvSpPr txBox="1"/>
          <p:nvPr/>
        </p:nvSpPr>
        <p:spPr>
          <a:xfrm>
            <a:off x="3779912" y="2206605"/>
            <a:ext cx="4824536" cy="646331"/>
          </a:xfrm>
          <a:prstGeom prst="rect">
            <a:avLst/>
          </a:prstGeom>
          <a:solidFill>
            <a:schemeClr val="bg1"/>
          </a:solidFill>
        </p:spPr>
        <p:txBody>
          <a:bodyPr wrap="square" rtlCol="0">
            <a:spAutoFit/>
          </a:bodyPr>
          <a:lstStyle/>
          <a:p>
            <a:r>
              <a:rPr lang="en-GB" sz="1800" dirty="0" smtClean="0">
                <a:latin typeface="+mn-lt"/>
              </a:rPr>
              <a:t>Just the Facts: What information do we have &amp; what information do we need</a:t>
            </a:r>
            <a:endParaRPr lang="en-GB" sz="1800" dirty="0">
              <a:latin typeface="+mn-lt"/>
            </a:endParaRPr>
          </a:p>
        </p:txBody>
      </p:sp>
      <p:sp>
        <p:nvSpPr>
          <p:cNvPr id="7" name="TextBox 6"/>
          <p:cNvSpPr txBox="1"/>
          <p:nvPr/>
        </p:nvSpPr>
        <p:spPr>
          <a:xfrm>
            <a:off x="3779912" y="2996952"/>
            <a:ext cx="4824536" cy="646331"/>
          </a:xfrm>
          <a:prstGeom prst="rect">
            <a:avLst/>
          </a:prstGeom>
          <a:solidFill>
            <a:schemeClr val="bg1"/>
          </a:solidFill>
        </p:spPr>
        <p:txBody>
          <a:bodyPr wrap="square" rtlCol="0">
            <a:spAutoFit/>
          </a:bodyPr>
          <a:lstStyle/>
          <a:p>
            <a:r>
              <a:rPr lang="en-GB" sz="1800" dirty="0" smtClean="0">
                <a:latin typeface="+mn-lt"/>
              </a:rPr>
              <a:t>Feelings, intuition &amp; emotions: What do things mean for people, families and social groups?</a:t>
            </a:r>
            <a:endParaRPr lang="en-GB" sz="1800" dirty="0">
              <a:latin typeface="+mn-lt"/>
            </a:endParaRPr>
          </a:p>
        </p:txBody>
      </p:sp>
      <p:sp>
        <p:nvSpPr>
          <p:cNvPr id="8" name="TextBox 7"/>
          <p:cNvSpPr txBox="1"/>
          <p:nvPr/>
        </p:nvSpPr>
        <p:spPr>
          <a:xfrm>
            <a:off x="3799948" y="3739932"/>
            <a:ext cx="4804500" cy="646331"/>
          </a:xfrm>
          <a:prstGeom prst="rect">
            <a:avLst/>
          </a:prstGeom>
          <a:solidFill>
            <a:schemeClr val="bg1"/>
          </a:solidFill>
        </p:spPr>
        <p:txBody>
          <a:bodyPr wrap="square" rtlCol="0">
            <a:spAutoFit/>
          </a:bodyPr>
          <a:lstStyle/>
          <a:p>
            <a:r>
              <a:rPr lang="en-GB" sz="1800" dirty="0" smtClean="0">
                <a:latin typeface="+mn-lt"/>
              </a:rPr>
              <a:t>Positivity: What can turn out for the best?</a:t>
            </a:r>
          </a:p>
          <a:p>
            <a:endParaRPr lang="en-GB" sz="1800" dirty="0">
              <a:latin typeface="+mn-lt"/>
            </a:endParaRPr>
          </a:p>
        </p:txBody>
      </p:sp>
      <p:sp>
        <p:nvSpPr>
          <p:cNvPr id="9" name="TextBox 8"/>
          <p:cNvSpPr txBox="1"/>
          <p:nvPr/>
        </p:nvSpPr>
        <p:spPr>
          <a:xfrm>
            <a:off x="3799948" y="4478544"/>
            <a:ext cx="4804500" cy="646331"/>
          </a:xfrm>
          <a:prstGeom prst="rect">
            <a:avLst/>
          </a:prstGeom>
          <a:solidFill>
            <a:schemeClr val="bg1"/>
          </a:solidFill>
          <a:ln>
            <a:noFill/>
          </a:ln>
        </p:spPr>
        <p:txBody>
          <a:bodyPr wrap="square" rtlCol="0">
            <a:spAutoFit/>
          </a:bodyPr>
          <a:lstStyle/>
          <a:p>
            <a:r>
              <a:rPr lang="en-GB" sz="1800" dirty="0" smtClean="0">
                <a:latin typeface="+mn-lt"/>
              </a:rPr>
              <a:t>The Devil’s Advocate: Why something did not or will not work</a:t>
            </a:r>
            <a:endParaRPr lang="en-GB" sz="1800" dirty="0">
              <a:latin typeface="+mn-lt"/>
            </a:endParaRPr>
          </a:p>
        </p:txBody>
      </p:sp>
      <p:sp>
        <p:nvSpPr>
          <p:cNvPr id="11" name="TextBox 10"/>
          <p:cNvSpPr txBox="1"/>
          <p:nvPr/>
        </p:nvSpPr>
        <p:spPr>
          <a:xfrm>
            <a:off x="3779912" y="5196925"/>
            <a:ext cx="4824536" cy="646331"/>
          </a:xfrm>
          <a:prstGeom prst="rect">
            <a:avLst/>
          </a:prstGeom>
          <a:solidFill>
            <a:schemeClr val="bg1"/>
          </a:solidFill>
        </p:spPr>
        <p:txBody>
          <a:bodyPr wrap="square" rtlCol="0">
            <a:spAutoFit/>
          </a:bodyPr>
          <a:lstStyle/>
          <a:p>
            <a:r>
              <a:rPr lang="en-GB" sz="1800" dirty="0" smtClean="0">
                <a:latin typeface="+mn-lt"/>
              </a:rPr>
              <a:t>Creativity, brainstorming: Throwing ideas on the table</a:t>
            </a:r>
            <a:endParaRPr lang="en-GB" sz="1800" dirty="0">
              <a:latin typeface="+mn-lt"/>
            </a:endParaRPr>
          </a:p>
        </p:txBody>
      </p:sp>
      <p:sp>
        <p:nvSpPr>
          <p:cNvPr id="12" name="TextBox 11"/>
          <p:cNvSpPr txBox="1"/>
          <p:nvPr/>
        </p:nvSpPr>
        <p:spPr>
          <a:xfrm>
            <a:off x="3779912" y="5906650"/>
            <a:ext cx="4824536" cy="646331"/>
          </a:xfrm>
          <a:prstGeom prst="rect">
            <a:avLst/>
          </a:prstGeom>
          <a:solidFill>
            <a:schemeClr val="bg1"/>
          </a:solidFill>
        </p:spPr>
        <p:txBody>
          <a:bodyPr wrap="square" rtlCol="0">
            <a:spAutoFit/>
          </a:bodyPr>
          <a:lstStyle/>
          <a:p>
            <a:r>
              <a:rPr lang="en-GB" sz="1800" dirty="0" smtClean="0">
                <a:latin typeface="+mn-lt"/>
              </a:rPr>
              <a:t>Organising &amp; planning: Organises, summarises, concludes &amp; decides</a:t>
            </a:r>
            <a:endParaRPr lang="en-GB" sz="1800" dirty="0">
              <a:latin typeface="+mn-lt"/>
            </a:endParaRPr>
          </a:p>
        </p:txBody>
      </p:sp>
      <p:sp>
        <p:nvSpPr>
          <p:cNvPr id="13" name="Title 1"/>
          <p:cNvSpPr txBox="1">
            <a:spLocks/>
          </p:cNvSpPr>
          <p:nvPr/>
        </p:nvSpPr>
        <p:spPr>
          <a:xfrm>
            <a:off x="251520" y="-27384"/>
            <a:ext cx="8568952" cy="1152525"/>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1. Individuals </a:t>
            </a:r>
            <a:r>
              <a:rPr lang="en-GB" dirty="0"/>
              <a:t>give events their meaning</a:t>
            </a:r>
          </a:p>
        </p:txBody>
      </p:sp>
      <p:sp>
        <p:nvSpPr>
          <p:cNvPr id="14" name="Rectangle 13"/>
          <p:cNvSpPr/>
          <p:nvPr/>
        </p:nvSpPr>
        <p:spPr>
          <a:xfrm>
            <a:off x="251520" y="3739932"/>
            <a:ext cx="8892480" cy="2895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51748" y="2177404"/>
            <a:ext cx="8892480" cy="67553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66871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620688"/>
            <a:ext cx="7488832"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Edward De Bono’s Six Thinking Hats</a:t>
            </a:r>
            <a:endParaRPr lang="en-GB" dirty="0">
              <a:solidFill>
                <a:schemeClr val="tx1"/>
              </a:solidFill>
            </a:endParaRPr>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296" y="1520788"/>
            <a:ext cx="8217408" cy="5114544"/>
          </a:xfrm>
          <a:prstGeom prst="rect">
            <a:avLst/>
          </a:prstGeom>
        </p:spPr>
      </p:pic>
      <p:sp>
        <p:nvSpPr>
          <p:cNvPr id="5" name="TextBox 4"/>
          <p:cNvSpPr txBox="1"/>
          <p:nvPr/>
        </p:nvSpPr>
        <p:spPr>
          <a:xfrm>
            <a:off x="3779912" y="2206605"/>
            <a:ext cx="4824536" cy="646331"/>
          </a:xfrm>
          <a:prstGeom prst="rect">
            <a:avLst/>
          </a:prstGeom>
          <a:solidFill>
            <a:schemeClr val="bg1"/>
          </a:solidFill>
        </p:spPr>
        <p:txBody>
          <a:bodyPr wrap="square" rtlCol="0">
            <a:spAutoFit/>
          </a:bodyPr>
          <a:lstStyle/>
          <a:p>
            <a:r>
              <a:rPr lang="en-GB" sz="1800" dirty="0" smtClean="0">
                <a:latin typeface="+mn-lt"/>
              </a:rPr>
              <a:t>Just the Facts: What information do we have &amp; what information do we need</a:t>
            </a:r>
            <a:endParaRPr lang="en-GB" sz="1800" dirty="0">
              <a:latin typeface="+mn-lt"/>
            </a:endParaRPr>
          </a:p>
        </p:txBody>
      </p:sp>
      <p:sp>
        <p:nvSpPr>
          <p:cNvPr id="7" name="TextBox 6"/>
          <p:cNvSpPr txBox="1"/>
          <p:nvPr/>
        </p:nvSpPr>
        <p:spPr>
          <a:xfrm>
            <a:off x="3779912" y="2996952"/>
            <a:ext cx="4824536" cy="646331"/>
          </a:xfrm>
          <a:prstGeom prst="rect">
            <a:avLst/>
          </a:prstGeom>
          <a:solidFill>
            <a:schemeClr val="bg1"/>
          </a:solidFill>
        </p:spPr>
        <p:txBody>
          <a:bodyPr wrap="square" rtlCol="0">
            <a:spAutoFit/>
          </a:bodyPr>
          <a:lstStyle/>
          <a:p>
            <a:r>
              <a:rPr lang="en-GB" sz="1800" dirty="0" smtClean="0">
                <a:latin typeface="+mn-lt"/>
              </a:rPr>
              <a:t>Feelings, intuition &amp; emotions: What do things mean for people, families and social groups?</a:t>
            </a:r>
            <a:endParaRPr lang="en-GB" sz="1800" dirty="0">
              <a:latin typeface="+mn-lt"/>
            </a:endParaRPr>
          </a:p>
        </p:txBody>
      </p:sp>
      <p:sp>
        <p:nvSpPr>
          <p:cNvPr id="8" name="TextBox 7"/>
          <p:cNvSpPr txBox="1"/>
          <p:nvPr/>
        </p:nvSpPr>
        <p:spPr>
          <a:xfrm>
            <a:off x="3799948" y="3739932"/>
            <a:ext cx="4804500" cy="646331"/>
          </a:xfrm>
          <a:prstGeom prst="rect">
            <a:avLst/>
          </a:prstGeom>
          <a:solidFill>
            <a:schemeClr val="bg1"/>
          </a:solidFill>
        </p:spPr>
        <p:txBody>
          <a:bodyPr wrap="square" rtlCol="0">
            <a:spAutoFit/>
          </a:bodyPr>
          <a:lstStyle/>
          <a:p>
            <a:r>
              <a:rPr lang="en-GB" sz="1800" dirty="0" smtClean="0">
                <a:latin typeface="+mn-lt"/>
              </a:rPr>
              <a:t>Positivity: What can turn out for the best?</a:t>
            </a:r>
          </a:p>
          <a:p>
            <a:endParaRPr lang="en-GB" sz="1800" dirty="0">
              <a:latin typeface="+mn-lt"/>
            </a:endParaRPr>
          </a:p>
        </p:txBody>
      </p:sp>
      <p:sp>
        <p:nvSpPr>
          <p:cNvPr id="9" name="TextBox 8"/>
          <p:cNvSpPr txBox="1"/>
          <p:nvPr/>
        </p:nvSpPr>
        <p:spPr>
          <a:xfrm>
            <a:off x="3799948" y="4478544"/>
            <a:ext cx="4804500" cy="646331"/>
          </a:xfrm>
          <a:prstGeom prst="rect">
            <a:avLst/>
          </a:prstGeom>
          <a:solidFill>
            <a:schemeClr val="bg1"/>
          </a:solidFill>
          <a:ln>
            <a:noFill/>
          </a:ln>
        </p:spPr>
        <p:txBody>
          <a:bodyPr wrap="square" rtlCol="0">
            <a:spAutoFit/>
          </a:bodyPr>
          <a:lstStyle/>
          <a:p>
            <a:r>
              <a:rPr lang="en-GB" sz="1800" dirty="0" smtClean="0">
                <a:latin typeface="+mn-lt"/>
              </a:rPr>
              <a:t>The Devil’s Advocate: Why something did not or will not work</a:t>
            </a:r>
            <a:endParaRPr lang="en-GB" sz="1800" dirty="0">
              <a:latin typeface="+mn-lt"/>
            </a:endParaRPr>
          </a:p>
        </p:txBody>
      </p:sp>
      <p:sp>
        <p:nvSpPr>
          <p:cNvPr id="11" name="TextBox 10"/>
          <p:cNvSpPr txBox="1"/>
          <p:nvPr/>
        </p:nvSpPr>
        <p:spPr>
          <a:xfrm>
            <a:off x="3779912" y="5196925"/>
            <a:ext cx="4824536" cy="646331"/>
          </a:xfrm>
          <a:prstGeom prst="rect">
            <a:avLst/>
          </a:prstGeom>
          <a:solidFill>
            <a:schemeClr val="bg1"/>
          </a:solidFill>
        </p:spPr>
        <p:txBody>
          <a:bodyPr wrap="square" rtlCol="0">
            <a:spAutoFit/>
          </a:bodyPr>
          <a:lstStyle/>
          <a:p>
            <a:r>
              <a:rPr lang="en-GB" sz="1800" dirty="0" smtClean="0">
                <a:latin typeface="+mn-lt"/>
              </a:rPr>
              <a:t>Creativity, brainstorming: Throwing ideas on the table</a:t>
            </a:r>
            <a:endParaRPr lang="en-GB" sz="1800" dirty="0">
              <a:latin typeface="+mn-lt"/>
            </a:endParaRPr>
          </a:p>
        </p:txBody>
      </p:sp>
      <p:sp>
        <p:nvSpPr>
          <p:cNvPr id="12" name="TextBox 11"/>
          <p:cNvSpPr txBox="1"/>
          <p:nvPr/>
        </p:nvSpPr>
        <p:spPr>
          <a:xfrm>
            <a:off x="3779912" y="5906650"/>
            <a:ext cx="4824536" cy="646331"/>
          </a:xfrm>
          <a:prstGeom prst="rect">
            <a:avLst/>
          </a:prstGeom>
          <a:solidFill>
            <a:schemeClr val="bg1"/>
          </a:solidFill>
        </p:spPr>
        <p:txBody>
          <a:bodyPr wrap="square" rtlCol="0">
            <a:spAutoFit/>
          </a:bodyPr>
          <a:lstStyle/>
          <a:p>
            <a:r>
              <a:rPr lang="en-GB" sz="1800" dirty="0" smtClean="0">
                <a:latin typeface="+mn-lt"/>
              </a:rPr>
              <a:t>Organising &amp; planning: Organises, summarises, concludes &amp; decides</a:t>
            </a:r>
            <a:endParaRPr lang="en-GB" sz="1800" dirty="0">
              <a:latin typeface="+mn-lt"/>
            </a:endParaRPr>
          </a:p>
        </p:txBody>
      </p:sp>
      <p:sp>
        <p:nvSpPr>
          <p:cNvPr id="13" name="Title 1"/>
          <p:cNvSpPr txBox="1">
            <a:spLocks/>
          </p:cNvSpPr>
          <p:nvPr/>
        </p:nvSpPr>
        <p:spPr>
          <a:xfrm>
            <a:off x="251520" y="-27384"/>
            <a:ext cx="8568952" cy="1152525"/>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1. Individuals </a:t>
            </a:r>
            <a:r>
              <a:rPr lang="en-GB" dirty="0"/>
              <a:t>give events their meaning</a:t>
            </a:r>
          </a:p>
        </p:txBody>
      </p:sp>
      <p:sp>
        <p:nvSpPr>
          <p:cNvPr id="14" name="Rectangle 13"/>
          <p:cNvSpPr/>
          <p:nvPr/>
        </p:nvSpPr>
        <p:spPr>
          <a:xfrm>
            <a:off x="251520" y="4478544"/>
            <a:ext cx="8892480" cy="2156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51748" y="2177403"/>
            <a:ext cx="8892480" cy="1465879"/>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66871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620688"/>
            <a:ext cx="7488832"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Edward De Bono’s Six Thinking Hats</a:t>
            </a:r>
            <a:endParaRPr lang="en-GB" dirty="0">
              <a:solidFill>
                <a:schemeClr val="tx1"/>
              </a:solidFill>
            </a:endParaRPr>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296" y="1520788"/>
            <a:ext cx="8217408" cy="5114544"/>
          </a:xfrm>
          <a:prstGeom prst="rect">
            <a:avLst/>
          </a:prstGeom>
        </p:spPr>
      </p:pic>
      <p:sp>
        <p:nvSpPr>
          <p:cNvPr id="5" name="TextBox 4"/>
          <p:cNvSpPr txBox="1"/>
          <p:nvPr/>
        </p:nvSpPr>
        <p:spPr>
          <a:xfrm>
            <a:off x="3779912" y="2206605"/>
            <a:ext cx="4824536" cy="646331"/>
          </a:xfrm>
          <a:prstGeom prst="rect">
            <a:avLst/>
          </a:prstGeom>
          <a:solidFill>
            <a:schemeClr val="bg1"/>
          </a:solidFill>
        </p:spPr>
        <p:txBody>
          <a:bodyPr wrap="square" rtlCol="0">
            <a:spAutoFit/>
          </a:bodyPr>
          <a:lstStyle/>
          <a:p>
            <a:r>
              <a:rPr lang="en-GB" sz="1800" dirty="0" smtClean="0">
                <a:latin typeface="+mn-lt"/>
              </a:rPr>
              <a:t>Just the Facts: What information do we have &amp; what information do we need</a:t>
            </a:r>
            <a:endParaRPr lang="en-GB" sz="1800" dirty="0">
              <a:latin typeface="+mn-lt"/>
            </a:endParaRPr>
          </a:p>
        </p:txBody>
      </p:sp>
      <p:sp>
        <p:nvSpPr>
          <p:cNvPr id="7" name="TextBox 6"/>
          <p:cNvSpPr txBox="1"/>
          <p:nvPr/>
        </p:nvSpPr>
        <p:spPr>
          <a:xfrm>
            <a:off x="3779912" y="2996952"/>
            <a:ext cx="4824536" cy="646331"/>
          </a:xfrm>
          <a:prstGeom prst="rect">
            <a:avLst/>
          </a:prstGeom>
          <a:solidFill>
            <a:schemeClr val="bg1"/>
          </a:solidFill>
        </p:spPr>
        <p:txBody>
          <a:bodyPr wrap="square" rtlCol="0">
            <a:spAutoFit/>
          </a:bodyPr>
          <a:lstStyle/>
          <a:p>
            <a:r>
              <a:rPr lang="en-GB" sz="1800" dirty="0" smtClean="0">
                <a:latin typeface="+mn-lt"/>
              </a:rPr>
              <a:t>Feelings, intuition &amp; emotions: What do things mean for people, families and social groups?</a:t>
            </a:r>
            <a:endParaRPr lang="en-GB" sz="1800" dirty="0">
              <a:latin typeface="+mn-lt"/>
            </a:endParaRPr>
          </a:p>
        </p:txBody>
      </p:sp>
      <p:sp>
        <p:nvSpPr>
          <p:cNvPr id="8" name="TextBox 7"/>
          <p:cNvSpPr txBox="1"/>
          <p:nvPr/>
        </p:nvSpPr>
        <p:spPr>
          <a:xfrm>
            <a:off x="3799948" y="3739932"/>
            <a:ext cx="4804500" cy="646331"/>
          </a:xfrm>
          <a:prstGeom prst="rect">
            <a:avLst/>
          </a:prstGeom>
          <a:solidFill>
            <a:schemeClr val="bg1"/>
          </a:solidFill>
        </p:spPr>
        <p:txBody>
          <a:bodyPr wrap="square" rtlCol="0">
            <a:spAutoFit/>
          </a:bodyPr>
          <a:lstStyle/>
          <a:p>
            <a:r>
              <a:rPr lang="en-GB" sz="1800" dirty="0" smtClean="0">
                <a:latin typeface="+mn-lt"/>
              </a:rPr>
              <a:t>Positivity: What can turn out for the best?</a:t>
            </a:r>
          </a:p>
          <a:p>
            <a:endParaRPr lang="en-GB" sz="1800" dirty="0">
              <a:latin typeface="+mn-lt"/>
            </a:endParaRPr>
          </a:p>
        </p:txBody>
      </p:sp>
      <p:sp>
        <p:nvSpPr>
          <p:cNvPr id="9" name="TextBox 8"/>
          <p:cNvSpPr txBox="1"/>
          <p:nvPr/>
        </p:nvSpPr>
        <p:spPr>
          <a:xfrm>
            <a:off x="3799948" y="4478544"/>
            <a:ext cx="4804500" cy="646331"/>
          </a:xfrm>
          <a:prstGeom prst="rect">
            <a:avLst/>
          </a:prstGeom>
          <a:solidFill>
            <a:schemeClr val="bg1"/>
          </a:solidFill>
          <a:ln>
            <a:noFill/>
          </a:ln>
        </p:spPr>
        <p:txBody>
          <a:bodyPr wrap="square" rtlCol="0">
            <a:spAutoFit/>
          </a:bodyPr>
          <a:lstStyle/>
          <a:p>
            <a:r>
              <a:rPr lang="en-GB" sz="1800" dirty="0" smtClean="0">
                <a:latin typeface="+mn-lt"/>
              </a:rPr>
              <a:t>The Devil’s Advocate: Why something did not or will not work</a:t>
            </a:r>
            <a:endParaRPr lang="en-GB" sz="1800" dirty="0">
              <a:latin typeface="+mn-lt"/>
            </a:endParaRPr>
          </a:p>
        </p:txBody>
      </p:sp>
      <p:sp>
        <p:nvSpPr>
          <p:cNvPr id="11" name="TextBox 10"/>
          <p:cNvSpPr txBox="1"/>
          <p:nvPr/>
        </p:nvSpPr>
        <p:spPr>
          <a:xfrm>
            <a:off x="3779912" y="5196925"/>
            <a:ext cx="4824536" cy="646331"/>
          </a:xfrm>
          <a:prstGeom prst="rect">
            <a:avLst/>
          </a:prstGeom>
          <a:solidFill>
            <a:schemeClr val="bg1"/>
          </a:solidFill>
        </p:spPr>
        <p:txBody>
          <a:bodyPr wrap="square" rtlCol="0">
            <a:spAutoFit/>
          </a:bodyPr>
          <a:lstStyle/>
          <a:p>
            <a:r>
              <a:rPr lang="en-GB" sz="1800" dirty="0" smtClean="0">
                <a:latin typeface="+mn-lt"/>
              </a:rPr>
              <a:t>Creativity, brainstorming: Throwing ideas on the table</a:t>
            </a:r>
            <a:endParaRPr lang="en-GB" sz="1800" dirty="0">
              <a:latin typeface="+mn-lt"/>
            </a:endParaRPr>
          </a:p>
        </p:txBody>
      </p:sp>
      <p:sp>
        <p:nvSpPr>
          <p:cNvPr id="12" name="TextBox 11"/>
          <p:cNvSpPr txBox="1"/>
          <p:nvPr/>
        </p:nvSpPr>
        <p:spPr>
          <a:xfrm>
            <a:off x="3779912" y="5906650"/>
            <a:ext cx="4824536" cy="646331"/>
          </a:xfrm>
          <a:prstGeom prst="rect">
            <a:avLst/>
          </a:prstGeom>
          <a:solidFill>
            <a:schemeClr val="bg1"/>
          </a:solidFill>
        </p:spPr>
        <p:txBody>
          <a:bodyPr wrap="square" rtlCol="0">
            <a:spAutoFit/>
          </a:bodyPr>
          <a:lstStyle/>
          <a:p>
            <a:r>
              <a:rPr lang="en-GB" sz="1800" dirty="0" smtClean="0">
                <a:latin typeface="+mn-lt"/>
              </a:rPr>
              <a:t>Organising &amp; planning: Organises, summarises, concludes &amp; decides</a:t>
            </a:r>
            <a:endParaRPr lang="en-GB" sz="1800" dirty="0">
              <a:latin typeface="+mn-lt"/>
            </a:endParaRPr>
          </a:p>
        </p:txBody>
      </p:sp>
      <p:sp>
        <p:nvSpPr>
          <p:cNvPr id="13" name="Title 1"/>
          <p:cNvSpPr txBox="1">
            <a:spLocks/>
          </p:cNvSpPr>
          <p:nvPr/>
        </p:nvSpPr>
        <p:spPr>
          <a:xfrm>
            <a:off x="251520" y="-27384"/>
            <a:ext cx="8568952" cy="1152525"/>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1. Individuals </a:t>
            </a:r>
            <a:r>
              <a:rPr lang="en-GB" dirty="0"/>
              <a:t>give events their meaning</a:t>
            </a:r>
          </a:p>
        </p:txBody>
      </p:sp>
      <p:sp>
        <p:nvSpPr>
          <p:cNvPr id="14" name="Rectangle 13"/>
          <p:cNvSpPr/>
          <p:nvPr/>
        </p:nvSpPr>
        <p:spPr>
          <a:xfrm>
            <a:off x="251520" y="5196924"/>
            <a:ext cx="8892480" cy="1438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51748" y="2177403"/>
            <a:ext cx="8892480" cy="220886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66871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620688"/>
            <a:ext cx="7488832"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Edward De Bono’s Six Thinking Hats</a:t>
            </a:r>
            <a:endParaRPr lang="en-GB" dirty="0">
              <a:solidFill>
                <a:schemeClr val="tx1"/>
              </a:solidFill>
            </a:endParaRPr>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296" y="1520788"/>
            <a:ext cx="8217408" cy="5114544"/>
          </a:xfrm>
          <a:prstGeom prst="rect">
            <a:avLst/>
          </a:prstGeom>
        </p:spPr>
      </p:pic>
      <p:sp>
        <p:nvSpPr>
          <p:cNvPr id="5" name="TextBox 4"/>
          <p:cNvSpPr txBox="1"/>
          <p:nvPr/>
        </p:nvSpPr>
        <p:spPr>
          <a:xfrm>
            <a:off x="3779912" y="2206605"/>
            <a:ext cx="4824536" cy="646331"/>
          </a:xfrm>
          <a:prstGeom prst="rect">
            <a:avLst/>
          </a:prstGeom>
          <a:solidFill>
            <a:schemeClr val="bg1"/>
          </a:solidFill>
        </p:spPr>
        <p:txBody>
          <a:bodyPr wrap="square" rtlCol="0">
            <a:spAutoFit/>
          </a:bodyPr>
          <a:lstStyle/>
          <a:p>
            <a:r>
              <a:rPr lang="en-GB" sz="1800" dirty="0" smtClean="0">
                <a:latin typeface="+mn-lt"/>
              </a:rPr>
              <a:t>Just the Facts: What information do we have &amp; what information do we need</a:t>
            </a:r>
            <a:endParaRPr lang="en-GB" sz="1800" dirty="0">
              <a:latin typeface="+mn-lt"/>
            </a:endParaRPr>
          </a:p>
        </p:txBody>
      </p:sp>
      <p:sp>
        <p:nvSpPr>
          <p:cNvPr id="7" name="TextBox 6"/>
          <p:cNvSpPr txBox="1"/>
          <p:nvPr/>
        </p:nvSpPr>
        <p:spPr>
          <a:xfrm>
            <a:off x="3779912" y="2996952"/>
            <a:ext cx="4824536" cy="646331"/>
          </a:xfrm>
          <a:prstGeom prst="rect">
            <a:avLst/>
          </a:prstGeom>
          <a:solidFill>
            <a:schemeClr val="bg1"/>
          </a:solidFill>
        </p:spPr>
        <p:txBody>
          <a:bodyPr wrap="square" rtlCol="0">
            <a:spAutoFit/>
          </a:bodyPr>
          <a:lstStyle/>
          <a:p>
            <a:r>
              <a:rPr lang="en-GB" sz="1800" dirty="0" smtClean="0">
                <a:latin typeface="+mn-lt"/>
              </a:rPr>
              <a:t>Feelings, intuition &amp; emotions: What do things mean for people, families and social groups?</a:t>
            </a:r>
            <a:endParaRPr lang="en-GB" sz="1800" dirty="0">
              <a:latin typeface="+mn-lt"/>
            </a:endParaRPr>
          </a:p>
        </p:txBody>
      </p:sp>
      <p:sp>
        <p:nvSpPr>
          <p:cNvPr id="8" name="TextBox 7"/>
          <p:cNvSpPr txBox="1"/>
          <p:nvPr/>
        </p:nvSpPr>
        <p:spPr>
          <a:xfrm>
            <a:off x="3799948" y="3739932"/>
            <a:ext cx="4804500" cy="646331"/>
          </a:xfrm>
          <a:prstGeom prst="rect">
            <a:avLst/>
          </a:prstGeom>
          <a:solidFill>
            <a:schemeClr val="bg1"/>
          </a:solidFill>
        </p:spPr>
        <p:txBody>
          <a:bodyPr wrap="square" rtlCol="0">
            <a:spAutoFit/>
          </a:bodyPr>
          <a:lstStyle/>
          <a:p>
            <a:r>
              <a:rPr lang="en-GB" sz="1800" dirty="0" smtClean="0">
                <a:latin typeface="+mn-lt"/>
              </a:rPr>
              <a:t>Positivity: What can turn out for the best?</a:t>
            </a:r>
          </a:p>
          <a:p>
            <a:endParaRPr lang="en-GB" sz="1800" dirty="0">
              <a:latin typeface="+mn-lt"/>
            </a:endParaRPr>
          </a:p>
        </p:txBody>
      </p:sp>
      <p:sp>
        <p:nvSpPr>
          <p:cNvPr id="9" name="TextBox 8"/>
          <p:cNvSpPr txBox="1"/>
          <p:nvPr/>
        </p:nvSpPr>
        <p:spPr>
          <a:xfrm>
            <a:off x="3799948" y="4478544"/>
            <a:ext cx="4804500" cy="646331"/>
          </a:xfrm>
          <a:prstGeom prst="rect">
            <a:avLst/>
          </a:prstGeom>
          <a:solidFill>
            <a:schemeClr val="bg1"/>
          </a:solidFill>
          <a:ln>
            <a:noFill/>
          </a:ln>
        </p:spPr>
        <p:txBody>
          <a:bodyPr wrap="square" rtlCol="0">
            <a:spAutoFit/>
          </a:bodyPr>
          <a:lstStyle/>
          <a:p>
            <a:r>
              <a:rPr lang="en-GB" sz="1800" dirty="0" smtClean="0">
                <a:latin typeface="+mn-lt"/>
              </a:rPr>
              <a:t>The Devil’s Advocate: Why something did not or will not work</a:t>
            </a:r>
            <a:endParaRPr lang="en-GB" sz="1800" dirty="0">
              <a:latin typeface="+mn-lt"/>
            </a:endParaRPr>
          </a:p>
        </p:txBody>
      </p:sp>
      <p:sp>
        <p:nvSpPr>
          <p:cNvPr id="11" name="TextBox 10"/>
          <p:cNvSpPr txBox="1"/>
          <p:nvPr/>
        </p:nvSpPr>
        <p:spPr>
          <a:xfrm>
            <a:off x="3779912" y="5196925"/>
            <a:ext cx="4824536" cy="646331"/>
          </a:xfrm>
          <a:prstGeom prst="rect">
            <a:avLst/>
          </a:prstGeom>
          <a:solidFill>
            <a:schemeClr val="bg1"/>
          </a:solidFill>
        </p:spPr>
        <p:txBody>
          <a:bodyPr wrap="square" rtlCol="0">
            <a:spAutoFit/>
          </a:bodyPr>
          <a:lstStyle/>
          <a:p>
            <a:r>
              <a:rPr lang="en-GB" sz="1800" dirty="0" smtClean="0">
                <a:latin typeface="+mn-lt"/>
              </a:rPr>
              <a:t>Creativity, brainstorming: Throwing ideas on the table</a:t>
            </a:r>
            <a:endParaRPr lang="en-GB" sz="1800" dirty="0">
              <a:latin typeface="+mn-lt"/>
            </a:endParaRPr>
          </a:p>
        </p:txBody>
      </p:sp>
      <p:sp>
        <p:nvSpPr>
          <p:cNvPr id="12" name="TextBox 11"/>
          <p:cNvSpPr txBox="1"/>
          <p:nvPr/>
        </p:nvSpPr>
        <p:spPr>
          <a:xfrm>
            <a:off x="3779912" y="5906650"/>
            <a:ext cx="4824536" cy="646331"/>
          </a:xfrm>
          <a:prstGeom prst="rect">
            <a:avLst/>
          </a:prstGeom>
          <a:solidFill>
            <a:schemeClr val="bg1"/>
          </a:solidFill>
        </p:spPr>
        <p:txBody>
          <a:bodyPr wrap="square" rtlCol="0">
            <a:spAutoFit/>
          </a:bodyPr>
          <a:lstStyle/>
          <a:p>
            <a:r>
              <a:rPr lang="en-GB" sz="1800" dirty="0" smtClean="0">
                <a:latin typeface="+mn-lt"/>
              </a:rPr>
              <a:t>Organising &amp; planning: Organises, summarises, concludes &amp; decides</a:t>
            </a:r>
            <a:endParaRPr lang="en-GB" sz="1800" dirty="0">
              <a:latin typeface="+mn-lt"/>
            </a:endParaRPr>
          </a:p>
        </p:txBody>
      </p:sp>
      <p:sp>
        <p:nvSpPr>
          <p:cNvPr id="13" name="Title 1"/>
          <p:cNvSpPr txBox="1">
            <a:spLocks/>
          </p:cNvSpPr>
          <p:nvPr/>
        </p:nvSpPr>
        <p:spPr>
          <a:xfrm>
            <a:off x="251520" y="-27384"/>
            <a:ext cx="8568952" cy="1152525"/>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1. Individuals </a:t>
            </a:r>
            <a:r>
              <a:rPr lang="en-GB" dirty="0"/>
              <a:t>give events their meaning</a:t>
            </a:r>
          </a:p>
        </p:txBody>
      </p:sp>
      <p:sp>
        <p:nvSpPr>
          <p:cNvPr id="14" name="Rectangle 13"/>
          <p:cNvSpPr/>
          <p:nvPr/>
        </p:nvSpPr>
        <p:spPr>
          <a:xfrm>
            <a:off x="251520" y="5916127"/>
            <a:ext cx="8892480" cy="7192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51748" y="2177403"/>
            <a:ext cx="8892480" cy="2947472"/>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66871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620688"/>
            <a:ext cx="7488832"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Edward De Bono’s Six Thinking Hats</a:t>
            </a:r>
            <a:endParaRPr lang="en-GB" dirty="0">
              <a:solidFill>
                <a:schemeClr val="tx1"/>
              </a:solidFill>
            </a:endParaRPr>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296" y="1520788"/>
            <a:ext cx="8217408" cy="5114544"/>
          </a:xfrm>
          <a:prstGeom prst="rect">
            <a:avLst/>
          </a:prstGeom>
        </p:spPr>
      </p:pic>
      <p:sp>
        <p:nvSpPr>
          <p:cNvPr id="5" name="TextBox 4"/>
          <p:cNvSpPr txBox="1"/>
          <p:nvPr/>
        </p:nvSpPr>
        <p:spPr>
          <a:xfrm>
            <a:off x="3779912" y="2206605"/>
            <a:ext cx="4824536" cy="646331"/>
          </a:xfrm>
          <a:prstGeom prst="rect">
            <a:avLst/>
          </a:prstGeom>
          <a:solidFill>
            <a:schemeClr val="bg1"/>
          </a:solidFill>
        </p:spPr>
        <p:txBody>
          <a:bodyPr wrap="square" rtlCol="0">
            <a:spAutoFit/>
          </a:bodyPr>
          <a:lstStyle/>
          <a:p>
            <a:r>
              <a:rPr lang="en-GB" sz="1800" dirty="0" smtClean="0">
                <a:latin typeface="+mn-lt"/>
              </a:rPr>
              <a:t>Just the Facts: What information do we have &amp; what information do we need</a:t>
            </a:r>
            <a:endParaRPr lang="en-GB" sz="1800" dirty="0">
              <a:latin typeface="+mn-lt"/>
            </a:endParaRPr>
          </a:p>
        </p:txBody>
      </p:sp>
      <p:sp>
        <p:nvSpPr>
          <p:cNvPr id="7" name="TextBox 6"/>
          <p:cNvSpPr txBox="1"/>
          <p:nvPr/>
        </p:nvSpPr>
        <p:spPr>
          <a:xfrm>
            <a:off x="3779912" y="2996952"/>
            <a:ext cx="4824536" cy="646331"/>
          </a:xfrm>
          <a:prstGeom prst="rect">
            <a:avLst/>
          </a:prstGeom>
          <a:solidFill>
            <a:schemeClr val="bg1"/>
          </a:solidFill>
        </p:spPr>
        <p:txBody>
          <a:bodyPr wrap="square" rtlCol="0">
            <a:spAutoFit/>
          </a:bodyPr>
          <a:lstStyle/>
          <a:p>
            <a:r>
              <a:rPr lang="en-GB" sz="1800" dirty="0" smtClean="0">
                <a:latin typeface="+mn-lt"/>
              </a:rPr>
              <a:t>Feelings, intuition &amp; emotions: What do things mean for people, families and social groups?</a:t>
            </a:r>
            <a:endParaRPr lang="en-GB" sz="1800" dirty="0">
              <a:latin typeface="+mn-lt"/>
            </a:endParaRPr>
          </a:p>
        </p:txBody>
      </p:sp>
      <p:sp>
        <p:nvSpPr>
          <p:cNvPr id="8" name="TextBox 7"/>
          <p:cNvSpPr txBox="1"/>
          <p:nvPr/>
        </p:nvSpPr>
        <p:spPr>
          <a:xfrm>
            <a:off x="3799948" y="3739932"/>
            <a:ext cx="4804500" cy="646331"/>
          </a:xfrm>
          <a:prstGeom prst="rect">
            <a:avLst/>
          </a:prstGeom>
          <a:solidFill>
            <a:schemeClr val="bg1"/>
          </a:solidFill>
        </p:spPr>
        <p:txBody>
          <a:bodyPr wrap="square" rtlCol="0">
            <a:spAutoFit/>
          </a:bodyPr>
          <a:lstStyle/>
          <a:p>
            <a:r>
              <a:rPr lang="en-GB" sz="1800" dirty="0" smtClean="0">
                <a:latin typeface="+mn-lt"/>
              </a:rPr>
              <a:t>Positivity: What can turn out for the best?</a:t>
            </a:r>
          </a:p>
          <a:p>
            <a:endParaRPr lang="en-GB" sz="1800" dirty="0">
              <a:latin typeface="+mn-lt"/>
            </a:endParaRPr>
          </a:p>
        </p:txBody>
      </p:sp>
      <p:sp>
        <p:nvSpPr>
          <p:cNvPr id="9" name="TextBox 8"/>
          <p:cNvSpPr txBox="1"/>
          <p:nvPr/>
        </p:nvSpPr>
        <p:spPr>
          <a:xfrm>
            <a:off x="3799948" y="4478544"/>
            <a:ext cx="4804500" cy="646331"/>
          </a:xfrm>
          <a:prstGeom prst="rect">
            <a:avLst/>
          </a:prstGeom>
          <a:solidFill>
            <a:schemeClr val="bg1"/>
          </a:solidFill>
          <a:ln>
            <a:noFill/>
          </a:ln>
        </p:spPr>
        <p:txBody>
          <a:bodyPr wrap="square" rtlCol="0">
            <a:spAutoFit/>
          </a:bodyPr>
          <a:lstStyle/>
          <a:p>
            <a:r>
              <a:rPr lang="en-GB" sz="1800" dirty="0" smtClean="0">
                <a:latin typeface="+mn-lt"/>
              </a:rPr>
              <a:t>The Devil’s Advocate: Why something did not or will not work</a:t>
            </a:r>
            <a:endParaRPr lang="en-GB" sz="1800" dirty="0">
              <a:latin typeface="+mn-lt"/>
            </a:endParaRPr>
          </a:p>
        </p:txBody>
      </p:sp>
      <p:sp>
        <p:nvSpPr>
          <p:cNvPr id="11" name="TextBox 10"/>
          <p:cNvSpPr txBox="1"/>
          <p:nvPr/>
        </p:nvSpPr>
        <p:spPr>
          <a:xfrm>
            <a:off x="3779912" y="5196925"/>
            <a:ext cx="4824536" cy="646331"/>
          </a:xfrm>
          <a:prstGeom prst="rect">
            <a:avLst/>
          </a:prstGeom>
          <a:solidFill>
            <a:schemeClr val="bg1"/>
          </a:solidFill>
        </p:spPr>
        <p:txBody>
          <a:bodyPr wrap="square" rtlCol="0">
            <a:spAutoFit/>
          </a:bodyPr>
          <a:lstStyle/>
          <a:p>
            <a:r>
              <a:rPr lang="en-GB" sz="1800" dirty="0" smtClean="0">
                <a:latin typeface="+mn-lt"/>
              </a:rPr>
              <a:t>Creativity, brainstorming: Throwing ideas on the table</a:t>
            </a:r>
            <a:endParaRPr lang="en-GB" sz="1800" dirty="0">
              <a:latin typeface="+mn-lt"/>
            </a:endParaRPr>
          </a:p>
        </p:txBody>
      </p:sp>
      <p:sp>
        <p:nvSpPr>
          <p:cNvPr id="12" name="TextBox 11"/>
          <p:cNvSpPr txBox="1"/>
          <p:nvPr/>
        </p:nvSpPr>
        <p:spPr>
          <a:xfrm>
            <a:off x="3779912" y="5906650"/>
            <a:ext cx="4824536" cy="646331"/>
          </a:xfrm>
          <a:prstGeom prst="rect">
            <a:avLst/>
          </a:prstGeom>
          <a:solidFill>
            <a:schemeClr val="bg1"/>
          </a:solidFill>
        </p:spPr>
        <p:txBody>
          <a:bodyPr wrap="square" rtlCol="0">
            <a:spAutoFit/>
          </a:bodyPr>
          <a:lstStyle/>
          <a:p>
            <a:r>
              <a:rPr lang="en-GB" sz="1800" dirty="0" smtClean="0">
                <a:latin typeface="+mn-lt"/>
              </a:rPr>
              <a:t>Organising &amp; planning: Organises, summarises, concludes &amp; decides</a:t>
            </a:r>
            <a:endParaRPr lang="en-GB" sz="1800" dirty="0">
              <a:latin typeface="+mn-lt"/>
            </a:endParaRPr>
          </a:p>
        </p:txBody>
      </p:sp>
      <p:sp>
        <p:nvSpPr>
          <p:cNvPr id="13" name="Title 1"/>
          <p:cNvSpPr txBox="1">
            <a:spLocks/>
          </p:cNvSpPr>
          <p:nvPr/>
        </p:nvSpPr>
        <p:spPr>
          <a:xfrm>
            <a:off x="251520" y="-27384"/>
            <a:ext cx="8568952" cy="1152525"/>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1. Individuals </a:t>
            </a:r>
            <a:r>
              <a:rPr lang="en-GB" dirty="0"/>
              <a:t>give events their meaning</a:t>
            </a:r>
          </a:p>
        </p:txBody>
      </p:sp>
      <p:sp>
        <p:nvSpPr>
          <p:cNvPr id="14" name="Rectangle 13"/>
          <p:cNvSpPr/>
          <p:nvPr/>
        </p:nvSpPr>
        <p:spPr>
          <a:xfrm>
            <a:off x="-51748" y="2177402"/>
            <a:ext cx="8892480" cy="366585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66871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7584" y="620688"/>
            <a:ext cx="7488832"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Edward De Bono’s Six Thinking Hats</a:t>
            </a:r>
            <a:endParaRPr lang="en-GB" dirty="0">
              <a:solidFill>
                <a:schemeClr val="tx1"/>
              </a:solidFill>
            </a:endParaRPr>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296" y="1520788"/>
            <a:ext cx="8217408" cy="5114544"/>
          </a:xfrm>
          <a:prstGeom prst="rect">
            <a:avLst/>
          </a:prstGeom>
        </p:spPr>
      </p:pic>
      <p:sp>
        <p:nvSpPr>
          <p:cNvPr id="5" name="TextBox 4"/>
          <p:cNvSpPr txBox="1"/>
          <p:nvPr/>
        </p:nvSpPr>
        <p:spPr>
          <a:xfrm>
            <a:off x="3779912" y="2206605"/>
            <a:ext cx="4824536" cy="646331"/>
          </a:xfrm>
          <a:prstGeom prst="rect">
            <a:avLst/>
          </a:prstGeom>
          <a:solidFill>
            <a:schemeClr val="bg1"/>
          </a:solidFill>
        </p:spPr>
        <p:txBody>
          <a:bodyPr wrap="square" rtlCol="0">
            <a:spAutoFit/>
          </a:bodyPr>
          <a:lstStyle/>
          <a:p>
            <a:r>
              <a:rPr lang="en-GB" sz="1800" dirty="0" smtClean="0">
                <a:latin typeface="+mn-lt"/>
              </a:rPr>
              <a:t>Just the Facts: What information do we have &amp; what information do we need</a:t>
            </a:r>
            <a:endParaRPr lang="en-GB" sz="1800" dirty="0">
              <a:latin typeface="+mn-lt"/>
            </a:endParaRPr>
          </a:p>
        </p:txBody>
      </p:sp>
      <p:sp>
        <p:nvSpPr>
          <p:cNvPr id="7" name="TextBox 6"/>
          <p:cNvSpPr txBox="1"/>
          <p:nvPr/>
        </p:nvSpPr>
        <p:spPr>
          <a:xfrm>
            <a:off x="3779912" y="2996952"/>
            <a:ext cx="4824536" cy="646331"/>
          </a:xfrm>
          <a:prstGeom prst="rect">
            <a:avLst/>
          </a:prstGeom>
          <a:solidFill>
            <a:schemeClr val="bg1"/>
          </a:solidFill>
        </p:spPr>
        <p:txBody>
          <a:bodyPr wrap="square" rtlCol="0">
            <a:spAutoFit/>
          </a:bodyPr>
          <a:lstStyle/>
          <a:p>
            <a:r>
              <a:rPr lang="en-GB" sz="1800" dirty="0" smtClean="0">
                <a:latin typeface="+mn-lt"/>
              </a:rPr>
              <a:t>Feelings, intuition &amp; emotions: What do things mean for people, families and social groups?</a:t>
            </a:r>
            <a:endParaRPr lang="en-GB" sz="1800" dirty="0">
              <a:latin typeface="+mn-lt"/>
            </a:endParaRPr>
          </a:p>
        </p:txBody>
      </p:sp>
      <p:sp>
        <p:nvSpPr>
          <p:cNvPr id="8" name="TextBox 7"/>
          <p:cNvSpPr txBox="1"/>
          <p:nvPr/>
        </p:nvSpPr>
        <p:spPr>
          <a:xfrm>
            <a:off x="3799948" y="3739932"/>
            <a:ext cx="4804500" cy="646331"/>
          </a:xfrm>
          <a:prstGeom prst="rect">
            <a:avLst/>
          </a:prstGeom>
          <a:solidFill>
            <a:schemeClr val="bg1"/>
          </a:solidFill>
        </p:spPr>
        <p:txBody>
          <a:bodyPr wrap="square" rtlCol="0">
            <a:spAutoFit/>
          </a:bodyPr>
          <a:lstStyle/>
          <a:p>
            <a:r>
              <a:rPr lang="en-GB" sz="1800" dirty="0" smtClean="0">
                <a:latin typeface="+mn-lt"/>
              </a:rPr>
              <a:t>Positivity: What can turn out for the best?</a:t>
            </a:r>
          </a:p>
          <a:p>
            <a:endParaRPr lang="en-GB" sz="1800" dirty="0">
              <a:latin typeface="+mn-lt"/>
            </a:endParaRPr>
          </a:p>
        </p:txBody>
      </p:sp>
      <p:sp>
        <p:nvSpPr>
          <p:cNvPr id="9" name="TextBox 8"/>
          <p:cNvSpPr txBox="1"/>
          <p:nvPr/>
        </p:nvSpPr>
        <p:spPr>
          <a:xfrm>
            <a:off x="3799948" y="4478544"/>
            <a:ext cx="4804500" cy="646331"/>
          </a:xfrm>
          <a:prstGeom prst="rect">
            <a:avLst/>
          </a:prstGeom>
          <a:solidFill>
            <a:schemeClr val="bg1"/>
          </a:solidFill>
          <a:ln>
            <a:noFill/>
          </a:ln>
        </p:spPr>
        <p:txBody>
          <a:bodyPr wrap="square" rtlCol="0">
            <a:spAutoFit/>
          </a:bodyPr>
          <a:lstStyle/>
          <a:p>
            <a:r>
              <a:rPr lang="en-GB" sz="1800" dirty="0" smtClean="0">
                <a:latin typeface="+mn-lt"/>
              </a:rPr>
              <a:t>The Devil’s Advocate: Why something did not or will not work</a:t>
            </a:r>
            <a:endParaRPr lang="en-GB" sz="1800" dirty="0">
              <a:latin typeface="+mn-lt"/>
            </a:endParaRPr>
          </a:p>
        </p:txBody>
      </p:sp>
      <p:sp>
        <p:nvSpPr>
          <p:cNvPr id="11" name="TextBox 10"/>
          <p:cNvSpPr txBox="1"/>
          <p:nvPr/>
        </p:nvSpPr>
        <p:spPr>
          <a:xfrm>
            <a:off x="3779912" y="5196925"/>
            <a:ext cx="4824536" cy="646331"/>
          </a:xfrm>
          <a:prstGeom prst="rect">
            <a:avLst/>
          </a:prstGeom>
          <a:solidFill>
            <a:schemeClr val="bg1"/>
          </a:solidFill>
        </p:spPr>
        <p:txBody>
          <a:bodyPr wrap="square" rtlCol="0">
            <a:spAutoFit/>
          </a:bodyPr>
          <a:lstStyle/>
          <a:p>
            <a:r>
              <a:rPr lang="en-GB" sz="1800" dirty="0" smtClean="0">
                <a:latin typeface="+mn-lt"/>
              </a:rPr>
              <a:t>Creativity, brainstorming: Throwing ideas on the table</a:t>
            </a:r>
            <a:endParaRPr lang="en-GB" sz="1800" dirty="0">
              <a:latin typeface="+mn-lt"/>
            </a:endParaRPr>
          </a:p>
        </p:txBody>
      </p:sp>
      <p:sp>
        <p:nvSpPr>
          <p:cNvPr id="12" name="TextBox 11"/>
          <p:cNvSpPr txBox="1"/>
          <p:nvPr/>
        </p:nvSpPr>
        <p:spPr>
          <a:xfrm>
            <a:off x="3779912" y="5906650"/>
            <a:ext cx="4824536" cy="646331"/>
          </a:xfrm>
          <a:prstGeom prst="rect">
            <a:avLst/>
          </a:prstGeom>
          <a:solidFill>
            <a:schemeClr val="bg1"/>
          </a:solidFill>
        </p:spPr>
        <p:txBody>
          <a:bodyPr wrap="square" rtlCol="0">
            <a:spAutoFit/>
          </a:bodyPr>
          <a:lstStyle/>
          <a:p>
            <a:r>
              <a:rPr lang="en-GB" sz="1800" dirty="0" smtClean="0">
                <a:latin typeface="+mn-lt"/>
              </a:rPr>
              <a:t>Organising &amp; planning: Organises, summarises, concludes &amp; decides</a:t>
            </a:r>
            <a:endParaRPr lang="en-GB" sz="1800" dirty="0">
              <a:latin typeface="+mn-lt"/>
            </a:endParaRPr>
          </a:p>
        </p:txBody>
      </p:sp>
      <p:sp>
        <p:nvSpPr>
          <p:cNvPr id="13" name="Title 1"/>
          <p:cNvSpPr txBox="1">
            <a:spLocks/>
          </p:cNvSpPr>
          <p:nvPr/>
        </p:nvSpPr>
        <p:spPr>
          <a:xfrm>
            <a:off x="251520" y="-27384"/>
            <a:ext cx="8568952" cy="1152525"/>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1. Individuals </a:t>
            </a:r>
            <a:r>
              <a:rPr lang="en-GB" dirty="0"/>
              <a:t>give events their meaning</a:t>
            </a:r>
          </a:p>
        </p:txBody>
      </p:sp>
    </p:spTree>
    <p:extLst>
      <p:ext uri="{BB962C8B-B14F-4D97-AF65-F5344CB8AC3E}">
        <p14:creationId xmlns:p14="http://schemas.microsoft.com/office/powerpoint/2010/main" val="1852185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2182212"/>
            <a:ext cx="8568952" cy="3539430"/>
          </a:xfrm>
          <a:prstGeom prst="rect">
            <a:avLst/>
          </a:prstGeom>
        </p:spPr>
        <p:txBody>
          <a:bodyPr wrap="square">
            <a:spAutoFit/>
          </a:bodyPr>
          <a:lstStyle/>
          <a:p>
            <a:pPr marL="514350" indent="-514350">
              <a:buFont typeface="+mj-lt"/>
              <a:buAutoNum type="arabicPeriod"/>
            </a:pPr>
            <a:r>
              <a:rPr lang="en-GB" sz="3200" b="1" i="1" dirty="0">
                <a:solidFill>
                  <a:schemeClr val="bg1">
                    <a:lumMod val="75000"/>
                  </a:schemeClr>
                </a:solidFill>
                <a:latin typeface="+mn-lt"/>
              </a:rPr>
              <a:t>Individuals give events their meaning</a:t>
            </a:r>
          </a:p>
          <a:p>
            <a:pPr marL="514350" indent="-514350">
              <a:buFont typeface="+mj-lt"/>
              <a:buAutoNum type="arabicPeriod"/>
            </a:pPr>
            <a:r>
              <a:rPr lang="en-GB" sz="3200" b="1" i="1" dirty="0">
                <a:latin typeface="+mn-lt"/>
              </a:rPr>
              <a:t>What you focus on expands</a:t>
            </a:r>
          </a:p>
          <a:p>
            <a:pPr marL="514350" indent="-514350">
              <a:buFont typeface="+mj-lt"/>
              <a:buAutoNum type="arabicPeriod"/>
            </a:pPr>
            <a:r>
              <a:rPr lang="en-GB" sz="3200" b="1" i="1" dirty="0" smtClean="0">
                <a:solidFill>
                  <a:schemeClr val="bg1">
                    <a:lumMod val="75000"/>
                  </a:schemeClr>
                </a:solidFill>
                <a:latin typeface="+mn-lt"/>
              </a:rPr>
              <a:t>We are programmed to pay attention to negative aspects of a situation</a:t>
            </a:r>
          </a:p>
          <a:p>
            <a:pPr marL="514350" indent="-514350">
              <a:buFont typeface="+mj-lt"/>
              <a:buAutoNum type="arabicPeriod"/>
            </a:pPr>
            <a:r>
              <a:rPr lang="en-GB" sz="3200" b="1" i="1" dirty="0" smtClean="0">
                <a:solidFill>
                  <a:schemeClr val="bg1">
                    <a:lumMod val="75000"/>
                  </a:schemeClr>
                </a:solidFill>
                <a:latin typeface="+mn-lt"/>
              </a:rPr>
              <a:t>We can override our programming by exercising our “appreciative muscles”</a:t>
            </a:r>
          </a:p>
          <a:p>
            <a:pPr marL="514350" indent="-514350">
              <a:buFont typeface="+mj-lt"/>
              <a:buAutoNum type="arabicPeriod"/>
            </a:pPr>
            <a:r>
              <a:rPr lang="en-GB" sz="3200" b="1" i="1" dirty="0" smtClean="0">
                <a:solidFill>
                  <a:schemeClr val="bg1">
                    <a:lumMod val="75000"/>
                  </a:schemeClr>
                </a:solidFill>
                <a:latin typeface="+mn-lt"/>
              </a:rPr>
              <a:t>Words create worlds</a:t>
            </a:r>
            <a:endParaRPr lang="en-GB" sz="3200" b="1" i="1" dirty="0">
              <a:solidFill>
                <a:schemeClr val="bg1">
                  <a:lumMod val="75000"/>
                </a:schemeClr>
              </a:solidFill>
              <a:latin typeface="+mn-lt"/>
            </a:endParaRPr>
          </a:p>
        </p:txBody>
      </p:sp>
      <p:sp>
        <p:nvSpPr>
          <p:cNvPr id="4" name="Title 1"/>
          <p:cNvSpPr txBox="1">
            <a:spLocks/>
          </p:cNvSpPr>
          <p:nvPr/>
        </p:nvSpPr>
        <p:spPr>
          <a:xfrm>
            <a:off x="683568" y="548680"/>
            <a:ext cx="7772400"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Five AI Principles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Tree>
    <p:extLst>
      <p:ext uri="{BB962C8B-B14F-4D97-AF65-F5344CB8AC3E}">
        <p14:creationId xmlns:p14="http://schemas.microsoft.com/office/powerpoint/2010/main" val="83135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896" y="-34280"/>
            <a:ext cx="6087679" cy="6858000"/>
          </a:xfrm>
          <a:prstGeom prst="rect">
            <a:avLst/>
          </a:prstGeom>
        </p:spPr>
      </p:pic>
      <p:sp>
        <p:nvSpPr>
          <p:cNvPr id="8" name="Rectangle 7"/>
          <p:cNvSpPr/>
          <p:nvPr/>
        </p:nvSpPr>
        <p:spPr>
          <a:xfrm>
            <a:off x="0" y="-34280"/>
            <a:ext cx="3995936"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141387" y="328582"/>
            <a:ext cx="3638526" cy="6124754"/>
          </a:xfrm>
          <a:prstGeom prst="rect">
            <a:avLst/>
          </a:prstGeom>
          <a:ln>
            <a:solidFill>
              <a:schemeClr val="tx1"/>
            </a:solidFill>
          </a:ln>
        </p:spPr>
        <p:txBody>
          <a:bodyPr wrap="square">
            <a:spAutoFit/>
          </a:bodyPr>
          <a:lstStyle/>
          <a:p>
            <a:r>
              <a:rPr lang="en-GB" sz="2800" b="1" i="1" dirty="0" smtClean="0">
                <a:solidFill>
                  <a:schemeClr val="bg1"/>
                </a:solidFill>
                <a:latin typeface="Comic Sans MS" pitchFamily="66" charset="0"/>
              </a:rPr>
              <a:t>“The essence of management and leadership is simple and ageless. The task of leadership is to create an alignment of strengths in ways that make a system’s weaknesses irrelevant.“ </a:t>
            </a:r>
          </a:p>
          <a:p>
            <a:endParaRPr lang="en-GB" sz="2800" b="1" i="1" dirty="0" smtClean="0">
              <a:solidFill>
                <a:schemeClr val="bg1"/>
              </a:solidFill>
              <a:latin typeface="Comic Sans MS" pitchFamily="66" charset="0"/>
            </a:endParaRPr>
          </a:p>
          <a:p>
            <a:r>
              <a:rPr lang="en-GB" sz="2800" b="1" dirty="0" smtClean="0">
                <a:solidFill>
                  <a:schemeClr val="bg1"/>
                </a:solidFill>
                <a:latin typeface="Comic Sans MS" pitchFamily="66" charset="0"/>
              </a:rPr>
              <a:t>Peter Drucker </a:t>
            </a:r>
            <a:endParaRPr lang="en-GB" sz="2800" b="1" dirty="0">
              <a:solidFill>
                <a:schemeClr val="bg1"/>
              </a:solidFill>
              <a:latin typeface="Comic Sans MS" pitchFamily="66" charset="0"/>
            </a:endParaRPr>
          </a:p>
        </p:txBody>
      </p:sp>
    </p:spTree>
    <p:extLst>
      <p:ext uri="{BB962C8B-B14F-4D97-AF65-F5344CB8AC3E}">
        <p14:creationId xmlns:p14="http://schemas.microsoft.com/office/powerpoint/2010/main" val="11337630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4280"/>
            <a:ext cx="9180512"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5325963" y="1034727"/>
            <a:ext cx="3638526" cy="5201424"/>
          </a:xfrm>
          <a:prstGeom prst="rect">
            <a:avLst/>
          </a:prstGeom>
          <a:ln>
            <a:solidFill>
              <a:schemeClr val="tx1"/>
            </a:solidFill>
          </a:ln>
        </p:spPr>
        <p:txBody>
          <a:bodyPr wrap="square">
            <a:spAutoFit/>
          </a:bodyPr>
          <a:lstStyle/>
          <a:p>
            <a:r>
              <a:rPr lang="en-GB" sz="5400" b="1" i="1" dirty="0" smtClean="0">
                <a:solidFill>
                  <a:schemeClr val="bg1"/>
                </a:solidFill>
                <a:latin typeface="Comic Sans MS" pitchFamily="66" charset="0"/>
              </a:rPr>
              <a:t>“</a:t>
            </a:r>
          </a:p>
          <a:p>
            <a:r>
              <a:rPr lang="en-GB" sz="2800" b="1" i="1" dirty="0">
                <a:solidFill>
                  <a:schemeClr val="bg1"/>
                </a:solidFill>
                <a:latin typeface="Comic Sans MS" pitchFamily="66" charset="0"/>
              </a:rPr>
              <a:t>The winds of grace are always blowing, but you have to raise the </a:t>
            </a:r>
            <a:r>
              <a:rPr lang="en-GB" sz="2800" b="1" i="1" dirty="0" smtClean="0">
                <a:solidFill>
                  <a:schemeClr val="bg1"/>
                </a:solidFill>
                <a:latin typeface="Comic Sans MS" pitchFamily="66" charset="0"/>
              </a:rPr>
              <a:t>sail.</a:t>
            </a:r>
          </a:p>
          <a:p>
            <a:endParaRPr lang="en-GB" sz="2800" b="1" i="1" dirty="0" smtClean="0">
              <a:solidFill>
                <a:schemeClr val="bg1"/>
              </a:solidFill>
              <a:latin typeface="Comic Sans MS" pitchFamily="66" charset="0"/>
            </a:endParaRPr>
          </a:p>
          <a:p>
            <a:r>
              <a:rPr lang="en-GB" sz="5400" b="1" i="1" dirty="0" smtClean="0">
                <a:solidFill>
                  <a:schemeClr val="bg1"/>
                </a:solidFill>
                <a:latin typeface="Comic Sans MS" pitchFamily="66" charset="0"/>
              </a:rPr>
              <a:t>“ </a:t>
            </a:r>
            <a:endParaRPr lang="en-GB" sz="2800" b="1" i="1" dirty="0" smtClean="0">
              <a:solidFill>
                <a:schemeClr val="bg1"/>
              </a:solidFill>
              <a:latin typeface="Comic Sans MS" pitchFamily="66" charset="0"/>
            </a:endParaRPr>
          </a:p>
          <a:p>
            <a:r>
              <a:rPr lang="en-GB" sz="2800" dirty="0">
                <a:solidFill>
                  <a:schemeClr val="bg1"/>
                </a:solidFill>
                <a:latin typeface="Comic Sans MS" pitchFamily="66" charset="0"/>
              </a:rPr>
              <a:t>Sri </a:t>
            </a:r>
            <a:r>
              <a:rPr lang="en-GB" sz="2800" dirty="0" smtClean="0">
                <a:solidFill>
                  <a:schemeClr val="bg1"/>
                </a:solidFill>
                <a:latin typeface="Comic Sans MS" pitchFamily="66" charset="0"/>
              </a:rPr>
              <a:t>Ramakrishna - </a:t>
            </a:r>
            <a:r>
              <a:rPr lang="en-GB" sz="2800" dirty="0">
                <a:solidFill>
                  <a:schemeClr val="bg1"/>
                </a:solidFill>
                <a:latin typeface="Comic Sans MS" pitchFamily="66" charset="0"/>
              </a:rPr>
              <a:t>19th-century </a:t>
            </a:r>
            <a:r>
              <a:rPr lang="en-GB" sz="2800" dirty="0" smtClean="0">
                <a:solidFill>
                  <a:schemeClr val="bg1"/>
                </a:solidFill>
                <a:latin typeface="Comic Sans MS" pitchFamily="66" charset="0"/>
              </a:rPr>
              <a:t>Indian mystic</a:t>
            </a:r>
            <a:endParaRPr lang="en-GB" sz="2800" dirty="0">
              <a:solidFill>
                <a:schemeClr val="bg1"/>
              </a:solidFill>
              <a:latin typeface="Comic Sans MS" pitchFamily="66"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2706283"/>
            <a:ext cx="4556218" cy="3796848"/>
          </a:xfrm>
          <a:prstGeom prst="rect">
            <a:avLst/>
          </a:prstGeom>
        </p:spPr>
      </p:pic>
      <p:sp>
        <p:nvSpPr>
          <p:cNvPr id="6"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solidFill>
                  <a:schemeClr val="bg1"/>
                </a:solidFill>
              </a:rPr>
              <a:t>2. What you focus on expands</a:t>
            </a:r>
            <a:endParaRPr lang="en-GB" dirty="0">
              <a:solidFill>
                <a:schemeClr val="bg1"/>
              </a:solidFill>
            </a:endParaRPr>
          </a:p>
        </p:txBody>
      </p:sp>
    </p:spTree>
    <p:extLst>
      <p:ext uri="{BB962C8B-B14F-4D97-AF65-F5344CB8AC3E}">
        <p14:creationId xmlns:p14="http://schemas.microsoft.com/office/powerpoint/2010/main" val="14501954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2. What you focus on expands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3" name="Rectangle 2"/>
          <p:cNvSpPr/>
          <p:nvPr/>
        </p:nvSpPr>
        <p:spPr>
          <a:xfrm>
            <a:off x="683568" y="5157192"/>
            <a:ext cx="7488832"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The Reticular Activating System: the brain’s gatekeeper</a:t>
            </a:r>
            <a:endParaRPr lang="en-GB" sz="2800" dirty="0">
              <a:solidFill>
                <a:schemeClr val="tx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1983" y="1052736"/>
            <a:ext cx="5619121" cy="3888432"/>
          </a:xfrm>
          <a:prstGeom prst="rect">
            <a:avLst/>
          </a:prstGeom>
        </p:spPr>
      </p:pic>
    </p:spTree>
    <p:extLst>
      <p:ext uri="{BB962C8B-B14F-4D97-AF65-F5344CB8AC3E}">
        <p14:creationId xmlns:p14="http://schemas.microsoft.com/office/powerpoint/2010/main" val="6506252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21804"/>
            <a:ext cx="9144000" cy="5143500"/>
          </a:xfrm>
          <a:prstGeom prst="rect">
            <a:avLst/>
          </a:prstGeom>
        </p:spPr>
      </p:pic>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2. What you focus on expands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3" name="Rectangle 2"/>
          <p:cNvSpPr/>
          <p:nvPr/>
        </p:nvSpPr>
        <p:spPr>
          <a:xfrm>
            <a:off x="683568" y="764704"/>
            <a:ext cx="7488832" cy="108012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rPr>
              <a:t>The Reticular Activating System and my car</a:t>
            </a:r>
            <a:endParaRPr lang="en-GB" dirty="0">
              <a:solidFill>
                <a:schemeClr val="bg1"/>
              </a:solidFill>
            </a:endParaRPr>
          </a:p>
        </p:txBody>
      </p:sp>
    </p:spTree>
    <p:extLst>
      <p:ext uri="{BB962C8B-B14F-4D97-AF65-F5344CB8AC3E}">
        <p14:creationId xmlns:p14="http://schemas.microsoft.com/office/powerpoint/2010/main" val="42919967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024" y="1102587"/>
            <a:ext cx="8604448" cy="4964105"/>
          </a:xfrm>
          <a:prstGeom prst="rect">
            <a:avLst/>
          </a:prstGeom>
        </p:spPr>
      </p:pic>
      <p:sp>
        <p:nvSpPr>
          <p:cNvPr id="7" name="Rectangle 6"/>
          <p:cNvSpPr/>
          <p:nvPr/>
        </p:nvSpPr>
        <p:spPr>
          <a:xfrm>
            <a:off x="1619672" y="1102587"/>
            <a:ext cx="5616624" cy="526213"/>
          </a:xfrm>
          <a:prstGeom prst="rect">
            <a:avLst/>
          </a:prstGeom>
          <a:solidFill>
            <a:schemeClr val="tx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683568" y="764704"/>
            <a:ext cx="7488832" cy="108012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rPr>
              <a:t>The Reticular Activating System and my car</a:t>
            </a:r>
            <a:endParaRPr lang="en-GB" dirty="0">
              <a:solidFill>
                <a:schemeClr val="bg1"/>
              </a:solidFill>
            </a:endParaRPr>
          </a:p>
        </p:txBody>
      </p:sp>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2. What you focus on expands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Tree>
    <p:extLst>
      <p:ext uri="{BB962C8B-B14F-4D97-AF65-F5344CB8AC3E}">
        <p14:creationId xmlns:p14="http://schemas.microsoft.com/office/powerpoint/2010/main" val="33566294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solidFill>
                  <a:schemeClr val="bg1"/>
                </a:solidFill>
              </a:rPr>
              <a:t>2. What you focus on expands</a:t>
            </a:r>
            <a:endParaRPr lang="en-GB" dirty="0">
              <a:solidFill>
                <a:schemeClr val="bg1"/>
              </a:solidFill>
            </a:endParaRPr>
          </a:p>
        </p:txBody>
      </p:sp>
      <p:sp>
        <p:nvSpPr>
          <p:cNvPr id="3" name="Rectangle 2"/>
          <p:cNvSpPr/>
          <p:nvPr/>
        </p:nvSpPr>
        <p:spPr>
          <a:xfrm>
            <a:off x="827584" y="764704"/>
            <a:ext cx="7488832" cy="1080120"/>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solidFill>
                  <a:schemeClr val="bg1"/>
                </a:solidFill>
              </a:rPr>
              <a:t>This includes possibilities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280" y="1693467"/>
            <a:ext cx="3937680" cy="4975893"/>
          </a:xfrm>
          <a:prstGeom prst="rect">
            <a:avLst/>
          </a:prstGeom>
        </p:spPr>
      </p:pic>
      <p:sp>
        <p:nvSpPr>
          <p:cNvPr id="8" name="Rectangle 7"/>
          <p:cNvSpPr/>
          <p:nvPr/>
        </p:nvSpPr>
        <p:spPr>
          <a:xfrm>
            <a:off x="4644008" y="1808237"/>
            <a:ext cx="4248472" cy="1692771"/>
          </a:xfrm>
          <a:prstGeom prst="rect">
            <a:avLst/>
          </a:prstGeom>
          <a:ln>
            <a:noFill/>
          </a:ln>
        </p:spPr>
        <p:txBody>
          <a:bodyPr wrap="square">
            <a:spAutoFit/>
          </a:bodyPr>
          <a:lstStyle/>
          <a:p>
            <a:endParaRPr lang="en-GB" sz="800" i="1" dirty="0">
              <a:solidFill>
                <a:schemeClr val="bg1"/>
              </a:solidFill>
              <a:latin typeface="+mn-lt"/>
            </a:endParaRPr>
          </a:p>
          <a:p>
            <a:r>
              <a:rPr lang="en-GB" i="1" dirty="0" smtClean="0">
                <a:solidFill>
                  <a:schemeClr val="bg1"/>
                </a:solidFill>
                <a:latin typeface="+mn-lt"/>
              </a:rPr>
              <a:t>On May 6</a:t>
            </a:r>
            <a:r>
              <a:rPr lang="en-GB" i="1" baseline="30000" dirty="0" smtClean="0">
                <a:solidFill>
                  <a:schemeClr val="bg1"/>
                </a:solidFill>
                <a:latin typeface="+mn-lt"/>
              </a:rPr>
              <a:t>th</a:t>
            </a:r>
            <a:r>
              <a:rPr lang="en-GB" i="1" dirty="0" smtClean="0">
                <a:solidFill>
                  <a:schemeClr val="bg1"/>
                </a:solidFill>
                <a:latin typeface="+mn-lt"/>
              </a:rPr>
              <a:t> 1954 Roger Banister became the first person to run a mile in under 4 minutes a feat considered impossible by many.</a:t>
            </a:r>
          </a:p>
        </p:txBody>
      </p:sp>
      <p:sp>
        <p:nvSpPr>
          <p:cNvPr id="9" name="Rectangle 8"/>
          <p:cNvSpPr/>
          <p:nvPr/>
        </p:nvSpPr>
        <p:spPr>
          <a:xfrm>
            <a:off x="4644008" y="3680445"/>
            <a:ext cx="4248472" cy="1692771"/>
          </a:xfrm>
          <a:prstGeom prst="rect">
            <a:avLst/>
          </a:prstGeom>
          <a:ln>
            <a:noFill/>
          </a:ln>
        </p:spPr>
        <p:txBody>
          <a:bodyPr wrap="square">
            <a:spAutoFit/>
          </a:bodyPr>
          <a:lstStyle/>
          <a:p>
            <a:endParaRPr lang="en-GB" sz="800" i="1" dirty="0">
              <a:solidFill>
                <a:schemeClr val="bg1"/>
              </a:solidFill>
              <a:latin typeface="+mn-lt"/>
            </a:endParaRPr>
          </a:p>
          <a:p>
            <a:r>
              <a:rPr lang="en-GB" i="1" dirty="0" smtClean="0">
                <a:solidFill>
                  <a:schemeClr val="bg1"/>
                </a:solidFill>
                <a:latin typeface="+mn-lt"/>
              </a:rPr>
              <a:t>Banister’s record lasted only 46 days and within one year </a:t>
            </a:r>
            <a:r>
              <a:rPr lang="en-GB" i="1" u="sng" dirty="0" smtClean="0">
                <a:solidFill>
                  <a:schemeClr val="bg1"/>
                </a:solidFill>
                <a:latin typeface="+mn-lt"/>
              </a:rPr>
              <a:t>thirty seven</a:t>
            </a:r>
            <a:r>
              <a:rPr lang="en-GB" i="1" dirty="0" smtClean="0">
                <a:solidFill>
                  <a:schemeClr val="bg1"/>
                </a:solidFill>
                <a:latin typeface="+mn-lt"/>
              </a:rPr>
              <a:t> other runners had broken the 4-minute barrier.</a:t>
            </a:r>
          </a:p>
        </p:txBody>
      </p:sp>
    </p:spTree>
    <p:extLst>
      <p:ext uri="{BB962C8B-B14F-4D97-AF65-F5344CB8AC3E}">
        <p14:creationId xmlns:p14="http://schemas.microsoft.com/office/powerpoint/2010/main" val="281636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20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2. What you focus on expands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7" name="AutoShape 3"/>
          <p:cNvSpPr>
            <a:spLocks noChangeArrowheads="1"/>
          </p:cNvSpPr>
          <p:nvPr/>
        </p:nvSpPr>
        <p:spPr bwMode="auto">
          <a:xfrm>
            <a:off x="1259632" y="2132856"/>
            <a:ext cx="6553200" cy="3048000"/>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8" name="TextBox 7"/>
          <p:cNvSpPr txBox="1"/>
          <p:nvPr/>
        </p:nvSpPr>
        <p:spPr>
          <a:xfrm>
            <a:off x="2195736" y="2276872"/>
            <a:ext cx="4752528" cy="2805896"/>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US" sz="2800" dirty="0" smtClean="0">
                <a:latin typeface="Calibri" pitchFamily="34" charset="0"/>
                <a:cs typeface="Calibri" pitchFamily="34" charset="0"/>
              </a:rPr>
              <a:t>In pairs list a total of four examples of things that you have started to give attention to that were previously “hidden in plain sight “</a:t>
            </a:r>
            <a:endParaRPr lang="en-US" sz="2800" dirty="0">
              <a:latin typeface="Calibri" pitchFamily="34" charset="0"/>
              <a:cs typeface="Calibri" pitchFamily="34" charset="0"/>
            </a:endParaRPr>
          </a:p>
        </p:txBody>
      </p:sp>
    </p:spTree>
    <p:extLst>
      <p:ext uri="{BB962C8B-B14F-4D97-AF65-F5344CB8AC3E}">
        <p14:creationId xmlns:p14="http://schemas.microsoft.com/office/powerpoint/2010/main" val="35984361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2182212"/>
            <a:ext cx="8568952" cy="3539430"/>
          </a:xfrm>
          <a:prstGeom prst="rect">
            <a:avLst/>
          </a:prstGeom>
        </p:spPr>
        <p:txBody>
          <a:bodyPr wrap="square">
            <a:spAutoFit/>
          </a:bodyPr>
          <a:lstStyle/>
          <a:p>
            <a:pPr marL="514350" indent="-514350">
              <a:buFont typeface="+mj-lt"/>
              <a:buAutoNum type="arabicPeriod"/>
            </a:pPr>
            <a:r>
              <a:rPr lang="en-GB" sz="3200" b="1" i="1" dirty="0">
                <a:solidFill>
                  <a:schemeClr val="bg1">
                    <a:lumMod val="75000"/>
                  </a:schemeClr>
                </a:solidFill>
                <a:latin typeface="+mn-lt"/>
              </a:rPr>
              <a:t>Individuals give events their meaning</a:t>
            </a:r>
          </a:p>
          <a:p>
            <a:pPr marL="514350" indent="-514350">
              <a:buFont typeface="+mj-lt"/>
              <a:buAutoNum type="arabicPeriod"/>
            </a:pPr>
            <a:r>
              <a:rPr lang="en-GB" sz="3200" b="1" i="1" dirty="0">
                <a:solidFill>
                  <a:schemeClr val="bg1">
                    <a:lumMod val="75000"/>
                  </a:schemeClr>
                </a:solidFill>
                <a:latin typeface="+mn-lt"/>
              </a:rPr>
              <a:t>What you focus on expands</a:t>
            </a:r>
          </a:p>
          <a:p>
            <a:pPr marL="514350" indent="-514350">
              <a:buFont typeface="+mj-lt"/>
              <a:buAutoNum type="arabicPeriod"/>
            </a:pPr>
            <a:r>
              <a:rPr lang="en-GB" sz="3200" b="1" i="1" dirty="0" smtClean="0">
                <a:latin typeface="+mn-lt"/>
              </a:rPr>
              <a:t>We are programmed to pay attention to negative aspects of a situation</a:t>
            </a:r>
            <a:endParaRPr lang="en-GB" sz="3200" b="1" i="1" dirty="0">
              <a:latin typeface="+mn-lt"/>
            </a:endParaRPr>
          </a:p>
          <a:p>
            <a:pPr marL="514350" indent="-514350">
              <a:buFont typeface="+mj-lt"/>
              <a:buAutoNum type="arabicPeriod"/>
            </a:pPr>
            <a:r>
              <a:rPr lang="en-GB" sz="3200" b="1" i="1" dirty="0" smtClean="0">
                <a:solidFill>
                  <a:schemeClr val="bg1">
                    <a:lumMod val="75000"/>
                  </a:schemeClr>
                </a:solidFill>
                <a:latin typeface="+mn-lt"/>
              </a:rPr>
              <a:t>We can override our programming by exercising our “appreciative muscles”</a:t>
            </a:r>
          </a:p>
          <a:p>
            <a:pPr marL="514350" indent="-514350">
              <a:buFont typeface="+mj-lt"/>
              <a:buAutoNum type="arabicPeriod"/>
            </a:pPr>
            <a:r>
              <a:rPr lang="en-GB" sz="3200" b="1" i="1" dirty="0" smtClean="0">
                <a:solidFill>
                  <a:schemeClr val="bg1">
                    <a:lumMod val="75000"/>
                  </a:schemeClr>
                </a:solidFill>
                <a:latin typeface="+mn-lt"/>
              </a:rPr>
              <a:t>Words create worlds</a:t>
            </a:r>
            <a:endParaRPr lang="en-GB" sz="3200" b="1" i="1" dirty="0">
              <a:solidFill>
                <a:schemeClr val="bg1">
                  <a:lumMod val="75000"/>
                </a:schemeClr>
              </a:solidFill>
              <a:latin typeface="+mn-lt"/>
            </a:endParaRPr>
          </a:p>
        </p:txBody>
      </p:sp>
      <p:sp>
        <p:nvSpPr>
          <p:cNvPr id="4" name="Title 1"/>
          <p:cNvSpPr txBox="1">
            <a:spLocks/>
          </p:cNvSpPr>
          <p:nvPr/>
        </p:nvSpPr>
        <p:spPr>
          <a:xfrm>
            <a:off x="683568" y="548680"/>
            <a:ext cx="7772400"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Five AI Principles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Tree>
    <p:extLst>
      <p:ext uri="{BB962C8B-B14F-4D97-AF65-F5344CB8AC3E}">
        <p14:creationId xmlns:p14="http://schemas.microsoft.com/office/powerpoint/2010/main" val="40419229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4280"/>
            <a:ext cx="9144000"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2699792" y="1578853"/>
            <a:ext cx="6264696" cy="4555093"/>
          </a:xfrm>
          <a:prstGeom prst="rect">
            <a:avLst/>
          </a:prstGeom>
          <a:ln>
            <a:noFill/>
          </a:ln>
        </p:spPr>
        <p:txBody>
          <a:bodyPr wrap="square">
            <a:spAutoFit/>
          </a:bodyPr>
          <a:lstStyle/>
          <a:p>
            <a:r>
              <a:rPr lang="en-GB" sz="4400" b="1" i="1" dirty="0" smtClean="0">
                <a:solidFill>
                  <a:schemeClr val="bg1"/>
                </a:solidFill>
                <a:latin typeface="+mn-lt"/>
              </a:rPr>
              <a:t>“</a:t>
            </a:r>
          </a:p>
          <a:p>
            <a:endParaRPr lang="en-GB" sz="800" i="1" dirty="0">
              <a:solidFill>
                <a:schemeClr val="bg1"/>
              </a:solidFill>
              <a:latin typeface="+mn-lt"/>
            </a:endParaRPr>
          </a:p>
          <a:p>
            <a:r>
              <a:rPr lang="en-GB" sz="2800" i="1" dirty="0" smtClean="0">
                <a:solidFill>
                  <a:schemeClr val="bg1"/>
                </a:solidFill>
                <a:latin typeface="+mn-lt"/>
              </a:rPr>
              <a:t>Our negative experiences stick to us like Velcro, while our positive experiences slide right off us like Teflon.</a:t>
            </a:r>
            <a:endParaRPr lang="en-GB" sz="2800" i="1" dirty="0">
              <a:solidFill>
                <a:schemeClr val="bg1"/>
              </a:solidFill>
              <a:latin typeface="+mn-lt"/>
            </a:endParaRPr>
          </a:p>
          <a:p>
            <a:endParaRPr lang="en-GB" i="1" dirty="0">
              <a:solidFill>
                <a:schemeClr val="bg1"/>
              </a:solidFill>
              <a:latin typeface="+mn-lt"/>
            </a:endParaRPr>
          </a:p>
          <a:p>
            <a:r>
              <a:rPr lang="en-GB" sz="4400" b="1" i="1" dirty="0" smtClean="0">
                <a:solidFill>
                  <a:schemeClr val="bg1"/>
                </a:solidFill>
                <a:latin typeface="+mn-lt"/>
              </a:rPr>
              <a:t>“</a:t>
            </a:r>
          </a:p>
          <a:p>
            <a:endParaRPr lang="en-GB" sz="1400" b="1" i="1" dirty="0" smtClean="0">
              <a:solidFill>
                <a:schemeClr val="bg1"/>
              </a:solidFill>
              <a:latin typeface="+mn-lt"/>
            </a:endParaRPr>
          </a:p>
          <a:p>
            <a:r>
              <a:rPr lang="en-GB" b="1" dirty="0">
                <a:solidFill>
                  <a:schemeClr val="bg1"/>
                </a:solidFill>
                <a:latin typeface="+mn-lt"/>
              </a:rPr>
              <a:t>Dr Rick Hanson</a:t>
            </a:r>
          </a:p>
          <a:p>
            <a:r>
              <a:rPr lang="en-GB" b="1" dirty="0" smtClean="0">
                <a:solidFill>
                  <a:schemeClr val="bg1"/>
                </a:solidFill>
                <a:latin typeface="+mn-lt"/>
              </a:rPr>
              <a:t>Neuropsychologist &amp; author of </a:t>
            </a:r>
            <a:r>
              <a:rPr lang="en-GB" b="1" i="1" dirty="0" smtClean="0">
                <a:solidFill>
                  <a:schemeClr val="bg1"/>
                </a:solidFill>
                <a:latin typeface="+mn-lt"/>
              </a:rPr>
              <a:t>Hardwiring happiness</a:t>
            </a:r>
            <a:endParaRPr lang="en-GB" b="1" dirty="0" smtClean="0">
              <a:solidFill>
                <a:schemeClr val="bg1"/>
              </a:solidFill>
              <a:latin typeface="+mn-lt"/>
            </a:endParaRPr>
          </a:p>
        </p:txBody>
      </p:sp>
      <p:sp>
        <p:nvSpPr>
          <p:cNvPr id="7" name="Title 1"/>
          <p:cNvSpPr txBox="1">
            <a:spLocks/>
          </p:cNvSpPr>
          <p:nvPr/>
        </p:nvSpPr>
        <p:spPr>
          <a:xfrm>
            <a:off x="251520" y="188640"/>
            <a:ext cx="8568952" cy="1476164"/>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solidFill>
                  <a:schemeClr val="bg1"/>
                </a:solidFill>
              </a:rPr>
              <a:t>3</a:t>
            </a:r>
            <a:r>
              <a:rPr lang="en-GB" dirty="0">
                <a:solidFill>
                  <a:schemeClr val="bg1"/>
                </a:solidFill>
              </a:rPr>
              <a:t>. </a:t>
            </a:r>
            <a:r>
              <a:rPr lang="en-GB" dirty="0" smtClean="0">
                <a:solidFill>
                  <a:schemeClr val="bg1"/>
                </a:solidFill>
              </a:rPr>
              <a:t>We are programmed to pay attention to negative aspects of a situation</a:t>
            </a:r>
            <a:endParaRPr lang="en-GB" dirty="0">
              <a:solidFill>
                <a:schemeClr val="bg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3212976"/>
            <a:ext cx="1743075" cy="2619375"/>
          </a:xfrm>
          <a:prstGeom prst="rect">
            <a:avLst/>
          </a:prstGeom>
        </p:spPr>
      </p:pic>
    </p:spTree>
    <p:extLst>
      <p:ext uri="{BB962C8B-B14F-4D97-AF65-F5344CB8AC3E}">
        <p14:creationId xmlns:p14="http://schemas.microsoft.com/office/powerpoint/2010/main" val="2923384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188640"/>
            <a:ext cx="8568952" cy="1476164"/>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3</a:t>
            </a:r>
            <a:r>
              <a:rPr lang="en-GB" dirty="0"/>
              <a:t>. </a:t>
            </a:r>
            <a:r>
              <a:rPr lang="en-GB" dirty="0" smtClean="0"/>
              <a:t>We are programmed to pay attention to negative aspects of a situation</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011475"/>
            <a:ext cx="6400800" cy="4009813"/>
          </a:xfrm>
          <a:prstGeom prst="rect">
            <a:avLst/>
          </a:prstGeom>
          <a:ln>
            <a:solidFill>
              <a:schemeClr val="tx1"/>
            </a:solidFill>
          </a:ln>
        </p:spPr>
      </p:pic>
    </p:spTree>
    <p:extLst>
      <p:ext uri="{BB962C8B-B14F-4D97-AF65-F5344CB8AC3E}">
        <p14:creationId xmlns:p14="http://schemas.microsoft.com/office/powerpoint/2010/main" val="35416112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188640"/>
            <a:ext cx="8568952" cy="1476164"/>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3</a:t>
            </a:r>
            <a:r>
              <a:rPr lang="en-GB" dirty="0"/>
              <a:t>. </a:t>
            </a:r>
            <a:r>
              <a:rPr lang="en-GB" dirty="0" smtClean="0"/>
              <a:t>We are programmed to pay attention to negative aspects of a situation</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011475"/>
            <a:ext cx="6400800" cy="4009813"/>
          </a:xfrm>
          <a:prstGeom prst="rect">
            <a:avLst/>
          </a:prstGeom>
          <a:ln>
            <a:solidFill>
              <a:schemeClr val="tx1"/>
            </a:solidFill>
          </a:ln>
        </p:spPr>
      </p:pic>
    </p:spTree>
    <p:extLst>
      <p:ext uri="{BB962C8B-B14F-4D97-AF65-F5344CB8AC3E}">
        <p14:creationId xmlns:p14="http://schemas.microsoft.com/office/powerpoint/2010/main" val="2258048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896" y="-34280"/>
            <a:ext cx="6087679" cy="6858000"/>
          </a:xfrm>
          <a:prstGeom prst="rect">
            <a:avLst/>
          </a:prstGeom>
        </p:spPr>
      </p:pic>
      <p:sp>
        <p:nvSpPr>
          <p:cNvPr id="8" name="Rectangle 7"/>
          <p:cNvSpPr/>
          <p:nvPr/>
        </p:nvSpPr>
        <p:spPr>
          <a:xfrm>
            <a:off x="0" y="-34280"/>
            <a:ext cx="3995936"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141387" y="328582"/>
            <a:ext cx="3638526" cy="6124754"/>
          </a:xfrm>
          <a:prstGeom prst="rect">
            <a:avLst/>
          </a:prstGeom>
          <a:ln>
            <a:solidFill>
              <a:schemeClr val="tx1"/>
            </a:solidFill>
          </a:ln>
        </p:spPr>
        <p:txBody>
          <a:bodyPr wrap="square">
            <a:spAutoFit/>
          </a:bodyPr>
          <a:lstStyle/>
          <a:p>
            <a:r>
              <a:rPr lang="en-GB" sz="2800" b="1" i="1" dirty="0" smtClean="0">
                <a:solidFill>
                  <a:schemeClr val="bg1"/>
                </a:solidFill>
                <a:latin typeface="Comic Sans MS" pitchFamily="66" charset="0"/>
              </a:rPr>
              <a:t>“The essence of management and leadership is simple and ageless. </a:t>
            </a:r>
            <a:r>
              <a:rPr lang="en-GB" sz="2800" b="1" i="1" u="sng" dirty="0" smtClean="0">
                <a:solidFill>
                  <a:schemeClr val="bg1"/>
                </a:solidFill>
                <a:latin typeface="Comic Sans MS" pitchFamily="66" charset="0"/>
              </a:rPr>
              <a:t>The task of leadership is to create an alignment of strengths in ways that make a system’s weaknesses irrelevant</a:t>
            </a:r>
            <a:r>
              <a:rPr lang="en-GB" sz="2800" b="1" i="1" dirty="0" smtClean="0">
                <a:solidFill>
                  <a:schemeClr val="bg1"/>
                </a:solidFill>
                <a:latin typeface="Comic Sans MS" pitchFamily="66" charset="0"/>
              </a:rPr>
              <a:t>.“ </a:t>
            </a:r>
          </a:p>
          <a:p>
            <a:endParaRPr lang="en-GB" sz="2800" b="1" i="1" dirty="0" smtClean="0">
              <a:solidFill>
                <a:schemeClr val="bg1"/>
              </a:solidFill>
              <a:latin typeface="Comic Sans MS" pitchFamily="66" charset="0"/>
            </a:endParaRPr>
          </a:p>
          <a:p>
            <a:r>
              <a:rPr lang="en-GB" sz="2800" b="1" dirty="0" smtClean="0">
                <a:solidFill>
                  <a:schemeClr val="bg1"/>
                </a:solidFill>
                <a:latin typeface="Comic Sans MS" pitchFamily="66" charset="0"/>
              </a:rPr>
              <a:t>Peter Drucker </a:t>
            </a:r>
            <a:endParaRPr lang="en-GB" sz="2800" b="1" dirty="0">
              <a:solidFill>
                <a:schemeClr val="bg1"/>
              </a:solidFill>
              <a:latin typeface="Comic Sans MS" pitchFamily="66" charset="0"/>
            </a:endParaRPr>
          </a:p>
        </p:txBody>
      </p:sp>
    </p:spTree>
    <p:extLst>
      <p:ext uri="{BB962C8B-B14F-4D97-AF65-F5344CB8AC3E}">
        <p14:creationId xmlns:p14="http://schemas.microsoft.com/office/powerpoint/2010/main" val="18969456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188640"/>
            <a:ext cx="8568952" cy="1476164"/>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3</a:t>
            </a:r>
            <a:r>
              <a:rPr lang="en-GB" dirty="0"/>
              <a:t>. </a:t>
            </a:r>
            <a:r>
              <a:rPr lang="en-GB" dirty="0" smtClean="0"/>
              <a:t>We are programmed to pay attention to negative aspects of a situation</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3" name="Rectangle 2"/>
          <p:cNvSpPr/>
          <p:nvPr/>
        </p:nvSpPr>
        <p:spPr>
          <a:xfrm>
            <a:off x="784734" y="5013176"/>
            <a:ext cx="7488832" cy="1080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We are more motivated to avoid pain than pursue pleasure</a:t>
            </a:r>
            <a:endParaRPr lang="en-GB" dirty="0">
              <a:solidFill>
                <a:schemeClr val="tx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3605" y="1952836"/>
            <a:ext cx="4291089" cy="3259897"/>
          </a:xfrm>
          <a:prstGeom prst="rect">
            <a:avLst/>
          </a:prstGeom>
        </p:spPr>
      </p:pic>
    </p:spTree>
    <p:extLst>
      <p:ext uri="{BB962C8B-B14F-4D97-AF65-F5344CB8AC3E}">
        <p14:creationId xmlns:p14="http://schemas.microsoft.com/office/powerpoint/2010/main" val="21192878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3605" y="1952836"/>
            <a:ext cx="4291089" cy="3259897"/>
          </a:xfrm>
          <a:prstGeom prst="rect">
            <a:avLst/>
          </a:prstGeom>
        </p:spPr>
      </p:pic>
      <p:sp>
        <p:nvSpPr>
          <p:cNvPr id="4" name="Title 1"/>
          <p:cNvSpPr txBox="1">
            <a:spLocks/>
          </p:cNvSpPr>
          <p:nvPr/>
        </p:nvSpPr>
        <p:spPr>
          <a:xfrm>
            <a:off x="251520" y="188640"/>
            <a:ext cx="8568952" cy="1476164"/>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3</a:t>
            </a:r>
            <a:r>
              <a:rPr lang="en-GB" dirty="0"/>
              <a:t>. </a:t>
            </a:r>
            <a:r>
              <a:rPr lang="en-GB" dirty="0" smtClean="0"/>
              <a:t>We are programmed to pay attention to negative aspects of a situation</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0284" y="2071495"/>
            <a:ext cx="3451424" cy="2377648"/>
          </a:xfrm>
          <a:prstGeom prst="rect">
            <a:avLst/>
          </a:prstGeom>
        </p:spPr>
      </p:pic>
      <p:sp>
        <p:nvSpPr>
          <p:cNvPr id="3" name="Rectangle 2"/>
          <p:cNvSpPr/>
          <p:nvPr/>
        </p:nvSpPr>
        <p:spPr>
          <a:xfrm>
            <a:off x="251520" y="4725144"/>
            <a:ext cx="8784976" cy="1440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en-GB" sz="2200" dirty="0">
                <a:solidFill>
                  <a:schemeClr val="tx1"/>
                </a:solidFill>
              </a:rPr>
              <a:t>“Let’s fix what’s wrong and let the strengths take care of themselves” Gallup Poll (survey of 1.5 million </a:t>
            </a:r>
            <a:r>
              <a:rPr lang="en-GB" sz="2200" dirty="0" smtClean="0">
                <a:solidFill>
                  <a:schemeClr val="tx1"/>
                </a:solidFill>
              </a:rPr>
              <a:t>people)</a:t>
            </a:r>
          </a:p>
          <a:p>
            <a:pPr marL="342900" indent="-342900">
              <a:buFont typeface="Arial" panose="020B0604020202020204" pitchFamily="34" charset="0"/>
              <a:buChar char="•"/>
            </a:pPr>
            <a:r>
              <a:rPr lang="en-GB" sz="2200" dirty="0" smtClean="0">
                <a:solidFill>
                  <a:schemeClr val="tx1"/>
                </a:solidFill>
              </a:rPr>
              <a:t>Theory of change: The way to effectiveness is to focus on weakness </a:t>
            </a:r>
            <a:endParaRPr lang="en-GB" sz="2200" dirty="0">
              <a:solidFill>
                <a:schemeClr val="tx1"/>
              </a:solidFill>
            </a:endParaRPr>
          </a:p>
        </p:txBody>
      </p:sp>
    </p:spTree>
    <p:extLst>
      <p:ext uri="{BB962C8B-B14F-4D97-AF65-F5344CB8AC3E}">
        <p14:creationId xmlns:p14="http://schemas.microsoft.com/office/powerpoint/2010/main" val="2005283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2182212"/>
            <a:ext cx="8568952" cy="3539430"/>
          </a:xfrm>
          <a:prstGeom prst="rect">
            <a:avLst/>
          </a:prstGeom>
        </p:spPr>
        <p:txBody>
          <a:bodyPr wrap="square">
            <a:spAutoFit/>
          </a:bodyPr>
          <a:lstStyle/>
          <a:p>
            <a:pPr marL="514350" indent="-514350">
              <a:buFont typeface="+mj-lt"/>
              <a:buAutoNum type="arabicPeriod"/>
            </a:pPr>
            <a:r>
              <a:rPr lang="en-GB" sz="3200" b="1" i="1" dirty="0">
                <a:solidFill>
                  <a:schemeClr val="bg1">
                    <a:lumMod val="75000"/>
                  </a:schemeClr>
                </a:solidFill>
                <a:latin typeface="+mn-lt"/>
              </a:rPr>
              <a:t>Individuals give events their meaning</a:t>
            </a:r>
          </a:p>
          <a:p>
            <a:pPr marL="514350" indent="-514350">
              <a:buFont typeface="+mj-lt"/>
              <a:buAutoNum type="arabicPeriod"/>
            </a:pPr>
            <a:r>
              <a:rPr lang="en-GB" sz="3200" b="1" i="1" dirty="0">
                <a:solidFill>
                  <a:schemeClr val="bg1">
                    <a:lumMod val="75000"/>
                  </a:schemeClr>
                </a:solidFill>
                <a:latin typeface="+mn-lt"/>
              </a:rPr>
              <a:t>What you focus on expands</a:t>
            </a:r>
          </a:p>
          <a:p>
            <a:pPr marL="514350" indent="-514350">
              <a:buFont typeface="+mj-lt"/>
              <a:buAutoNum type="arabicPeriod"/>
            </a:pPr>
            <a:r>
              <a:rPr lang="en-GB" sz="3200" b="1" i="1" dirty="0" smtClean="0">
                <a:solidFill>
                  <a:schemeClr val="bg1">
                    <a:lumMod val="75000"/>
                  </a:schemeClr>
                </a:solidFill>
                <a:latin typeface="+mn-lt"/>
              </a:rPr>
              <a:t>We are programmed to pay attention to negative aspects of a situation</a:t>
            </a:r>
            <a:endParaRPr lang="en-GB" sz="3200" b="1" i="1" dirty="0">
              <a:solidFill>
                <a:schemeClr val="bg1">
                  <a:lumMod val="75000"/>
                </a:schemeClr>
              </a:solidFill>
              <a:latin typeface="+mn-lt"/>
            </a:endParaRPr>
          </a:p>
          <a:p>
            <a:pPr marL="514350" indent="-514350">
              <a:buFont typeface="+mj-lt"/>
              <a:buAutoNum type="arabicPeriod"/>
            </a:pPr>
            <a:r>
              <a:rPr lang="en-GB" sz="3200" b="1" i="1" dirty="0">
                <a:latin typeface="+mn-lt"/>
              </a:rPr>
              <a:t>We can override our programming by exercising our “appreciative muscles”</a:t>
            </a:r>
          </a:p>
          <a:p>
            <a:pPr marL="514350" indent="-514350">
              <a:buFont typeface="+mj-lt"/>
              <a:buAutoNum type="arabicPeriod"/>
            </a:pPr>
            <a:r>
              <a:rPr lang="en-GB" sz="3200" b="1" i="1" dirty="0" smtClean="0">
                <a:solidFill>
                  <a:schemeClr val="bg1">
                    <a:lumMod val="75000"/>
                  </a:schemeClr>
                </a:solidFill>
                <a:latin typeface="+mn-lt"/>
              </a:rPr>
              <a:t>Words create worlds</a:t>
            </a:r>
            <a:endParaRPr lang="en-GB" sz="3200" b="1" i="1" dirty="0">
              <a:solidFill>
                <a:schemeClr val="bg1">
                  <a:lumMod val="75000"/>
                </a:schemeClr>
              </a:solidFill>
              <a:latin typeface="+mn-lt"/>
            </a:endParaRPr>
          </a:p>
        </p:txBody>
      </p:sp>
      <p:sp>
        <p:nvSpPr>
          <p:cNvPr id="4" name="Title 1"/>
          <p:cNvSpPr txBox="1">
            <a:spLocks/>
          </p:cNvSpPr>
          <p:nvPr/>
        </p:nvSpPr>
        <p:spPr>
          <a:xfrm>
            <a:off x="683568" y="548680"/>
            <a:ext cx="7772400"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Five AI Principles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Tree>
    <p:extLst>
      <p:ext uri="{BB962C8B-B14F-4D97-AF65-F5344CB8AC3E}">
        <p14:creationId xmlns:p14="http://schemas.microsoft.com/office/powerpoint/2010/main" val="14915258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4280"/>
            <a:ext cx="9144000"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251520" y="980728"/>
            <a:ext cx="6120680" cy="6124754"/>
          </a:xfrm>
          <a:prstGeom prst="rect">
            <a:avLst/>
          </a:prstGeom>
          <a:ln>
            <a:noFill/>
          </a:ln>
        </p:spPr>
        <p:txBody>
          <a:bodyPr wrap="square">
            <a:spAutoFit/>
          </a:bodyPr>
          <a:lstStyle/>
          <a:p>
            <a:r>
              <a:rPr lang="en-GB" sz="4400" b="1" i="1" dirty="0" smtClean="0">
                <a:solidFill>
                  <a:schemeClr val="bg1"/>
                </a:solidFill>
                <a:latin typeface="+mn-lt"/>
              </a:rPr>
              <a:t>“</a:t>
            </a:r>
          </a:p>
          <a:p>
            <a:endParaRPr lang="en-GB" sz="800" i="1" dirty="0">
              <a:solidFill>
                <a:schemeClr val="bg1"/>
              </a:solidFill>
              <a:latin typeface="+mn-lt"/>
            </a:endParaRPr>
          </a:p>
          <a:p>
            <a:r>
              <a:rPr lang="en-GB" i="1" dirty="0" smtClean="0">
                <a:solidFill>
                  <a:schemeClr val="bg1"/>
                </a:solidFill>
                <a:latin typeface="+mn-lt"/>
              </a:rPr>
              <a:t>One </a:t>
            </a:r>
            <a:r>
              <a:rPr lang="en-GB" i="1" dirty="0">
                <a:solidFill>
                  <a:schemeClr val="bg1"/>
                </a:solidFill>
                <a:latin typeface="+mn-lt"/>
              </a:rPr>
              <a:t>important measure of a person’s intelligence is the way in which they use their fabric of references. Do you craft a curtain to hide behind, or do you fashion a magic carpet that will carry you to unequalled heights? Do you consciously dig through your life experience and pull out those memories that empower you most on a consistent basis</a:t>
            </a:r>
            <a:r>
              <a:rPr lang="en-GB" i="1" dirty="0" smtClean="0">
                <a:solidFill>
                  <a:schemeClr val="bg1"/>
                </a:solidFill>
                <a:latin typeface="+mn-lt"/>
              </a:rPr>
              <a:t>? </a:t>
            </a:r>
          </a:p>
          <a:p>
            <a:endParaRPr lang="en-GB" sz="800" i="1" dirty="0">
              <a:solidFill>
                <a:schemeClr val="bg1"/>
              </a:solidFill>
              <a:latin typeface="+mn-lt"/>
            </a:endParaRPr>
          </a:p>
          <a:p>
            <a:r>
              <a:rPr lang="en-GB" sz="4400" b="1" i="1" dirty="0" smtClean="0">
                <a:solidFill>
                  <a:schemeClr val="bg1"/>
                </a:solidFill>
                <a:latin typeface="+mn-lt"/>
              </a:rPr>
              <a:t>“</a:t>
            </a:r>
          </a:p>
          <a:p>
            <a:endParaRPr lang="en-GB" b="1" i="1" dirty="0" smtClean="0">
              <a:solidFill>
                <a:schemeClr val="bg1"/>
              </a:solidFill>
              <a:latin typeface="+mn-lt"/>
            </a:endParaRPr>
          </a:p>
          <a:p>
            <a:r>
              <a:rPr lang="en-GB" b="1" i="1" dirty="0" smtClean="0">
                <a:solidFill>
                  <a:schemeClr val="bg1"/>
                </a:solidFill>
                <a:latin typeface="+mn-lt"/>
              </a:rPr>
              <a:t>Tony Robbins – Best selling author &amp; self-empowerment guru</a:t>
            </a:r>
          </a:p>
          <a:p>
            <a:endParaRPr lang="en-GB" b="1" i="1" dirty="0" smtClean="0">
              <a:solidFill>
                <a:schemeClr val="bg1"/>
              </a:solidFill>
              <a:latin typeface="Comic Sans MS" pitchFamily="66" charset="0"/>
            </a:endParaRPr>
          </a:p>
        </p:txBody>
      </p:sp>
      <p:sp>
        <p:nvSpPr>
          <p:cNvPr id="7" name="Title 1"/>
          <p:cNvSpPr txBox="1">
            <a:spLocks/>
          </p:cNvSpPr>
          <p:nvPr/>
        </p:nvSpPr>
        <p:spPr>
          <a:xfrm>
            <a:off x="251520" y="44227"/>
            <a:ext cx="8568952" cy="1152525"/>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solidFill>
                  <a:schemeClr val="bg1"/>
                </a:solidFill>
              </a:rPr>
              <a:t>4</a:t>
            </a:r>
            <a:r>
              <a:rPr lang="en-GB" dirty="0">
                <a:solidFill>
                  <a:schemeClr val="bg1"/>
                </a:solidFill>
              </a:rPr>
              <a:t>. We can override our programming by exercising our “appreciative muscles”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16" y="2924944"/>
            <a:ext cx="2448272" cy="3672408"/>
          </a:xfrm>
          <a:prstGeom prst="rect">
            <a:avLst/>
          </a:prstGeom>
        </p:spPr>
      </p:pic>
    </p:spTree>
    <p:extLst>
      <p:ext uri="{BB962C8B-B14F-4D97-AF65-F5344CB8AC3E}">
        <p14:creationId xmlns:p14="http://schemas.microsoft.com/office/powerpoint/2010/main" val="10352813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4280"/>
            <a:ext cx="9144000"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251520" y="980728"/>
            <a:ext cx="6120680" cy="6124754"/>
          </a:xfrm>
          <a:prstGeom prst="rect">
            <a:avLst/>
          </a:prstGeom>
          <a:ln>
            <a:noFill/>
          </a:ln>
        </p:spPr>
        <p:txBody>
          <a:bodyPr wrap="square">
            <a:spAutoFit/>
          </a:bodyPr>
          <a:lstStyle/>
          <a:p>
            <a:r>
              <a:rPr lang="en-GB" sz="4400" b="1" i="1" dirty="0" smtClean="0">
                <a:solidFill>
                  <a:schemeClr val="bg1"/>
                </a:solidFill>
                <a:latin typeface="+mn-lt"/>
              </a:rPr>
              <a:t>“</a:t>
            </a:r>
          </a:p>
          <a:p>
            <a:endParaRPr lang="en-GB" sz="800" i="1" dirty="0">
              <a:solidFill>
                <a:schemeClr val="bg1"/>
              </a:solidFill>
              <a:latin typeface="+mn-lt"/>
            </a:endParaRPr>
          </a:p>
          <a:p>
            <a:r>
              <a:rPr lang="en-GB" i="1" dirty="0" smtClean="0">
                <a:solidFill>
                  <a:schemeClr val="bg1"/>
                </a:solidFill>
                <a:latin typeface="+mn-lt"/>
              </a:rPr>
              <a:t>One </a:t>
            </a:r>
            <a:r>
              <a:rPr lang="en-GB" i="1" dirty="0">
                <a:solidFill>
                  <a:schemeClr val="bg1"/>
                </a:solidFill>
                <a:latin typeface="+mn-lt"/>
              </a:rPr>
              <a:t>important measure of a person’s intelligence is the way in which they use their fabric of references. Do you craft a curtain to hide behind, or do you fashion a magic carpet that will carry you to unequalled heights? </a:t>
            </a:r>
            <a:r>
              <a:rPr lang="en-GB" i="1" u="sng" dirty="0">
                <a:solidFill>
                  <a:schemeClr val="bg1"/>
                </a:solidFill>
                <a:latin typeface="+mn-lt"/>
              </a:rPr>
              <a:t>Do you consciously dig through your life experience and pull out those memories that empower you most on a consistent basis</a:t>
            </a:r>
            <a:r>
              <a:rPr lang="en-GB" i="1" u="sng" dirty="0" smtClean="0">
                <a:solidFill>
                  <a:schemeClr val="bg1"/>
                </a:solidFill>
                <a:latin typeface="+mn-lt"/>
              </a:rPr>
              <a:t>?</a:t>
            </a:r>
            <a:r>
              <a:rPr lang="en-GB" i="1" dirty="0" smtClean="0">
                <a:solidFill>
                  <a:schemeClr val="bg1"/>
                </a:solidFill>
                <a:latin typeface="+mn-lt"/>
              </a:rPr>
              <a:t> </a:t>
            </a:r>
          </a:p>
          <a:p>
            <a:endParaRPr lang="en-GB" sz="800" i="1" dirty="0">
              <a:solidFill>
                <a:schemeClr val="bg1"/>
              </a:solidFill>
              <a:latin typeface="+mn-lt"/>
            </a:endParaRPr>
          </a:p>
          <a:p>
            <a:r>
              <a:rPr lang="en-GB" sz="4400" b="1" i="1" dirty="0" smtClean="0">
                <a:solidFill>
                  <a:schemeClr val="bg1"/>
                </a:solidFill>
                <a:latin typeface="+mn-lt"/>
              </a:rPr>
              <a:t>“</a:t>
            </a:r>
          </a:p>
          <a:p>
            <a:endParaRPr lang="en-GB" b="1" i="1" dirty="0" smtClean="0">
              <a:solidFill>
                <a:schemeClr val="bg1"/>
              </a:solidFill>
              <a:latin typeface="+mn-lt"/>
            </a:endParaRPr>
          </a:p>
          <a:p>
            <a:r>
              <a:rPr lang="en-GB" b="1" i="1" dirty="0" smtClean="0">
                <a:solidFill>
                  <a:schemeClr val="bg1"/>
                </a:solidFill>
                <a:latin typeface="+mn-lt"/>
              </a:rPr>
              <a:t>Tony Robbins – Best selling author &amp; self-empowerment guru</a:t>
            </a:r>
          </a:p>
          <a:p>
            <a:endParaRPr lang="en-GB" b="1" i="1" dirty="0" smtClean="0">
              <a:solidFill>
                <a:schemeClr val="bg1"/>
              </a:solidFill>
              <a:latin typeface="Comic Sans MS" pitchFamily="66" charset="0"/>
            </a:endParaRPr>
          </a:p>
        </p:txBody>
      </p:sp>
      <p:sp>
        <p:nvSpPr>
          <p:cNvPr id="7" name="Title 1"/>
          <p:cNvSpPr txBox="1">
            <a:spLocks/>
          </p:cNvSpPr>
          <p:nvPr/>
        </p:nvSpPr>
        <p:spPr>
          <a:xfrm>
            <a:off x="251520" y="44227"/>
            <a:ext cx="8568952" cy="1152525"/>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solidFill>
                  <a:schemeClr val="bg1"/>
                </a:solidFill>
              </a:rPr>
              <a:t>4</a:t>
            </a:r>
            <a:r>
              <a:rPr lang="en-GB" dirty="0">
                <a:solidFill>
                  <a:schemeClr val="bg1"/>
                </a:solidFill>
              </a:rPr>
              <a:t>. We can override our programming by exercising our “appreciative muscles”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16" y="2924944"/>
            <a:ext cx="2448272" cy="3672408"/>
          </a:xfrm>
          <a:prstGeom prst="rect">
            <a:avLst/>
          </a:prstGeom>
        </p:spPr>
      </p:pic>
    </p:spTree>
    <p:extLst>
      <p:ext uri="{BB962C8B-B14F-4D97-AF65-F5344CB8AC3E}">
        <p14:creationId xmlns:p14="http://schemas.microsoft.com/office/powerpoint/2010/main" val="16227828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4</a:t>
            </a:r>
            <a:r>
              <a:rPr lang="en-GB" dirty="0"/>
              <a:t>. We can override our programming by exercising our “appreciative muscles”</a:t>
            </a:r>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5" name="Rectangle 4"/>
          <p:cNvSpPr/>
          <p:nvPr/>
        </p:nvSpPr>
        <p:spPr>
          <a:xfrm>
            <a:off x="575556" y="1700808"/>
            <a:ext cx="8028892" cy="3528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buFont typeface="+mj-lt"/>
              <a:buAutoNum type="arabicPeriod"/>
            </a:pPr>
            <a:r>
              <a:rPr lang="en-GB" sz="2800" dirty="0" smtClean="0">
                <a:solidFill>
                  <a:schemeClr val="tx1"/>
                </a:solidFill>
              </a:rPr>
              <a:t>Practice gratitude</a:t>
            </a:r>
          </a:p>
          <a:p>
            <a:pPr marL="514350" indent="-514350">
              <a:buFont typeface="+mj-lt"/>
              <a:buAutoNum type="arabicPeriod"/>
            </a:pPr>
            <a:r>
              <a:rPr lang="en-GB" sz="2800" dirty="0" smtClean="0">
                <a:solidFill>
                  <a:schemeClr val="tx1"/>
                </a:solidFill>
              </a:rPr>
              <a:t>Ask appreciative questions</a:t>
            </a:r>
          </a:p>
          <a:p>
            <a:pPr marL="514350" indent="-514350">
              <a:buFont typeface="+mj-lt"/>
              <a:buAutoNum type="arabicPeriod"/>
            </a:pPr>
            <a:r>
              <a:rPr lang="en-GB" sz="2800" dirty="0" smtClean="0">
                <a:solidFill>
                  <a:schemeClr val="tx1"/>
                </a:solidFill>
              </a:rPr>
              <a:t>Observe the feelings and thoughts that come to you</a:t>
            </a:r>
          </a:p>
          <a:p>
            <a:pPr marL="514350" indent="-514350">
              <a:buFont typeface="+mj-lt"/>
              <a:buAutoNum type="arabicPeriod"/>
            </a:pPr>
            <a:r>
              <a:rPr lang="en-GB" sz="2800" dirty="0">
                <a:solidFill>
                  <a:schemeClr val="tx1"/>
                </a:solidFill>
              </a:rPr>
              <a:t>Cultivate stillness</a:t>
            </a:r>
          </a:p>
          <a:p>
            <a:pPr marL="514350" indent="-514350">
              <a:buFont typeface="+mj-lt"/>
              <a:buAutoNum type="arabicPeriod"/>
            </a:pPr>
            <a:r>
              <a:rPr lang="en-GB" sz="2800" dirty="0" smtClean="0">
                <a:solidFill>
                  <a:schemeClr val="tx1"/>
                </a:solidFill>
              </a:rPr>
              <a:t>Embrace </a:t>
            </a:r>
            <a:r>
              <a:rPr lang="en-GB" sz="2800" dirty="0">
                <a:solidFill>
                  <a:schemeClr val="tx1"/>
                </a:solidFill>
              </a:rPr>
              <a:t>uncertainty</a:t>
            </a:r>
          </a:p>
          <a:p>
            <a:pPr marL="514350" indent="-514350">
              <a:buFont typeface="+mj-lt"/>
              <a:buAutoNum type="arabicPeriod"/>
            </a:pPr>
            <a:r>
              <a:rPr lang="en-GB" sz="2800" dirty="0" smtClean="0">
                <a:solidFill>
                  <a:schemeClr val="tx1"/>
                </a:solidFill>
              </a:rPr>
              <a:t>Be of service</a:t>
            </a:r>
          </a:p>
          <a:p>
            <a:endParaRPr lang="en-GB" dirty="0">
              <a:solidFill>
                <a:schemeClr val="tx1"/>
              </a:solidFill>
            </a:endParaRPr>
          </a:p>
        </p:txBody>
      </p:sp>
    </p:spTree>
    <p:extLst>
      <p:ext uri="{BB962C8B-B14F-4D97-AF65-F5344CB8AC3E}">
        <p14:creationId xmlns:p14="http://schemas.microsoft.com/office/powerpoint/2010/main" val="225950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4</a:t>
            </a:r>
            <a:r>
              <a:rPr lang="en-GB" dirty="0"/>
              <a:t>. We can override our programming by exercising our “appreciative muscles”</a:t>
            </a:r>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3" name="Rectangle 2"/>
          <p:cNvSpPr/>
          <p:nvPr/>
        </p:nvSpPr>
        <p:spPr>
          <a:xfrm>
            <a:off x="791580" y="1196752"/>
            <a:ext cx="7488832" cy="1656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Practice gratitude</a:t>
            </a:r>
          </a:p>
        </p:txBody>
      </p:sp>
      <p:sp>
        <p:nvSpPr>
          <p:cNvPr id="7" name="AutoShape 3"/>
          <p:cNvSpPr>
            <a:spLocks noChangeArrowheads="1"/>
          </p:cNvSpPr>
          <p:nvPr/>
        </p:nvSpPr>
        <p:spPr bwMode="auto">
          <a:xfrm>
            <a:off x="1259632" y="2780928"/>
            <a:ext cx="6553200" cy="1967880"/>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8" name="TextBox 7"/>
          <p:cNvSpPr txBox="1"/>
          <p:nvPr/>
        </p:nvSpPr>
        <p:spPr>
          <a:xfrm>
            <a:off x="2195736" y="2924944"/>
            <a:ext cx="4752528" cy="1513235"/>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US" sz="2800" dirty="0" smtClean="0">
                <a:latin typeface="Calibri" pitchFamily="34" charset="0"/>
                <a:cs typeface="Calibri" pitchFamily="34" charset="0"/>
              </a:rPr>
              <a:t>List three things you are grateful for today</a:t>
            </a:r>
            <a:endParaRPr lang="en-US" sz="2800" dirty="0">
              <a:latin typeface="Calibri" pitchFamily="34" charset="0"/>
              <a:cs typeface="Calibri" pitchFamily="34" charset="0"/>
            </a:endParaRPr>
          </a:p>
        </p:txBody>
      </p:sp>
    </p:spTree>
    <p:extLst>
      <p:ext uri="{BB962C8B-B14F-4D97-AF65-F5344CB8AC3E}">
        <p14:creationId xmlns:p14="http://schemas.microsoft.com/office/powerpoint/2010/main" val="37215518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4</a:t>
            </a:r>
            <a:r>
              <a:rPr lang="en-GB" dirty="0"/>
              <a:t>. We can override our programming by exercising our “appreciative muscles”</a:t>
            </a:r>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3" name="Rectangle 2"/>
          <p:cNvSpPr/>
          <p:nvPr/>
        </p:nvSpPr>
        <p:spPr>
          <a:xfrm>
            <a:off x="791580" y="1484784"/>
            <a:ext cx="7488832" cy="4464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000"/>
              </a:spcAft>
            </a:pPr>
            <a:r>
              <a:rPr lang="en-GB" sz="2800" u="sng" dirty="0" smtClean="0">
                <a:solidFill>
                  <a:schemeClr val="tx1"/>
                </a:solidFill>
              </a:rPr>
              <a:t>Ask appreciative questions</a:t>
            </a:r>
          </a:p>
          <a:p>
            <a:pPr marL="342900" indent="-342900">
              <a:buFont typeface="Arial" panose="020B0604020202020204" pitchFamily="34" charset="0"/>
              <a:buChar char="•"/>
            </a:pPr>
            <a:r>
              <a:rPr lang="en-GB" dirty="0">
                <a:solidFill>
                  <a:schemeClr val="tx1"/>
                </a:solidFill>
              </a:rPr>
              <a:t>What am I grateful for?</a:t>
            </a:r>
          </a:p>
          <a:p>
            <a:pPr marL="342900" indent="-342900">
              <a:buFont typeface="Arial" panose="020B0604020202020204" pitchFamily="34" charset="0"/>
              <a:buChar char="•"/>
            </a:pPr>
            <a:r>
              <a:rPr lang="en-GB" dirty="0" smtClean="0">
                <a:solidFill>
                  <a:schemeClr val="tx1"/>
                </a:solidFill>
              </a:rPr>
              <a:t>What’s </a:t>
            </a:r>
            <a:r>
              <a:rPr lang="en-GB" dirty="0">
                <a:solidFill>
                  <a:schemeClr val="tx1"/>
                </a:solidFill>
              </a:rPr>
              <a:t>already working?</a:t>
            </a:r>
          </a:p>
          <a:p>
            <a:pPr marL="342900" indent="-342900">
              <a:buFont typeface="Arial" panose="020B0604020202020204" pitchFamily="34" charset="0"/>
              <a:buChar char="•"/>
            </a:pPr>
            <a:r>
              <a:rPr lang="en-GB" dirty="0" smtClean="0">
                <a:solidFill>
                  <a:schemeClr val="tx1"/>
                </a:solidFill>
              </a:rPr>
              <a:t>What’s </a:t>
            </a:r>
            <a:r>
              <a:rPr lang="en-GB" dirty="0">
                <a:solidFill>
                  <a:schemeClr val="tx1"/>
                </a:solidFill>
              </a:rPr>
              <a:t>been your best experience in relation to (desired result)?</a:t>
            </a:r>
          </a:p>
          <a:p>
            <a:pPr marL="342900" indent="-342900">
              <a:buFont typeface="Arial" panose="020B0604020202020204" pitchFamily="34" charset="0"/>
              <a:buChar char="•"/>
            </a:pPr>
            <a:r>
              <a:rPr lang="en-GB" dirty="0">
                <a:solidFill>
                  <a:schemeClr val="tx1"/>
                </a:solidFill>
              </a:rPr>
              <a:t>What enabled these good experiences to happen?</a:t>
            </a:r>
          </a:p>
          <a:p>
            <a:pPr marL="342900" indent="-342900">
              <a:buFont typeface="Arial" panose="020B0604020202020204" pitchFamily="34" charset="0"/>
              <a:buChar char="•"/>
            </a:pPr>
            <a:r>
              <a:rPr lang="en-GB" dirty="0" smtClean="0">
                <a:solidFill>
                  <a:schemeClr val="tx1"/>
                </a:solidFill>
              </a:rPr>
              <a:t>Where </a:t>
            </a:r>
            <a:r>
              <a:rPr lang="en-GB" dirty="0">
                <a:solidFill>
                  <a:schemeClr val="tx1"/>
                </a:solidFill>
              </a:rPr>
              <a:t>is the solution already happening, if only in part?</a:t>
            </a:r>
          </a:p>
          <a:p>
            <a:pPr marL="342900" indent="-342900">
              <a:buFont typeface="Arial" panose="020B0604020202020204" pitchFamily="34" charset="0"/>
              <a:buChar char="•"/>
            </a:pPr>
            <a:r>
              <a:rPr lang="en-GB" dirty="0" smtClean="0">
                <a:solidFill>
                  <a:schemeClr val="tx1"/>
                </a:solidFill>
              </a:rPr>
              <a:t>What </a:t>
            </a:r>
            <a:r>
              <a:rPr lang="en-GB" dirty="0">
                <a:solidFill>
                  <a:schemeClr val="tx1"/>
                </a:solidFill>
              </a:rPr>
              <a:t>strengths/qualities/skills/resources/ do you have that will help?</a:t>
            </a:r>
          </a:p>
          <a:p>
            <a:pPr marL="342900" indent="-342900">
              <a:buFont typeface="Arial" panose="020B0604020202020204" pitchFamily="34" charset="0"/>
              <a:buChar char="•"/>
            </a:pPr>
            <a:r>
              <a:rPr lang="en-GB" dirty="0" smtClean="0">
                <a:solidFill>
                  <a:schemeClr val="tx1"/>
                </a:solidFill>
              </a:rPr>
              <a:t>How can I enjoy the process while making things the way I want to make them</a:t>
            </a:r>
            <a:r>
              <a:rPr lang="en-GB" dirty="0">
                <a:solidFill>
                  <a:schemeClr val="tx1"/>
                </a:solidFill>
              </a:rPr>
              <a:t>? </a:t>
            </a:r>
            <a:endParaRPr lang="en-GB" dirty="0" smtClean="0">
              <a:solidFill>
                <a:schemeClr val="tx1"/>
              </a:solidFill>
            </a:endParaRPr>
          </a:p>
          <a:p>
            <a:pPr marL="342900" indent="-342900">
              <a:buFont typeface="Arial" panose="020B0604020202020204" pitchFamily="34" charset="0"/>
              <a:buChar char="•"/>
            </a:pPr>
            <a:r>
              <a:rPr lang="en-GB" dirty="0" smtClean="0">
                <a:solidFill>
                  <a:schemeClr val="tx1"/>
                </a:solidFill>
              </a:rPr>
              <a:t>What are my wishes?</a:t>
            </a:r>
          </a:p>
          <a:p>
            <a:pPr marL="342900" indent="-342900">
              <a:buFont typeface="Arial" panose="020B0604020202020204" pitchFamily="34" charset="0"/>
              <a:buChar char="•"/>
            </a:pPr>
            <a:r>
              <a:rPr lang="en-GB" dirty="0" smtClean="0">
                <a:solidFill>
                  <a:schemeClr val="tx1"/>
                </a:solidFill>
              </a:rPr>
              <a:t>What </a:t>
            </a:r>
            <a:r>
              <a:rPr lang="en-GB" dirty="0">
                <a:solidFill>
                  <a:schemeClr val="tx1"/>
                </a:solidFill>
              </a:rPr>
              <a:t>is not working yet</a:t>
            </a:r>
            <a:r>
              <a:rPr lang="en-GB" dirty="0" smtClean="0">
                <a:solidFill>
                  <a:schemeClr val="tx1"/>
                </a:solidFill>
              </a:rPr>
              <a:t>?</a:t>
            </a:r>
          </a:p>
        </p:txBody>
      </p:sp>
    </p:spTree>
    <p:extLst>
      <p:ext uri="{BB962C8B-B14F-4D97-AF65-F5344CB8AC3E}">
        <p14:creationId xmlns:p14="http://schemas.microsoft.com/office/powerpoint/2010/main" val="283818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John Mauremootoo | jmauremootoo@gmail.com</a:t>
            </a:r>
            <a:endParaRPr lang="en-US" dirty="0">
              <a:solidFill>
                <a:prstClr val="black">
                  <a:tint val="75000"/>
                </a:prstClr>
              </a:solidFill>
            </a:endParaRPr>
          </a:p>
        </p:txBody>
      </p:sp>
      <p:sp>
        <p:nvSpPr>
          <p:cNvPr id="4" name="AutoShape 3"/>
          <p:cNvSpPr>
            <a:spLocks noChangeArrowheads="1"/>
          </p:cNvSpPr>
          <p:nvPr/>
        </p:nvSpPr>
        <p:spPr bwMode="auto">
          <a:xfrm>
            <a:off x="1259632" y="2132856"/>
            <a:ext cx="6553200" cy="3048000"/>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5" name="TextBox 4"/>
          <p:cNvSpPr txBox="1"/>
          <p:nvPr/>
        </p:nvSpPr>
        <p:spPr>
          <a:xfrm>
            <a:off x="2195736" y="2276872"/>
            <a:ext cx="4752528" cy="2375009"/>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US" sz="2800" dirty="0" smtClean="0">
                <a:latin typeface="Calibri" pitchFamily="34" charset="0"/>
                <a:cs typeface="Calibri" pitchFamily="34" charset="0"/>
              </a:rPr>
              <a:t>Divide into pairs and take turns to conduct an appreciative interview as outlined on the sheet you have been given</a:t>
            </a:r>
            <a:endParaRPr lang="en-US" sz="2800" dirty="0">
              <a:latin typeface="Calibri" pitchFamily="34" charset="0"/>
              <a:cs typeface="Calibri" pitchFamily="34" charset="0"/>
            </a:endParaRPr>
          </a:p>
        </p:txBody>
      </p:sp>
      <p:sp>
        <p:nvSpPr>
          <p:cNvPr id="6" name="Title 1"/>
          <p:cNvSpPr txBox="1">
            <a:spLocks/>
          </p:cNvSpPr>
          <p:nvPr/>
        </p:nvSpPr>
        <p:spPr>
          <a:xfrm>
            <a:off x="251520" y="44227"/>
            <a:ext cx="8568952" cy="1152525"/>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4</a:t>
            </a:r>
            <a:r>
              <a:rPr lang="en-GB" dirty="0"/>
              <a:t>. We can override our programming by exercising our “appreciative muscles”</a:t>
            </a:r>
          </a:p>
        </p:txBody>
      </p:sp>
      <p:sp>
        <p:nvSpPr>
          <p:cNvPr id="7" name="Rectangle 6"/>
          <p:cNvSpPr/>
          <p:nvPr/>
        </p:nvSpPr>
        <p:spPr>
          <a:xfrm>
            <a:off x="791580" y="1268760"/>
            <a:ext cx="7488832"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u="sng" dirty="0" smtClean="0">
                <a:solidFill>
                  <a:schemeClr val="tx1"/>
                </a:solidFill>
              </a:rPr>
              <a:t>Ask appreciative questions</a:t>
            </a:r>
          </a:p>
        </p:txBody>
      </p:sp>
    </p:spTree>
    <p:extLst>
      <p:ext uri="{BB962C8B-B14F-4D97-AF65-F5344CB8AC3E}">
        <p14:creationId xmlns:p14="http://schemas.microsoft.com/office/powerpoint/2010/main" val="24808041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4</a:t>
            </a:r>
            <a:r>
              <a:rPr lang="en-GB" dirty="0"/>
              <a:t>. We can override our programming by exercising our “appreciative muscles”</a:t>
            </a:r>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2" name="TextBox 1"/>
          <p:cNvSpPr txBox="1"/>
          <p:nvPr/>
        </p:nvSpPr>
        <p:spPr>
          <a:xfrm>
            <a:off x="251520" y="5847655"/>
            <a:ext cx="3402150" cy="461665"/>
          </a:xfrm>
          <a:prstGeom prst="rect">
            <a:avLst/>
          </a:prstGeom>
          <a:noFill/>
        </p:spPr>
        <p:txBody>
          <a:bodyPr wrap="none" rtlCol="0">
            <a:spAutoFit/>
          </a:bodyPr>
          <a:lstStyle/>
          <a:p>
            <a:r>
              <a:rPr lang="en-GB" b="1" dirty="0">
                <a:latin typeface="+mn-lt"/>
              </a:rPr>
              <a:t>Don’t jump to </a:t>
            </a:r>
            <a:r>
              <a:rPr lang="en-GB" b="1" dirty="0" smtClean="0">
                <a:latin typeface="+mn-lt"/>
              </a:rPr>
              <a:t>confusions</a:t>
            </a:r>
            <a:endParaRPr lang="en-GB" b="1" dirty="0">
              <a:latin typeface="+mn-lt"/>
            </a:endParaRPr>
          </a:p>
        </p:txBody>
      </p:sp>
      <p:sp>
        <p:nvSpPr>
          <p:cNvPr id="5" name="Oval 4"/>
          <p:cNvSpPr/>
          <p:nvPr/>
        </p:nvSpPr>
        <p:spPr>
          <a:xfrm>
            <a:off x="323528" y="1972072"/>
            <a:ext cx="3258134" cy="22322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That’s just a thought about …</a:t>
            </a:r>
            <a:endParaRPr lang="en-GB" dirty="0">
              <a:solidFill>
                <a:schemeClr val="tx1"/>
              </a:solidFill>
            </a:endParaRPr>
          </a:p>
        </p:txBody>
      </p:sp>
      <p:sp>
        <p:nvSpPr>
          <p:cNvPr id="7" name="Oval 6"/>
          <p:cNvSpPr/>
          <p:nvPr/>
        </p:nvSpPr>
        <p:spPr>
          <a:xfrm>
            <a:off x="3235598" y="3844280"/>
            <a:ext cx="472306" cy="5124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3707904" y="4204320"/>
            <a:ext cx="360040" cy="3600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4103948" y="4600364"/>
            <a:ext cx="180020" cy="1800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flipH="1">
            <a:off x="5534262" y="1916832"/>
            <a:ext cx="3502234" cy="223224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This is what I am feeling when…</a:t>
            </a:r>
          </a:p>
        </p:txBody>
      </p:sp>
      <p:sp>
        <p:nvSpPr>
          <p:cNvPr id="11" name="Oval 10"/>
          <p:cNvSpPr/>
          <p:nvPr/>
        </p:nvSpPr>
        <p:spPr>
          <a:xfrm flipH="1">
            <a:off x="5660504" y="3789040"/>
            <a:ext cx="507691" cy="5124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flipH="1">
            <a:off x="5249917" y="4204320"/>
            <a:ext cx="387014" cy="3600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flipH="1">
            <a:off x="5033893" y="4545124"/>
            <a:ext cx="193507" cy="18002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539552" y="1196752"/>
            <a:ext cx="7992888" cy="523220"/>
          </a:xfrm>
          <a:prstGeom prst="rect">
            <a:avLst/>
          </a:prstGeom>
        </p:spPr>
        <p:txBody>
          <a:bodyPr wrap="square">
            <a:spAutoFit/>
          </a:bodyPr>
          <a:lstStyle/>
          <a:p>
            <a:pPr algn="ctr"/>
            <a:r>
              <a:rPr lang="en-GB" sz="2800" u="sng" dirty="0">
                <a:latin typeface="+mn-lt"/>
              </a:rPr>
              <a:t>Observe the feelings and thoughts that come to you</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0267" y="5026810"/>
            <a:ext cx="1120866" cy="1051677"/>
          </a:xfrm>
          <a:prstGeom prst="rect">
            <a:avLst/>
          </a:prstGeom>
        </p:spPr>
      </p:pic>
    </p:spTree>
    <p:extLst>
      <p:ext uri="{BB962C8B-B14F-4D97-AF65-F5344CB8AC3E}">
        <p14:creationId xmlns:p14="http://schemas.microsoft.com/office/powerpoint/2010/main" val="148978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2765246"/>
            <a:ext cx="8568952" cy="1569660"/>
          </a:xfrm>
          <a:prstGeom prst="rect">
            <a:avLst/>
          </a:prstGeom>
        </p:spPr>
        <p:txBody>
          <a:bodyPr wrap="square">
            <a:spAutoFit/>
          </a:bodyPr>
          <a:lstStyle/>
          <a:p>
            <a:pPr marL="457200" indent="-457200">
              <a:buFont typeface="Arial" panose="020B0604020202020204" pitchFamily="34" charset="0"/>
              <a:buChar char="•"/>
            </a:pPr>
            <a:r>
              <a:rPr lang="en-GB" sz="3200" b="1" i="1" dirty="0" smtClean="0">
                <a:latin typeface="+mn-lt"/>
              </a:rPr>
              <a:t>To understand some principles behind AI</a:t>
            </a:r>
          </a:p>
          <a:p>
            <a:pPr marL="457200" indent="-457200">
              <a:buFont typeface="Arial" panose="020B0604020202020204" pitchFamily="34" charset="0"/>
              <a:buChar char="•"/>
            </a:pPr>
            <a:r>
              <a:rPr lang="en-GB" sz="3200" b="1" i="1" dirty="0" smtClean="0">
                <a:latin typeface="+mn-lt"/>
              </a:rPr>
              <a:t>To understand the basic AI processes</a:t>
            </a:r>
          </a:p>
          <a:p>
            <a:pPr marL="457200" indent="-457200">
              <a:buFont typeface="Arial" panose="020B0604020202020204" pitchFamily="34" charset="0"/>
              <a:buChar char="•"/>
            </a:pPr>
            <a:r>
              <a:rPr lang="en-GB" sz="3200" b="1" i="1" dirty="0" smtClean="0">
                <a:latin typeface="+mn-lt"/>
              </a:rPr>
              <a:t>To consider how AI could be used in the CPS</a:t>
            </a:r>
            <a:endParaRPr lang="en-GB" sz="3200" b="1" i="1" dirty="0">
              <a:latin typeface="+mn-lt"/>
            </a:endParaRPr>
          </a:p>
        </p:txBody>
      </p:sp>
      <p:sp>
        <p:nvSpPr>
          <p:cNvPr id="4" name="Title 1"/>
          <p:cNvSpPr txBox="1">
            <a:spLocks/>
          </p:cNvSpPr>
          <p:nvPr/>
        </p:nvSpPr>
        <p:spPr>
          <a:xfrm>
            <a:off x="683568" y="1268760"/>
            <a:ext cx="7772400"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fr-FR" dirty="0" smtClean="0"/>
              <a:t>Objectives</a:t>
            </a:r>
            <a:endParaRPr lang="en-US"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Tree>
    <p:extLst>
      <p:ext uri="{BB962C8B-B14F-4D97-AF65-F5344CB8AC3E}">
        <p14:creationId xmlns:p14="http://schemas.microsoft.com/office/powerpoint/2010/main" val="294302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4</a:t>
            </a:r>
            <a:r>
              <a:rPr lang="en-GB" dirty="0"/>
              <a:t>. We can override our programming by exercising our “appreciative muscles”</a:t>
            </a:r>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5" name="Rectangle 4"/>
          <p:cNvSpPr/>
          <p:nvPr/>
        </p:nvSpPr>
        <p:spPr>
          <a:xfrm>
            <a:off x="539552" y="1196752"/>
            <a:ext cx="7992888" cy="523220"/>
          </a:xfrm>
          <a:prstGeom prst="rect">
            <a:avLst/>
          </a:prstGeom>
        </p:spPr>
        <p:txBody>
          <a:bodyPr wrap="square">
            <a:spAutoFit/>
          </a:bodyPr>
          <a:lstStyle/>
          <a:p>
            <a:pPr algn="ctr"/>
            <a:r>
              <a:rPr lang="en-GB" sz="2800" u="sng" dirty="0">
                <a:latin typeface="+mn-lt"/>
              </a:rPr>
              <a:t>Cultivate stillness</a:t>
            </a:r>
          </a:p>
        </p:txBody>
      </p:sp>
      <p:sp>
        <p:nvSpPr>
          <p:cNvPr id="7" name="AutoShape 3"/>
          <p:cNvSpPr>
            <a:spLocks noChangeArrowheads="1"/>
          </p:cNvSpPr>
          <p:nvPr/>
        </p:nvSpPr>
        <p:spPr bwMode="auto">
          <a:xfrm>
            <a:off x="1259632" y="2853630"/>
            <a:ext cx="6553200" cy="1583482"/>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8" name="TextBox 7"/>
          <p:cNvSpPr txBox="1"/>
          <p:nvPr/>
        </p:nvSpPr>
        <p:spPr>
          <a:xfrm>
            <a:off x="2195736" y="2997646"/>
            <a:ext cx="4752528" cy="1082348"/>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US" sz="2800" dirty="0" smtClean="0">
                <a:latin typeface="Calibri" pitchFamily="34" charset="0"/>
                <a:cs typeface="Calibri" pitchFamily="34" charset="0"/>
              </a:rPr>
              <a:t>Sixteen seconds to clarity</a:t>
            </a:r>
            <a:endParaRPr lang="en-US" sz="2800" dirty="0">
              <a:latin typeface="Calibri" pitchFamily="34" charset="0"/>
              <a:cs typeface="Calibri" pitchFamily="34" charset="0"/>
            </a:endParaRPr>
          </a:p>
        </p:txBody>
      </p:sp>
    </p:spTree>
    <p:extLst>
      <p:ext uri="{BB962C8B-B14F-4D97-AF65-F5344CB8AC3E}">
        <p14:creationId xmlns:p14="http://schemas.microsoft.com/office/powerpoint/2010/main" val="26332999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4280"/>
            <a:ext cx="9144000"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3891073" y="2852936"/>
            <a:ext cx="5073415" cy="3600986"/>
          </a:xfrm>
          <a:prstGeom prst="rect">
            <a:avLst/>
          </a:prstGeom>
          <a:ln>
            <a:solidFill>
              <a:schemeClr val="tx1"/>
            </a:solidFill>
          </a:ln>
        </p:spPr>
        <p:txBody>
          <a:bodyPr wrap="square">
            <a:spAutoFit/>
          </a:bodyPr>
          <a:lstStyle/>
          <a:p>
            <a:r>
              <a:rPr lang="en-GB" sz="4400" b="1" i="1" dirty="0" smtClean="0">
                <a:solidFill>
                  <a:schemeClr val="bg1"/>
                </a:solidFill>
                <a:latin typeface="+mn-lt"/>
              </a:rPr>
              <a:t>“</a:t>
            </a:r>
          </a:p>
          <a:p>
            <a:endParaRPr lang="en-GB" sz="800" i="1" dirty="0">
              <a:solidFill>
                <a:schemeClr val="bg1"/>
              </a:solidFill>
              <a:latin typeface="+mn-lt"/>
            </a:endParaRPr>
          </a:p>
          <a:p>
            <a:r>
              <a:rPr lang="en-GB" sz="2800" b="1" dirty="0">
                <a:solidFill>
                  <a:schemeClr val="bg1"/>
                </a:solidFill>
                <a:latin typeface="+mn-lt"/>
              </a:rPr>
              <a:t>The quality of my life is the quality of my relationship with uncertainty</a:t>
            </a:r>
            <a:r>
              <a:rPr lang="en-GB" sz="2800" b="1" dirty="0" smtClean="0">
                <a:solidFill>
                  <a:schemeClr val="bg1"/>
                </a:solidFill>
                <a:latin typeface="+mn-lt"/>
              </a:rPr>
              <a:t>.</a:t>
            </a:r>
            <a:endParaRPr lang="en-GB" sz="900" i="1" dirty="0">
              <a:solidFill>
                <a:schemeClr val="bg1"/>
              </a:solidFill>
              <a:latin typeface="+mn-lt"/>
            </a:endParaRPr>
          </a:p>
          <a:p>
            <a:r>
              <a:rPr lang="en-GB" sz="4400" b="1" i="1" dirty="0" smtClean="0">
                <a:solidFill>
                  <a:schemeClr val="bg1"/>
                </a:solidFill>
                <a:latin typeface="+mn-lt"/>
              </a:rPr>
              <a:t>“</a:t>
            </a:r>
          </a:p>
          <a:p>
            <a:r>
              <a:rPr lang="en-GB" b="1" i="1" dirty="0" smtClean="0">
                <a:solidFill>
                  <a:schemeClr val="bg1"/>
                </a:solidFill>
                <a:latin typeface="+mn-lt"/>
              </a:rPr>
              <a:t>Mastin Kipp – Founder of the Daily Love.com</a:t>
            </a:r>
            <a:endParaRPr lang="en-GB" b="1" i="1" dirty="0" smtClean="0">
              <a:solidFill>
                <a:schemeClr val="bg1"/>
              </a:solidFill>
              <a:latin typeface="Comic Sans MS" pitchFamily="66" charset="0"/>
            </a:endParaRPr>
          </a:p>
        </p:txBody>
      </p:sp>
      <p:sp>
        <p:nvSpPr>
          <p:cNvPr id="5" name="Title 1"/>
          <p:cNvSpPr txBox="1">
            <a:spLocks/>
          </p:cNvSpPr>
          <p:nvPr/>
        </p:nvSpPr>
        <p:spPr>
          <a:xfrm>
            <a:off x="322205" y="1700808"/>
            <a:ext cx="4537827" cy="1152525"/>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en-GB" dirty="0" smtClean="0">
                <a:solidFill>
                  <a:schemeClr val="bg1"/>
                </a:solidFill>
              </a:rPr>
              <a:t>Embrace uncertainty</a:t>
            </a:r>
            <a:endParaRPr lang="en-GB" dirty="0">
              <a:solidFill>
                <a:schemeClr val="bg1"/>
              </a:solidFill>
            </a:endParaRPr>
          </a:p>
        </p:txBody>
      </p:sp>
      <p:sp>
        <p:nvSpPr>
          <p:cNvPr id="6" name="Title 1"/>
          <p:cNvSpPr txBox="1">
            <a:spLocks/>
          </p:cNvSpPr>
          <p:nvPr/>
        </p:nvSpPr>
        <p:spPr>
          <a:xfrm>
            <a:off x="251520" y="44227"/>
            <a:ext cx="8568952" cy="1152525"/>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solidFill>
                  <a:schemeClr val="bg1"/>
                </a:solidFill>
              </a:rPr>
              <a:t>4</a:t>
            </a:r>
            <a:r>
              <a:rPr lang="en-GB" dirty="0">
                <a:solidFill>
                  <a:schemeClr val="bg1"/>
                </a:solidFill>
              </a:rPr>
              <a:t>. We can override our programming by exercising our “appreciative muscles”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3323704"/>
            <a:ext cx="2952328" cy="2952328"/>
          </a:xfrm>
          <a:prstGeom prst="rect">
            <a:avLst/>
          </a:prstGeom>
        </p:spPr>
      </p:pic>
    </p:spTree>
    <p:extLst>
      <p:ext uri="{BB962C8B-B14F-4D97-AF65-F5344CB8AC3E}">
        <p14:creationId xmlns:p14="http://schemas.microsoft.com/office/powerpoint/2010/main" val="1421417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4280"/>
            <a:ext cx="9144000"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3891073" y="1301854"/>
            <a:ext cx="5073415" cy="4524315"/>
          </a:xfrm>
          <a:prstGeom prst="rect">
            <a:avLst/>
          </a:prstGeom>
          <a:ln>
            <a:solidFill>
              <a:schemeClr val="tx1"/>
            </a:solidFill>
          </a:ln>
        </p:spPr>
        <p:txBody>
          <a:bodyPr wrap="square">
            <a:spAutoFit/>
          </a:bodyPr>
          <a:lstStyle/>
          <a:p>
            <a:r>
              <a:rPr lang="en-GB" sz="4400" b="1" i="1" dirty="0" smtClean="0">
                <a:solidFill>
                  <a:schemeClr val="bg1"/>
                </a:solidFill>
                <a:latin typeface="+mn-lt"/>
              </a:rPr>
              <a:t>“</a:t>
            </a:r>
          </a:p>
          <a:p>
            <a:endParaRPr lang="en-GB" sz="800" i="1" dirty="0">
              <a:solidFill>
                <a:schemeClr val="bg1"/>
              </a:solidFill>
              <a:latin typeface="+mn-lt"/>
            </a:endParaRPr>
          </a:p>
          <a:p>
            <a:r>
              <a:rPr lang="en-GB" b="1" dirty="0">
                <a:solidFill>
                  <a:schemeClr val="bg1"/>
                </a:solidFill>
                <a:latin typeface="+mn-lt"/>
              </a:rPr>
              <a:t>Make a career of humanity, commit yourself to the noble struggle for equal rights. You will make a greater person of yourself, a greater nation of your country, and a finer world to live in.</a:t>
            </a:r>
            <a:endParaRPr lang="en-GB" sz="800" i="1" dirty="0">
              <a:solidFill>
                <a:schemeClr val="bg1"/>
              </a:solidFill>
              <a:latin typeface="+mn-lt"/>
            </a:endParaRPr>
          </a:p>
          <a:p>
            <a:r>
              <a:rPr lang="en-GB" sz="4400" b="1" i="1" dirty="0" smtClean="0">
                <a:solidFill>
                  <a:schemeClr val="bg1"/>
                </a:solidFill>
                <a:latin typeface="+mn-lt"/>
              </a:rPr>
              <a:t>“</a:t>
            </a:r>
          </a:p>
          <a:p>
            <a:r>
              <a:rPr lang="en-GB" b="1" i="1" dirty="0" smtClean="0">
                <a:solidFill>
                  <a:schemeClr val="bg1"/>
                </a:solidFill>
                <a:latin typeface="+mn-lt"/>
              </a:rPr>
              <a:t>Dr Martin Luther King – American civil rights leader</a:t>
            </a:r>
            <a:endParaRPr lang="en-GB" b="1" i="1" dirty="0" smtClean="0">
              <a:solidFill>
                <a:schemeClr val="bg1"/>
              </a:solidFill>
              <a:latin typeface="Comic Sans MS" pitchFamily="66" charset="0"/>
            </a:endParaRPr>
          </a:p>
        </p:txBody>
      </p:sp>
      <p:sp>
        <p:nvSpPr>
          <p:cNvPr id="5" name="Title 1"/>
          <p:cNvSpPr txBox="1">
            <a:spLocks/>
          </p:cNvSpPr>
          <p:nvPr/>
        </p:nvSpPr>
        <p:spPr>
          <a:xfrm>
            <a:off x="322205" y="1700808"/>
            <a:ext cx="4537827"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en-GB" dirty="0" smtClean="0">
                <a:solidFill>
                  <a:schemeClr val="bg1"/>
                </a:solidFill>
              </a:rPr>
              <a:t>Be of Service</a:t>
            </a:r>
            <a:endParaRPr lang="en-GB" dirty="0">
              <a:solidFill>
                <a:schemeClr val="bg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3716338"/>
            <a:ext cx="2987009" cy="2972074"/>
          </a:xfrm>
          <a:prstGeom prst="rect">
            <a:avLst/>
          </a:prstGeom>
        </p:spPr>
      </p:pic>
      <p:sp>
        <p:nvSpPr>
          <p:cNvPr id="6" name="Title 1"/>
          <p:cNvSpPr txBox="1">
            <a:spLocks/>
          </p:cNvSpPr>
          <p:nvPr/>
        </p:nvSpPr>
        <p:spPr>
          <a:xfrm>
            <a:off x="251520" y="44227"/>
            <a:ext cx="8568952" cy="1152525"/>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solidFill>
                  <a:schemeClr val="bg1"/>
                </a:solidFill>
              </a:rPr>
              <a:t>4</a:t>
            </a:r>
            <a:r>
              <a:rPr lang="en-GB" dirty="0">
                <a:solidFill>
                  <a:schemeClr val="bg1"/>
                </a:solidFill>
              </a:rPr>
              <a:t>. We can override our programming by exercising our “appreciative muscles”</a:t>
            </a:r>
          </a:p>
        </p:txBody>
      </p:sp>
    </p:spTree>
    <p:extLst>
      <p:ext uri="{BB962C8B-B14F-4D97-AF65-F5344CB8AC3E}">
        <p14:creationId xmlns:p14="http://schemas.microsoft.com/office/powerpoint/2010/main" val="14943697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2182212"/>
            <a:ext cx="8568952" cy="3539430"/>
          </a:xfrm>
          <a:prstGeom prst="rect">
            <a:avLst/>
          </a:prstGeom>
        </p:spPr>
        <p:txBody>
          <a:bodyPr wrap="square">
            <a:spAutoFit/>
          </a:bodyPr>
          <a:lstStyle/>
          <a:p>
            <a:pPr marL="514350" indent="-514350">
              <a:buFont typeface="+mj-lt"/>
              <a:buAutoNum type="arabicPeriod"/>
            </a:pPr>
            <a:r>
              <a:rPr lang="en-GB" sz="3200" b="1" i="1" dirty="0">
                <a:solidFill>
                  <a:schemeClr val="bg1">
                    <a:lumMod val="75000"/>
                  </a:schemeClr>
                </a:solidFill>
                <a:latin typeface="+mn-lt"/>
              </a:rPr>
              <a:t>Individuals give events their meaning</a:t>
            </a:r>
          </a:p>
          <a:p>
            <a:pPr marL="514350" indent="-514350">
              <a:buFont typeface="+mj-lt"/>
              <a:buAutoNum type="arabicPeriod"/>
            </a:pPr>
            <a:r>
              <a:rPr lang="en-GB" sz="3200" b="1" i="1" dirty="0">
                <a:solidFill>
                  <a:schemeClr val="bg1">
                    <a:lumMod val="75000"/>
                  </a:schemeClr>
                </a:solidFill>
                <a:latin typeface="+mn-lt"/>
              </a:rPr>
              <a:t>What you focus on expands</a:t>
            </a:r>
          </a:p>
          <a:p>
            <a:pPr marL="514350" indent="-514350">
              <a:buFont typeface="+mj-lt"/>
              <a:buAutoNum type="arabicPeriod"/>
            </a:pPr>
            <a:r>
              <a:rPr lang="en-GB" sz="3200" b="1" i="1" dirty="0" smtClean="0">
                <a:solidFill>
                  <a:schemeClr val="bg1">
                    <a:lumMod val="75000"/>
                  </a:schemeClr>
                </a:solidFill>
                <a:latin typeface="+mn-lt"/>
              </a:rPr>
              <a:t>We are programmed to pay attention to negative aspects of a situation</a:t>
            </a:r>
            <a:endParaRPr lang="en-GB" sz="3200" b="1" i="1" dirty="0">
              <a:solidFill>
                <a:schemeClr val="bg1">
                  <a:lumMod val="75000"/>
                </a:schemeClr>
              </a:solidFill>
              <a:latin typeface="+mn-lt"/>
            </a:endParaRPr>
          </a:p>
          <a:p>
            <a:pPr marL="514350" indent="-514350">
              <a:buFont typeface="+mj-lt"/>
              <a:buAutoNum type="arabicPeriod"/>
            </a:pPr>
            <a:r>
              <a:rPr lang="en-GB" sz="3200" b="1" i="1" dirty="0">
                <a:solidFill>
                  <a:schemeClr val="bg1">
                    <a:lumMod val="75000"/>
                  </a:schemeClr>
                </a:solidFill>
                <a:latin typeface="+mn-lt"/>
              </a:rPr>
              <a:t>We can override our programming by exercising our “appreciative muscles”</a:t>
            </a:r>
          </a:p>
          <a:p>
            <a:pPr marL="514350" indent="-514350">
              <a:buFont typeface="+mj-lt"/>
              <a:buAutoNum type="arabicPeriod"/>
            </a:pPr>
            <a:r>
              <a:rPr lang="en-GB" sz="3200" b="1" i="1" dirty="0" smtClean="0">
                <a:latin typeface="+mn-lt"/>
              </a:rPr>
              <a:t>Words create worlds</a:t>
            </a:r>
            <a:endParaRPr lang="en-GB" sz="3200" b="1" i="1" dirty="0">
              <a:latin typeface="+mn-lt"/>
            </a:endParaRPr>
          </a:p>
        </p:txBody>
      </p:sp>
      <p:sp>
        <p:nvSpPr>
          <p:cNvPr id="4" name="Title 1"/>
          <p:cNvSpPr txBox="1">
            <a:spLocks/>
          </p:cNvSpPr>
          <p:nvPr/>
        </p:nvSpPr>
        <p:spPr>
          <a:xfrm>
            <a:off x="683568" y="548680"/>
            <a:ext cx="7772400"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Five AI Principles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Tree>
    <p:extLst>
      <p:ext uri="{BB962C8B-B14F-4D97-AF65-F5344CB8AC3E}">
        <p14:creationId xmlns:p14="http://schemas.microsoft.com/office/powerpoint/2010/main" val="157289804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4280"/>
            <a:ext cx="9144000"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4211" y="3716338"/>
            <a:ext cx="2836261" cy="2836261"/>
          </a:xfrm>
          <a:prstGeom prst="rect">
            <a:avLst/>
          </a:prstGeom>
        </p:spPr>
      </p:pic>
      <p:sp>
        <p:nvSpPr>
          <p:cNvPr id="6"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a:solidFill>
                  <a:schemeClr val="bg1"/>
                </a:solidFill>
              </a:rPr>
              <a:t>5</a:t>
            </a:r>
            <a:r>
              <a:rPr lang="en-GB" dirty="0" smtClean="0">
                <a:solidFill>
                  <a:schemeClr val="bg1"/>
                </a:solidFill>
              </a:rPr>
              <a:t>. Words create worlds</a:t>
            </a:r>
            <a:endParaRPr lang="en-GB" dirty="0">
              <a:solidFill>
                <a:schemeClr val="bg1"/>
              </a:solidFill>
            </a:endParaRPr>
          </a:p>
        </p:txBody>
      </p:sp>
      <p:sp>
        <p:nvSpPr>
          <p:cNvPr id="3" name="Rectangle 2"/>
          <p:cNvSpPr/>
          <p:nvPr/>
        </p:nvSpPr>
        <p:spPr>
          <a:xfrm>
            <a:off x="251520" y="980728"/>
            <a:ext cx="6446838" cy="5262979"/>
          </a:xfrm>
          <a:prstGeom prst="rect">
            <a:avLst/>
          </a:prstGeom>
          <a:ln>
            <a:noFill/>
          </a:ln>
        </p:spPr>
        <p:txBody>
          <a:bodyPr wrap="square">
            <a:spAutoFit/>
          </a:bodyPr>
          <a:lstStyle/>
          <a:p>
            <a:r>
              <a:rPr lang="en-GB" sz="4400" b="1" i="1" dirty="0" smtClean="0">
                <a:solidFill>
                  <a:schemeClr val="bg1"/>
                </a:solidFill>
                <a:latin typeface="+mn-lt"/>
              </a:rPr>
              <a:t>“</a:t>
            </a:r>
          </a:p>
          <a:p>
            <a:endParaRPr lang="en-GB" sz="800" i="1" dirty="0">
              <a:solidFill>
                <a:schemeClr val="bg1"/>
              </a:solidFill>
              <a:latin typeface="+mn-lt"/>
            </a:endParaRPr>
          </a:p>
          <a:p>
            <a:r>
              <a:rPr lang="en-GB" i="1" dirty="0" smtClean="0">
                <a:solidFill>
                  <a:schemeClr val="bg1"/>
                </a:solidFill>
                <a:latin typeface="+mn-lt"/>
              </a:rPr>
              <a:t>Watch </a:t>
            </a:r>
            <a:r>
              <a:rPr lang="en-GB" i="1" dirty="0">
                <a:solidFill>
                  <a:schemeClr val="bg1"/>
                </a:solidFill>
                <a:latin typeface="+mn-lt"/>
              </a:rPr>
              <a:t>your thoughts for they become words,</a:t>
            </a:r>
            <a:br>
              <a:rPr lang="en-GB" i="1" dirty="0">
                <a:solidFill>
                  <a:schemeClr val="bg1"/>
                </a:solidFill>
                <a:latin typeface="+mn-lt"/>
              </a:rPr>
            </a:br>
            <a:r>
              <a:rPr lang="en-GB" i="1" dirty="0">
                <a:solidFill>
                  <a:schemeClr val="bg1"/>
                </a:solidFill>
                <a:latin typeface="+mn-lt"/>
              </a:rPr>
              <a:t>watch your words for they become actions,</a:t>
            </a:r>
            <a:br>
              <a:rPr lang="en-GB" i="1" dirty="0">
                <a:solidFill>
                  <a:schemeClr val="bg1"/>
                </a:solidFill>
                <a:latin typeface="+mn-lt"/>
              </a:rPr>
            </a:br>
            <a:r>
              <a:rPr lang="en-GB" i="1" dirty="0">
                <a:solidFill>
                  <a:schemeClr val="bg1"/>
                </a:solidFill>
                <a:latin typeface="+mn-lt"/>
              </a:rPr>
              <a:t>watch your actions, for they become habits,</a:t>
            </a:r>
            <a:br>
              <a:rPr lang="en-GB" i="1" dirty="0">
                <a:solidFill>
                  <a:schemeClr val="bg1"/>
                </a:solidFill>
                <a:latin typeface="+mn-lt"/>
              </a:rPr>
            </a:br>
            <a:r>
              <a:rPr lang="en-GB" i="1" dirty="0">
                <a:solidFill>
                  <a:schemeClr val="bg1"/>
                </a:solidFill>
                <a:latin typeface="+mn-lt"/>
              </a:rPr>
              <a:t>watch your habits for they become your character,</a:t>
            </a:r>
            <a:br>
              <a:rPr lang="en-GB" i="1" dirty="0">
                <a:solidFill>
                  <a:schemeClr val="bg1"/>
                </a:solidFill>
                <a:latin typeface="+mn-lt"/>
              </a:rPr>
            </a:br>
            <a:r>
              <a:rPr lang="en-GB" i="1" dirty="0">
                <a:solidFill>
                  <a:schemeClr val="bg1"/>
                </a:solidFill>
                <a:latin typeface="+mn-lt"/>
              </a:rPr>
              <a:t>watch your character for it becomes your destiny</a:t>
            </a:r>
            <a:r>
              <a:rPr lang="en-GB" i="1" dirty="0" smtClean="0">
                <a:solidFill>
                  <a:schemeClr val="bg1"/>
                </a:solidFill>
                <a:latin typeface="+mn-lt"/>
              </a:rPr>
              <a:t>.</a:t>
            </a:r>
          </a:p>
          <a:p>
            <a:endParaRPr lang="en-GB" i="1" dirty="0">
              <a:solidFill>
                <a:schemeClr val="bg1"/>
              </a:solidFill>
              <a:latin typeface="+mn-lt"/>
            </a:endParaRPr>
          </a:p>
          <a:p>
            <a:r>
              <a:rPr lang="en-GB" sz="4400" b="1" i="1" dirty="0" smtClean="0">
                <a:solidFill>
                  <a:schemeClr val="bg1"/>
                </a:solidFill>
                <a:latin typeface="+mn-lt"/>
              </a:rPr>
              <a:t>“</a:t>
            </a:r>
          </a:p>
          <a:p>
            <a:endParaRPr lang="en-GB" b="1" i="1" dirty="0" smtClean="0">
              <a:solidFill>
                <a:schemeClr val="bg1"/>
              </a:solidFill>
              <a:latin typeface="+mn-lt"/>
            </a:endParaRPr>
          </a:p>
          <a:p>
            <a:r>
              <a:rPr lang="en-GB" b="1" dirty="0" smtClean="0">
                <a:solidFill>
                  <a:schemeClr val="bg1"/>
                </a:solidFill>
                <a:latin typeface="+mn-lt"/>
              </a:rPr>
              <a:t>Ralph Waldo </a:t>
            </a:r>
            <a:r>
              <a:rPr lang="en-GB" b="1" dirty="0">
                <a:solidFill>
                  <a:schemeClr val="bg1"/>
                </a:solidFill>
                <a:latin typeface="+mn-lt"/>
              </a:rPr>
              <a:t>Emerson - American essayist, lecturer, and poet</a:t>
            </a:r>
            <a:endParaRPr lang="en-GB" b="1" dirty="0" smtClean="0">
              <a:solidFill>
                <a:schemeClr val="bg1"/>
              </a:solidFill>
              <a:latin typeface="+mn-lt"/>
            </a:endParaRPr>
          </a:p>
          <a:p>
            <a:endParaRPr lang="en-GB" b="1" i="1" dirty="0" smtClean="0">
              <a:solidFill>
                <a:schemeClr val="bg1"/>
              </a:solidFill>
              <a:latin typeface="Comic Sans MS" pitchFamily="66" charset="0"/>
            </a:endParaRPr>
          </a:p>
        </p:txBody>
      </p:sp>
    </p:spTree>
    <p:extLst>
      <p:ext uri="{BB962C8B-B14F-4D97-AF65-F5344CB8AC3E}">
        <p14:creationId xmlns:p14="http://schemas.microsoft.com/office/powerpoint/2010/main" val="30909411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a:t>5</a:t>
            </a:r>
            <a:r>
              <a:rPr lang="en-GB" dirty="0" smtClean="0"/>
              <a:t>. Words create worlds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3" name="Rectangle 2"/>
          <p:cNvSpPr/>
          <p:nvPr/>
        </p:nvSpPr>
        <p:spPr>
          <a:xfrm>
            <a:off x="791580" y="2060848"/>
            <a:ext cx="7488832" cy="1656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smtClean="0">
                <a:solidFill>
                  <a:schemeClr val="tx1"/>
                </a:solidFill>
              </a:rPr>
              <a:t>Our representation </a:t>
            </a:r>
            <a:r>
              <a:rPr lang="en-GB" sz="2800" dirty="0">
                <a:solidFill>
                  <a:schemeClr val="tx1"/>
                </a:solidFill>
              </a:rPr>
              <a:t>of the world is manifested in the words </a:t>
            </a:r>
            <a:r>
              <a:rPr lang="en-GB" sz="2800" dirty="0" smtClean="0">
                <a:solidFill>
                  <a:schemeClr val="tx1"/>
                </a:solidFill>
              </a:rPr>
              <a:t>we use</a:t>
            </a:r>
            <a:r>
              <a:rPr lang="en-GB" sz="2800" dirty="0">
                <a:solidFill>
                  <a:schemeClr val="tx1"/>
                </a:solidFill>
              </a:rPr>
              <a:t>. </a:t>
            </a:r>
            <a:endParaRPr lang="en-GB" sz="2800" dirty="0" smtClean="0">
              <a:solidFill>
                <a:schemeClr val="tx1"/>
              </a:solidFill>
            </a:endParaRPr>
          </a:p>
          <a:p>
            <a:endParaRPr lang="en-GB" sz="2800" dirty="0" smtClean="0">
              <a:solidFill>
                <a:schemeClr val="tx1"/>
              </a:solidFill>
            </a:endParaRPr>
          </a:p>
          <a:p>
            <a:pPr algn="ctr"/>
            <a:endParaRPr lang="en-GB" sz="2800" dirty="0" smtClean="0">
              <a:solidFill>
                <a:schemeClr val="tx1"/>
              </a:solidFill>
            </a:endParaRPr>
          </a:p>
          <a:p>
            <a:pPr algn="ctr"/>
            <a:r>
              <a:rPr lang="en-GB" sz="2800" dirty="0" smtClean="0">
                <a:solidFill>
                  <a:schemeClr val="tx1"/>
                </a:solidFill>
              </a:rPr>
              <a:t>Toxic words and antidotes</a:t>
            </a:r>
          </a:p>
          <a:p>
            <a:pPr algn="ctr"/>
            <a:endParaRPr lang="en-GB" sz="2800" dirty="0">
              <a:solidFill>
                <a:schemeClr val="tx1"/>
              </a:solidFill>
            </a:endParaRPr>
          </a:p>
          <a:p>
            <a:pPr algn="ctr"/>
            <a:endParaRPr lang="en-GB" sz="2800" dirty="0" smtClean="0">
              <a:solidFill>
                <a:schemeClr val="tx1"/>
              </a:solidFill>
            </a:endParaRPr>
          </a:p>
          <a:p>
            <a:endParaRPr lang="en-GB" dirty="0">
              <a:solidFill>
                <a:schemeClr val="tx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3051124031"/>
              </p:ext>
            </p:extLst>
          </p:nvPr>
        </p:nvGraphicFramePr>
        <p:xfrm>
          <a:off x="1524000" y="3750920"/>
          <a:ext cx="6096000" cy="365760"/>
        </p:xfrm>
        <a:graphic>
          <a:graphicData uri="http://schemas.openxmlformats.org/drawingml/2006/table">
            <a:tbl>
              <a:tblPr firstRow="1" bandRow="1">
                <a:tableStyleId>{5C22544A-7EE6-4342-B048-85BDC9FD1C3A}</a:tableStyleId>
              </a:tblPr>
              <a:tblGrid>
                <a:gridCol w="3048000"/>
                <a:gridCol w="3048000"/>
              </a:tblGrid>
              <a:tr h="149736">
                <a:tc>
                  <a:txBody>
                    <a:bodyPr/>
                    <a:lstStyle/>
                    <a:p>
                      <a:r>
                        <a:rPr lang="en-GB" dirty="0" smtClean="0"/>
                        <a:t>Toxic words</a:t>
                      </a:r>
                      <a:endParaRPr lang="en-GB" dirty="0"/>
                    </a:p>
                  </a:txBody>
                  <a:tcPr/>
                </a:tc>
                <a:tc>
                  <a:txBody>
                    <a:bodyPr/>
                    <a:lstStyle/>
                    <a:p>
                      <a:r>
                        <a:rPr lang="en-GB" dirty="0" smtClean="0"/>
                        <a:t>Antidote</a:t>
                      </a:r>
                      <a:endParaRPr lang="en-GB" dirty="0"/>
                    </a:p>
                  </a:txBody>
                  <a:tcPr/>
                </a:tc>
              </a:tr>
            </a:tbl>
          </a:graphicData>
        </a:graphic>
      </p:graphicFrame>
      <p:sp>
        <p:nvSpPr>
          <p:cNvPr id="5" name="TextBox 4"/>
          <p:cNvSpPr txBox="1"/>
          <p:nvPr/>
        </p:nvSpPr>
        <p:spPr>
          <a:xfrm>
            <a:off x="1691680" y="4293096"/>
            <a:ext cx="929806" cy="461665"/>
          </a:xfrm>
          <a:prstGeom prst="rect">
            <a:avLst/>
          </a:prstGeom>
          <a:noFill/>
        </p:spPr>
        <p:txBody>
          <a:bodyPr wrap="none" rtlCol="0">
            <a:spAutoFit/>
          </a:bodyPr>
          <a:lstStyle/>
          <a:p>
            <a:r>
              <a:rPr lang="en-GB" b="1" dirty="0" smtClean="0">
                <a:solidFill>
                  <a:srgbClr val="FF0000"/>
                </a:solidFill>
                <a:latin typeface="+mn-lt"/>
              </a:rPr>
              <a:t>I’ll try</a:t>
            </a:r>
            <a:endParaRPr lang="en-GB" b="1" dirty="0">
              <a:solidFill>
                <a:srgbClr val="FF0000"/>
              </a:solidFill>
              <a:latin typeface="+mn-lt"/>
            </a:endParaRPr>
          </a:p>
        </p:txBody>
      </p:sp>
      <p:sp>
        <p:nvSpPr>
          <p:cNvPr id="7" name="TextBox 6"/>
          <p:cNvSpPr txBox="1"/>
          <p:nvPr/>
        </p:nvSpPr>
        <p:spPr>
          <a:xfrm>
            <a:off x="4716016" y="4293096"/>
            <a:ext cx="2097690" cy="461665"/>
          </a:xfrm>
          <a:prstGeom prst="rect">
            <a:avLst/>
          </a:prstGeom>
          <a:noFill/>
        </p:spPr>
        <p:txBody>
          <a:bodyPr wrap="none" rtlCol="0">
            <a:spAutoFit/>
          </a:bodyPr>
          <a:lstStyle/>
          <a:p>
            <a:r>
              <a:rPr lang="en-GB" b="1" dirty="0" smtClean="0">
                <a:solidFill>
                  <a:srgbClr val="00B050"/>
                </a:solidFill>
                <a:latin typeface="+mn-lt"/>
              </a:rPr>
              <a:t>I will or I won’t</a:t>
            </a:r>
            <a:endParaRPr lang="en-GB" b="1" dirty="0">
              <a:solidFill>
                <a:srgbClr val="00B050"/>
              </a:solidFill>
              <a:latin typeface="+mn-lt"/>
            </a:endParaRPr>
          </a:p>
        </p:txBody>
      </p:sp>
      <p:cxnSp>
        <p:nvCxnSpPr>
          <p:cNvPr id="9" name="Straight Connector 8"/>
          <p:cNvCxnSpPr/>
          <p:nvPr/>
        </p:nvCxnSpPr>
        <p:spPr>
          <a:xfrm>
            <a:off x="1475656" y="4754761"/>
            <a:ext cx="633670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0553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a:t>5</a:t>
            </a:r>
            <a:r>
              <a:rPr lang="en-GB" dirty="0" smtClean="0"/>
              <a:t>. Words create worlds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3" name="Rectangle 2"/>
          <p:cNvSpPr/>
          <p:nvPr/>
        </p:nvSpPr>
        <p:spPr>
          <a:xfrm>
            <a:off x="791580" y="2060848"/>
            <a:ext cx="7488832" cy="1656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smtClean="0">
                <a:solidFill>
                  <a:schemeClr val="tx1"/>
                </a:solidFill>
              </a:rPr>
              <a:t>Our representation </a:t>
            </a:r>
            <a:r>
              <a:rPr lang="en-GB" sz="2800" dirty="0">
                <a:solidFill>
                  <a:schemeClr val="tx1"/>
                </a:solidFill>
              </a:rPr>
              <a:t>of the world is manifested in the words </a:t>
            </a:r>
            <a:r>
              <a:rPr lang="en-GB" sz="2800" dirty="0" smtClean="0">
                <a:solidFill>
                  <a:schemeClr val="tx1"/>
                </a:solidFill>
              </a:rPr>
              <a:t>we use</a:t>
            </a:r>
            <a:r>
              <a:rPr lang="en-GB" sz="2800" dirty="0">
                <a:solidFill>
                  <a:schemeClr val="tx1"/>
                </a:solidFill>
              </a:rPr>
              <a:t>. </a:t>
            </a:r>
            <a:endParaRPr lang="en-GB" sz="2800" dirty="0" smtClean="0">
              <a:solidFill>
                <a:schemeClr val="tx1"/>
              </a:solidFill>
            </a:endParaRPr>
          </a:p>
          <a:p>
            <a:endParaRPr lang="en-GB" sz="2800" dirty="0" smtClean="0">
              <a:solidFill>
                <a:schemeClr val="tx1"/>
              </a:solidFill>
            </a:endParaRPr>
          </a:p>
          <a:p>
            <a:pPr algn="ctr"/>
            <a:endParaRPr lang="en-GB" sz="2800" dirty="0" smtClean="0">
              <a:solidFill>
                <a:schemeClr val="tx1"/>
              </a:solidFill>
            </a:endParaRPr>
          </a:p>
          <a:p>
            <a:pPr algn="ctr"/>
            <a:r>
              <a:rPr lang="en-GB" sz="2800" dirty="0" smtClean="0">
                <a:solidFill>
                  <a:schemeClr val="tx1"/>
                </a:solidFill>
              </a:rPr>
              <a:t>Toxic words and antidotes</a:t>
            </a:r>
          </a:p>
          <a:p>
            <a:pPr algn="ctr"/>
            <a:endParaRPr lang="en-GB" sz="2800" dirty="0">
              <a:solidFill>
                <a:schemeClr val="tx1"/>
              </a:solidFill>
            </a:endParaRPr>
          </a:p>
          <a:p>
            <a:pPr algn="ctr"/>
            <a:endParaRPr lang="en-GB" sz="2800" dirty="0" smtClean="0">
              <a:solidFill>
                <a:schemeClr val="tx1"/>
              </a:solidFill>
            </a:endParaRPr>
          </a:p>
          <a:p>
            <a:endParaRPr lang="en-GB" dirty="0">
              <a:solidFill>
                <a:schemeClr val="tx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708875341"/>
              </p:ext>
            </p:extLst>
          </p:nvPr>
        </p:nvGraphicFramePr>
        <p:xfrm>
          <a:off x="1524000" y="3750920"/>
          <a:ext cx="6096000" cy="365760"/>
        </p:xfrm>
        <a:graphic>
          <a:graphicData uri="http://schemas.openxmlformats.org/drawingml/2006/table">
            <a:tbl>
              <a:tblPr firstRow="1" bandRow="1">
                <a:tableStyleId>{5C22544A-7EE6-4342-B048-85BDC9FD1C3A}</a:tableStyleId>
              </a:tblPr>
              <a:tblGrid>
                <a:gridCol w="3048000"/>
                <a:gridCol w="3048000"/>
              </a:tblGrid>
              <a:tr h="149736">
                <a:tc>
                  <a:txBody>
                    <a:bodyPr/>
                    <a:lstStyle/>
                    <a:p>
                      <a:r>
                        <a:rPr lang="en-GB" dirty="0" smtClean="0"/>
                        <a:t>Toxic words</a:t>
                      </a:r>
                      <a:endParaRPr lang="en-GB" dirty="0"/>
                    </a:p>
                  </a:txBody>
                  <a:tcPr/>
                </a:tc>
                <a:tc>
                  <a:txBody>
                    <a:bodyPr/>
                    <a:lstStyle/>
                    <a:p>
                      <a:r>
                        <a:rPr lang="en-GB" dirty="0" smtClean="0"/>
                        <a:t>Antidote</a:t>
                      </a:r>
                      <a:endParaRPr lang="en-GB" dirty="0"/>
                    </a:p>
                  </a:txBody>
                  <a:tcPr/>
                </a:tc>
              </a:tr>
            </a:tbl>
          </a:graphicData>
        </a:graphic>
      </p:graphicFrame>
      <p:sp>
        <p:nvSpPr>
          <p:cNvPr id="5" name="TextBox 4"/>
          <p:cNvSpPr txBox="1"/>
          <p:nvPr/>
        </p:nvSpPr>
        <p:spPr>
          <a:xfrm>
            <a:off x="1691680" y="4293096"/>
            <a:ext cx="966740" cy="461665"/>
          </a:xfrm>
          <a:prstGeom prst="rect">
            <a:avLst/>
          </a:prstGeom>
          <a:noFill/>
        </p:spPr>
        <p:txBody>
          <a:bodyPr wrap="none" rtlCol="0">
            <a:spAutoFit/>
          </a:bodyPr>
          <a:lstStyle/>
          <a:p>
            <a:r>
              <a:rPr lang="en-GB" b="1" dirty="0" smtClean="0">
                <a:solidFill>
                  <a:srgbClr val="FF0000"/>
                </a:solidFill>
                <a:latin typeface="+mn-lt"/>
              </a:rPr>
              <a:t>I can’t</a:t>
            </a:r>
            <a:endParaRPr lang="en-GB" b="1" dirty="0">
              <a:solidFill>
                <a:srgbClr val="FF0000"/>
              </a:solidFill>
              <a:latin typeface="+mn-lt"/>
            </a:endParaRPr>
          </a:p>
        </p:txBody>
      </p:sp>
      <p:sp>
        <p:nvSpPr>
          <p:cNvPr id="7" name="TextBox 6"/>
          <p:cNvSpPr txBox="1"/>
          <p:nvPr/>
        </p:nvSpPr>
        <p:spPr>
          <a:xfrm>
            <a:off x="4716016" y="4293096"/>
            <a:ext cx="1908536" cy="461665"/>
          </a:xfrm>
          <a:prstGeom prst="rect">
            <a:avLst/>
          </a:prstGeom>
          <a:noFill/>
        </p:spPr>
        <p:txBody>
          <a:bodyPr wrap="none" rtlCol="0">
            <a:spAutoFit/>
          </a:bodyPr>
          <a:lstStyle/>
          <a:p>
            <a:r>
              <a:rPr lang="en-GB" b="1" dirty="0" smtClean="0">
                <a:solidFill>
                  <a:srgbClr val="00B050"/>
                </a:solidFill>
                <a:latin typeface="+mn-lt"/>
              </a:rPr>
              <a:t>I cannot… yet</a:t>
            </a:r>
            <a:endParaRPr lang="en-GB" b="1" dirty="0">
              <a:solidFill>
                <a:srgbClr val="00B050"/>
              </a:solidFill>
              <a:latin typeface="+mn-lt"/>
            </a:endParaRPr>
          </a:p>
        </p:txBody>
      </p:sp>
      <p:cxnSp>
        <p:nvCxnSpPr>
          <p:cNvPr id="9" name="Straight Connector 8"/>
          <p:cNvCxnSpPr/>
          <p:nvPr/>
        </p:nvCxnSpPr>
        <p:spPr>
          <a:xfrm>
            <a:off x="1475656" y="4754761"/>
            <a:ext cx="633670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6945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a:t>5</a:t>
            </a:r>
            <a:r>
              <a:rPr lang="en-GB" dirty="0" smtClean="0"/>
              <a:t>. Words create worlds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3" name="Rectangle 2"/>
          <p:cNvSpPr/>
          <p:nvPr/>
        </p:nvSpPr>
        <p:spPr>
          <a:xfrm>
            <a:off x="791580" y="2060848"/>
            <a:ext cx="7488832" cy="1656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smtClean="0">
                <a:solidFill>
                  <a:schemeClr val="tx1"/>
                </a:solidFill>
              </a:rPr>
              <a:t>Our representation </a:t>
            </a:r>
            <a:r>
              <a:rPr lang="en-GB" sz="2800" dirty="0">
                <a:solidFill>
                  <a:schemeClr val="tx1"/>
                </a:solidFill>
              </a:rPr>
              <a:t>of the world is manifested in the words </a:t>
            </a:r>
            <a:r>
              <a:rPr lang="en-GB" sz="2800" dirty="0" smtClean="0">
                <a:solidFill>
                  <a:schemeClr val="tx1"/>
                </a:solidFill>
              </a:rPr>
              <a:t>we use</a:t>
            </a:r>
            <a:r>
              <a:rPr lang="en-GB" sz="2800" dirty="0">
                <a:solidFill>
                  <a:schemeClr val="tx1"/>
                </a:solidFill>
              </a:rPr>
              <a:t>. </a:t>
            </a:r>
            <a:endParaRPr lang="en-GB" sz="2800" dirty="0" smtClean="0">
              <a:solidFill>
                <a:schemeClr val="tx1"/>
              </a:solidFill>
            </a:endParaRPr>
          </a:p>
          <a:p>
            <a:endParaRPr lang="en-GB" sz="2800" dirty="0" smtClean="0">
              <a:solidFill>
                <a:schemeClr val="tx1"/>
              </a:solidFill>
            </a:endParaRPr>
          </a:p>
          <a:p>
            <a:pPr algn="ctr"/>
            <a:endParaRPr lang="en-GB" sz="2800" dirty="0" smtClean="0">
              <a:solidFill>
                <a:schemeClr val="tx1"/>
              </a:solidFill>
            </a:endParaRPr>
          </a:p>
          <a:p>
            <a:pPr algn="ctr"/>
            <a:r>
              <a:rPr lang="en-GB" sz="2800" dirty="0" smtClean="0">
                <a:solidFill>
                  <a:schemeClr val="tx1"/>
                </a:solidFill>
              </a:rPr>
              <a:t>Toxic words and antidotes</a:t>
            </a:r>
          </a:p>
          <a:p>
            <a:pPr algn="ctr"/>
            <a:endParaRPr lang="en-GB" sz="2800" dirty="0">
              <a:solidFill>
                <a:schemeClr val="tx1"/>
              </a:solidFill>
            </a:endParaRPr>
          </a:p>
          <a:p>
            <a:pPr algn="ctr"/>
            <a:endParaRPr lang="en-GB" sz="2800" dirty="0" smtClean="0">
              <a:solidFill>
                <a:schemeClr val="tx1"/>
              </a:solidFill>
            </a:endParaRPr>
          </a:p>
          <a:p>
            <a:endParaRPr lang="en-GB" dirty="0">
              <a:solidFill>
                <a:schemeClr val="tx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293579740"/>
              </p:ext>
            </p:extLst>
          </p:nvPr>
        </p:nvGraphicFramePr>
        <p:xfrm>
          <a:off x="1524000" y="3750920"/>
          <a:ext cx="6096000" cy="365760"/>
        </p:xfrm>
        <a:graphic>
          <a:graphicData uri="http://schemas.openxmlformats.org/drawingml/2006/table">
            <a:tbl>
              <a:tblPr firstRow="1" bandRow="1">
                <a:tableStyleId>{5C22544A-7EE6-4342-B048-85BDC9FD1C3A}</a:tableStyleId>
              </a:tblPr>
              <a:tblGrid>
                <a:gridCol w="3048000"/>
                <a:gridCol w="3048000"/>
              </a:tblGrid>
              <a:tr h="149736">
                <a:tc>
                  <a:txBody>
                    <a:bodyPr/>
                    <a:lstStyle/>
                    <a:p>
                      <a:r>
                        <a:rPr lang="en-GB" dirty="0" smtClean="0"/>
                        <a:t>Toxic words</a:t>
                      </a:r>
                      <a:endParaRPr lang="en-GB" dirty="0"/>
                    </a:p>
                  </a:txBody>
                  <a:tcPr/>
                </a:tc>
                <a:tc>
                  <a:txBody>
                    <a:bodyPr/>
                    <a:lstStyle/>
                    <a:p>
                      <a:r>
                        <a:rPr lang="en-GB" dirty="0" smtClean="0"/>
                        <a:t>Antidote</a:t>
                      </a:r>
                      <a:endParaRPr lang="en-GB" dirty="0"/>
                    </a:p>
                  </a:txBody>
                  <a:tcPr/>
                </a:tc>
              </a:tr>
            </a:tbl>
          </a:graphicData>
        </a:graphic>
      </p:graphicFrame>
      <p:sp>
        <p:nvSpPr>
          <p:cNvPr id="5" name="TextBox 4"/>
          <p:cNvSpPr txBox="1"/>
          <p:nvPr/>
        </p:nvSpPr>
        <p:spPr>
          <a:xfrm>
            <a:off x="1691680" y="4293096"/>
            <a:ext cx="1386149" cy="461665"/>
          </a:xfrm>
          <a:prstGeom prst="rect">
            <a:avLst/>
          </a:prstGeom>
          <a:noFill/>
        </p:spPr>
        <p:txBody>
          <a:bodyPr wrap="none" rtlCol="0">
            <a:spAutoFit/>
          </a:bodyPr>
          <a:lstStyle/>
          <a:p>
            <a:r>
              <a:rPr lang="en-GB" b="1" dirty="0" smtClean="0">
                <a:solidFill>
                  <a:srgbClr val="FF0000"/>
                </a:solidFill>
                <a:latin typeface="+mn-lt"/>
              </a:rPr>
              <a:t>Why me?</a:t>
            </a:r>
            <a:endParaRPr lang="en-GB" b="1" dirty="0">
              <a:solidFill>
                <a:srgbClr val="FF0000"/>
              </a:solidFill>
              <a:latin typeface="+mn-lt"/>
            </a:endParaRPr>
          </a:p>
        </p:txBody>
      </p:sp>
      <p:sp>
        <p:nvSpPr>
          <p:cNvPr id="7" name="TextBox 6"/>
          <p:cNvSpPr txBox="1"/>
          <p:nvPr/>
        </p:nvSpPr>
        <p:spPr>
          <a:xfrm>
            <a:off x="4716016" y="4293096"/>
            <a:ext cx="2631682" cy="461665"/>
          </a:xfrm>
          <a:prstGeom prst="rect">
            <a:avLst/>
          </a:prstGeom>
          <a:noFill/>
        </p:spPr>
        <p:txBody>
          <a:bodyPr wrap="none" rtlCol="0">
            <a:spAutoFit/>
          </a:bodyPr>
          <a:lstStyle/>
          <a:p>
            <a:r>
              <a:rPr lang="en-GB" b="1" dirty="0" smtClean="0">
                <a:solidFill>
                  <a:srgbClr val="00B050"/>
                </a:solidFill>
                <a:latin typeface="+mn-lt"/>
              </a:rPr>
              <a:t>How can I use this?</a:t>
            </a:r>
            <a:endParaRPr lang="en-GB" b="1" dirty="0">
              <a:solidFill>
                <a:srgbClr val="00B050"/>
              </a:solidFill>
              <a:latin typeface="+mn-lt"/>
            </a:endParaRPr>
          </a:p>
        </p:txBody>
      </p:sp>
      <p:cxnSp>
        <p:nvCxnSpPr>
          <p:cNvPr id="9" name="Straight Connector 8"/>
          <p:cNvCxnSpPr/>
          <p:nvPr/>
        </p:nvCxnSpPr>
        <p:spPr>
          <a:xfrm>
            <a:off x="1475656" y="4754761"/>
            <a:ext cx="633670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256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a:t>5</a:t>
            </a:r>
            <a:r>
              <a:rPr lang="en-GB" dirty="0" smtClean="0"/>
              <a:t>. Words create worlds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3" name="Rectangle 2"/>
          <p:cNvSpPr/>
          <p:nvPr/>
        </p:nvSpPr>
        <p:spPr>
          <a:xfrm>
            <a:off x="791580" y="2060848"/>
            <a:ext cx="7488832" cy="1656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smtClean="0">
                <a:solidFill>
                  <a:schemeClr val="tx1"/>
                </a:solidFill>
              </a:rPr>
              <a:t>Our representation </a:t>
            </a:r>
            <a:r>
              <a:rPr lang="en-GB" sz="2800" dirty="0">
                <a:solidFill>
                  <a:schemeClr val="tx1"/>
                </a:solidFill>
              </a:rPr>
              <a:t>of the world is manifested in the words </a:t>
            </a:r>
            <a:r>
              <a:rPr lang="en-GB" sz="2800" dirty="0" smtClean="0">
                <a:solidFill>
                  <a:schemeClr val="tx1"/>
                </a:solidFill>
              </a:rPr>
              <a:t>we use</a:t>
            </a:r>
            <a:r>
              <a:rPr lang="en-GB" sz="2800" dirty="0">
                <a:solidFill>
                  <a:schemeClr val="tx1"/>
                </a:solidFill>
              </a:rPr>
              <a:t>. </a:t>
            </a:r>
            <a:endParaRPr lang="en-GB" sz="2800" dirty="0" smtClean="0">
              <a:solidFill>
                <a:schemeClr val="tx1"/>
              </a:solidFill>
            </a:endParaRPr>
          </a:p>
          <a:p>
            <a:endParaRPr lang="en-GB" sz="2800" dirty="0" smtClean="0">
              <a:solidFill>
                <a:schemeClr val="tx1"/>
              </a:solidFill>
            </a:endParaRPr>
          </a:p>
          <a:p>
            <a:pPr algn="ctr"/>
            <a:endParaRPr lang="en-GB" sz="2800" dirty="0" smtClean="0">
              <a:solidFill>
                <a:schemeClr val="tx1"/>
              </a:solidFill>
            </a:endParaRPr>
          </a:p>
          <a:p>
            <a:pPr algn="ctr"/>
            <a:r>
              <a:rPr lang="en-GB" sz="2800" dirty="0" smtClean="0">
                <a:solidFill>
                  <a:schemeClr val="tx1"/>
                </a:solidFill>
              </a:rPr>
              <a:t>Toxic words and antidotes</a:t>
            </a:r>
          </a:p>
          <a:p>
            <a:pPr algn="ctr"/>
            <a:endParaRPr lang="en-GB" sz="2800" dirty="0">
              <a:solidFill>
                <a:schemeClr val="tx1"/>
              </a:solidFill>
            </a:endParaRPr>
          </a:p>
          <a:p>
            <a:pPr algn="ctr"/>
            <a:endParaRPr lang="en-GB" sz="2800" dirty="0" smtClean="0">
              <a:solidFill>
                <a:schemeClr val="tx1"/>
              </a:solidFill>
            </a:endParaRPr>
          </a:p>
          <a:p>
            <a:endParaRPr lang="en-GB" dirty="0">
              <a:solidFill>
                <a:schemeClr val="tx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495312126"/>
              </p:ext>
            </p:extLst>
          </p:nvPr>
        </p:nvGraphicFramePr>
        <p:xfrm>
          <a:off x="1524000" y="3750920"/>
          <a:ext cx="6096000" cy="365760"/>
        </p:xfrm>
        <a:graphic>
          <a:graphicData uri="http://schemas.openxmlformats.org/drawingml/2006/table">
            <a:tbl>
              <a:tblPr firstRow="1" bandRow="1">
                <a:tableStyleId>{5C22544A-7EE6-4342-B048-85BDC9FD1C3A}</a:tableStyleId>
              </a:tblPr>
              <a:tblGrid>
                <a:gridCol w="3048000"/>
                <a:gridCol w="3048000"/>
              </a:tblGrid>
              <a:tr h="149736">
                <a:tc>
                  <a:txBody>
                    <a:bodyPr/>
                    <a:lstStyle/>
                    <a:p>
                      <a:r>
                        <a:rPr lang="en-GB" dirty="0" smtClean="0"/>
                        <a:t>Toxic words</a:t>
                      </a:r>
                      <a:endParaRPr lang="en-GB" dirty="0"/>
                    </a:p>
                  </a:txBody>
                  <a:tcPr/>
                </a:tc>
                <a:tc>
                  <a:txBody>
                    <a:bodyPr/>
                    <a:lstStyle/>
                    <a:p>
                      <a:r>
                        <a:rPr lang="en-GB" dirty="0" smtClean="0"/>
                        <a:t>Antidote</a:t>
                      </a:r>
                      <a:endParaRPr lang="en-GB" dirty="0"/>
                    </a:p>
                  </a:txBody>
                  <a:tcPr/>
                </a:tc>
              </a:tr>
            </a:tbl>
          </a:graphicData>
        </a:graphic>
      </p:graphicFrame>
      <p:sp>
        <p:nvSpPr>
          <p:cNvPr id="5" name="TextBox 4"/>
          <p:cNvSpPr txBox="1"/>
          <p:nvPr/>
        </p:nvSpPr>
        <p:spPr>
          <a:xfrm>
            <a:off x="1691680" y="4293096"/>
            <a:ext cx="2085186" cy="461665"/>
          </a:xfrm>
          <a:prstGeom prst="rect">
            <a:avLst/>
          </a:prstGeom>
          <a:noFill/>
        </p:spPr>
        <p:txBody>
          <a:bodyPr wrap="none" rtlCol="0">
            <a:spAutoFit/>
          </a:bodyPr>
          <a:lstStyle/>
          <a:p>
            <a:r>
              <a:rPr lang="en-GB" b="1" dirty="0" smtClean="0">
                <a:solidFill>
                  <a:srgbClr val="FF0000"/>
                </a:solidFill>
                <a:latin typeface="+mn-lt"/>
              </a:rPr>
              <a:t>I’m ok because</a:t>
            </a:r>
            <a:endParaRPr lang="en-GB" b="1" dirty="0">
              <a:solidFill>
                <a:srgbClr val="FF0000"/>
              </a:solidFill>
              <a:latin typeface="+mn-lt"/>
            </a:endParaRPr>
          </a:p>
        </p:txBody>
      </p:sp>
      <p:sp>
        <p:nvSpPr>
          <p:cNvPr id="7" name="TextBox 6"/>
          <p:cNvSpPr txBox="1"/>
          <p:nvPr/>
        </p:nvSpPr>
        <p:spPr>
          <a:xfrm>
            <a:off x="4716016" y="4293096"/>
            <a:ext cx="1524328" cy="461665"/>
          </a:xfrm>
          <a:prstGeom prst="rect">
            <a:avLst/>
          </a:prstGeom>
          <a:noFill/>
        </p:spPr>
        <p:txBody>
          <a:bodyPr wrap="none" rtlCol="0">
            <a:spAutoFit/>
          </a:bodyPr>
          <a:lstStyle/>
          <a:p>
            <a:r>
              <a:rPr lang="en-GB" b="1" dirty="0" smtClean="0">
                <a:solidFill>
                  <a:srgbClr val="00B050"/>
                </a:solidFill>
                <a:latin typeface="+mn-lt"/>
              </a:rPr>
              <a:t>I’m ok and</a:t>
            </a:r>
            <a:endParaRPr lang="en-GB" b="1" dirty="0">
              <a:solidFill>
                <a:srgbClr val="00B050"/>
              </a:solidFill>
              <a:latin typeface="+mn-lt"/>
            </a:endParaRPr>
          </a:p>
        </p:txBody>
      </p:sp>
      <p:cxnSp>
        <p:nvCxnSpPr>
          <p:cNvPr id="9" name="Straight Connector 8"/>
          <p:cNvCxnSpPr/>
          <p:nvPr/>
        </p:nvCxnSpPr>
        <p:spPr>
          <a:xfrm>
            <a:off x="1475656" y="4754761"/>
            <a:ext cx="633670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8571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a:t>5</a:t>
            </a:r>
            <a:r>
              <a:rPr lang="en-GB" dirty="0" smtClean="0"/>
              <a:t>. Words create worlds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3" name="Rectangle 2"/>
          <p:cNvSpPr/>
          <p:nvPr/>
        </p:nvSpPr>
        <p:spPr>
          <a:xfrm>
            <a:off x="791580" y="2060848"/>
            <a:ext cx="7488832" cy="1656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smtClean="0">
                <a:solidFill>
                  <a:schemeClr val="tx1"/>
                </a:solidFill>
              </a:rPr>
              <a:t>Our representation </a:t>
            </a:r>
            <a:r>
              <a:rPr lang="en-GB" sz="2800" dirty="0">
                <a:solidFill>
                  <a:schemeClr val="tx1"/>
                </a:solidFill>
              </a:rPr>
              <a:t>of the world is manifested in the words </a:t>
            </a:r>
            <a:r>
              <a:rPr lang="en-GB" sz="2800" dirty="0" smtClean="0">
                <a:solidFill>
                  <a:schemeClr val="tx1"/>
                </a:solidFill>
              </a:rPr>
              <a:t>we use</a:t>
            </a:r>
            <a:r>
              <a:rPr lang="en-GB" sz="2800" dirty="0">
                <a:solidFill>
                  <a:schemeClr val="tx1"/>
                </a:solidFill>
              </a:rPr>
              <a:t>. </a:t>
            </a:r>
            <a:endParaRPr lang="en-GB" sz="2800" dirty="0" smtClean="0">
              <a:solidFill>
                <a:schemeClr val="tx1"/>
              </a:solidFill>
            </a:endParaRPr>
          </a:p>
          <a:p>
            <a:endParaRPr lang="en-GB" sz="2800" dirty="0" smtClean="0">
              <a:solidFill>
                <a:schemeClr val="tx1"/>
              </a:solidFill>
            </a:endParaRPr>
          </a:p>
          <a:p>
            <a:pPr algn="ctr"/>
            <a:endParaRPr lang="en-GB" sz="2800" dirty="0" smtClean="0">
              <a:solidFill>
                <a:schemeClr val="tx1"/>
              </a:solidFill>
            </a:endParaRPr>
          </a:p>
          <a:p>
            <a:pPr algn="ctr"/>
            <a:r>
              <a:rPr lang="en-GB" sz="2800" dirty="0" smtClean="0">
                <a:solidFill>
                  <a:schemeClr val="tx1"/>
                </a:solidFill>
              </a:rPr>
              <a:t>Toxic words and antidotes</a:t>
            </a:r>
          </a:p>
          <a:p>
            <a:pPr algn="ctr"/>
            <a:endParaRPr lang="en-GB" sz="2800" dirty="0">
              <a:solidFill>
                <a:schemeClr val="tx1"/>
              </a:solidFill>
            </a:endParaRPr>
          </a:p>
          <a:p>
            <a:pPr algn="ctr"/>
            <a:endParaRPr lang="en-GB" sz="2800" dirty="0" smtClean="0">
              <a:solidFill>
                <a:schemeClr val="tx1"/>
              </a:solidFill>
            </a:endParaRPr>
          </a:p>
          <a:p>
            <a:endParaRPr lang="en-GB" dirty="0">
              <a:solidFill>
                <a:schemeClr val="tx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2249161908"/>
              </p:ext>
            </p:extLst>
          </p:nvPr>
        </p:nvGraphicFramePr>
        <p:xfrm>
          <a:off x="1524000" y="3750920"/>
          <a:ext cx="6096000" cy="365760"/>
        </p:xfrm>
        <a:graphic>
          <a:graphicData uri="http://schemas.openxmlformats.org/drawingml/2006/table">
            <a:tbl>
              <a:tblPr firstRow="1" bandRow="1">
                <a:tableStyleId>{5C22544A-7EE6-4342-B048-85BDC9FD1C3A}</a:tableStyleId>
              </a:tblPr>
              <a:tblGrid>
                <a:gridCol w="3048000"/>
                <a:gridCol w="3048000"/>
              </a:tblGrid>
              <a:tr h="149736">
                <a:tc>
                  <a:txBody>
                    <a:bodyPr/>
                    <a:lstStyle/>
                    <a:p>
                      <a:r>
                        <a:rPr lang="en-GB" dirty="0" smtClean="0"/>
                        <a:t>Toxic words</a:t>
                      </a:r>
                      <a:endParaRPr lang="en-GB" dirty="0"/>
                    </a:p>
                  </a:txBody>
                  <a:tcPr/>
                </a:tc>
                <a:tc>
                  <a:txBody>
                    <a:bodyPr/>
                    <a:lstStyle/>
                    <a:p>
                      <a:r>
                        <a:rPr lang="en-GB" dirty="0" smtClean="0"/>
                        <a:t>Antidote</a:t>
                      </a:r>
                      <a:endParaRPr lang="en-GB" dirty="0"/>
                    </a:p>
                  </a:txBody>
                  <a:tcPr/>
                </a:tc>
              </a:tr>
            </a:tbl>
          </a:graphicData>
        </a:graphic>
      </p:graphicFrame>
      <p:sp>
        <p:nvSpPr>
          <p:cNvPr id="5" name="TextBox 4"/>
          <p:cNvSpPr txBox="1"/>
          <p:nvPr/>
        </p:nvSpPr>
        <p:spPr>
          <a:xfrm>
            <a:off x="1691680" y="4293096"/>
            <a:ext cx="3020379" cy="461665"/>
          </a:xfrm>
          <a:prstGeom prst="rect">
            <a:avLst/>
          </a:prstGeom>
          <a:noFill/>
        </p:spPr>
        <p:txBody>
          <a:bodyPr wrap="none" rtlCol="0">
            <a:spAutoFit/>
          </a:bodyPr>
          <a:lstStyle/>
          <a:p>
            <a:r>
              <a:rPr lang="en-GB" b="1" dirty="0">
                <a:solidFill>
                  <a:srgbClr val="FF0000"/>
                </a:solidFill>
                <a:latin typeface="+mn-lt"/>
              </a:rPr>
              <a:t>Oh no I’m really not…</a:t>
            </a:r>
          </a:p>
        </p:txBody>
      </p:sp>
      <p:sp>
        <p:nvSpPr>
          <p:cNvPr id="7" name="TextBox 6"/>
          <p:cNvSpPr txBox="1"/>
          <p:nvPr/>
        </p:nvSpPr>
        <p:spPr>
          <a:xfrm>
            <a:off x="4716016" y="4293096"/>
            <a:ext cx="1508618" cy="461665"/>
          </a:xfrm>
          <a:prstGeom prst="rect">
            <a:avLst/>
          </a:prstGeom>
          <a:noFill/>
        </p:spPr>
        <p:txBody>
          <a:bodyPr wrap="none" rtlCol="0">
            <a:spAutoFit/>
          </a:bodyPr>
          <a:lstStyle/>
          <a:p>
            <a:r>
              <a:rPr lang="en-GB" b="1" dirty="0" smtClean="0">
                <a:solidFill>
                  <a:srgbClr val="00B050"/>
                </a:solidFill>
                <a:latin typeface="+mn-lt"/>
              </a:rPr>
              <a:t>Thank you</a:t>
            </a:r>
            <a:endParaRPr lang="en-GB" b="1" dirty="0">
              <a:solidFill>
                <a:srgbClr val="00B050"/>
              </a:solidFill>
              <a:latin typeface="+mn-lt"/>
            </a:endParaRPr>
          </a:p>
        </p:txBody>
      </p:sp>
      <p:cxnSp>
        <p:nvCxnSpPr>
          <p:cNvPr id="9" name="Straight Connector 8"/>
          <p:cNvCxnSpPr/>
          <p:nvPr/>
        </p:nvCxnSpPr>
        <p:spPr>
          <a:xfrm>
            <a:off x="1475656" y="4754761"/>
            <a:ext cx="633670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305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7" name="AutoShape 3"/>
          <p:cNvSpPr>
            <a:spLocks noChangeArrowheads="1"/>
          </p:cNvSpPr>
          <p:nvPr/>
        </p:nvSpPr>
        <p:spPr bwMode="auto">
          <a:xfrm>
            <a:off x="1259632" y="2132856"/>
            <a:ext cx="6553200" cy="3048000"/>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8" name="TextBox 7"/>
          <p:cNvSpPr txBox="1"/>
          <p:nvPr/>
        </p:nvSpPr>
        <p:spPr>
          <a:xfrm>
            <a:off x="2195736" y="2276872"/>
            <a:ext cx="4752528" cy="2805896"/>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US" sz="2800" dirty="0" smtClean="0">
                <a:latin typeface="Calibri" pitchFamily="34" charset="0"/>
                <a:cs typeface="Calibri" pitchFamily="34" charset="0"/>
              </a:rPr>
              <a:t>Look into the eyes of the person next to you and say three things that you appreciate about them – do this in turn </a:t>
            </a:r>
            <a:endParaRPr lang="en-US" sz="2800" dirty="0">
              <a:latin typeface="Calibri" pitchFamily="34" charset="0"/>
              <a:cs typeface="Calibri" pitchFamily="34" charset="0"/>
            </a:endParaRPr>
          </a:p>
        </p:txBody>
      </p:sp>
      <p:sp>
        <p:nvSpPr>
          <p:cNvPr id="9" name="Title 1"/>
          <p:cNvSpPr txBox="1">
            <a:spLocks/>
          </p:cNvSpPr>
          <p:nvPr/>
        </p:nvSpPr>
        <p:spPr>
          <a:xfrm>
            <a:off x="251520" y="44227"/>
            <a:ext cx="8568952" cy="1152525"/>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Warming up your appreciative “muscles”</a:t>
            </a:r>
            <a:endParaRPr lang="en-GB" dirty="0"/>
          </a:p>
        </p:txBody>
      </p:sp>
    </p:spTree>
    <p:extLst>
      <p:ext uri="{BB962C8B-B14F-4D97-AF65-F5344CB8AC3E}">
        <p14:creationId xmlns:p14="http://schemas.microsoft.com/office/powerpoint/2010/main" val="2069867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a:t>5</a:t>
            </a:r>
            <a:r>
              <a:rPr lang="en-GB" dirty="0" smtClean="0"/>
              <a:t>. Words create worlds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3" name="Rectangle 2"/>
          <p:cNvSpPr/>
          <p:nvPr/>
        </p:nvSpPr>
        <p:spPr>
          <a:xfrm>
            <a:off x="791580" y="2060848"/>
            <a:ext cx="7488832" cy="1656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smtClean="0">
                <a:solidFill>
                  <a:schemeClr val="tx1"/>
                </a:solidFill>
              </a:rPr>
              <a:t>Our representation </a:t>
            </a:r>
            <a:r>
              <a:rPr lang="en-GB" sz="2800" dirty="0">
                <a:solidFill>
                  <a:schemeClr val="tx1"/>
                </a:solidFill>
              </a:rPr>
              <a:t>of the world is manifested in the words </a:t>
            </a:r>
            <a:r>
              <a:rPr lang="en-GB" sz="2800" dirty="0" smtClean="0">
                <a:solidFill>
                  <a:schemeClr val="tx1"/>
                </a:solidFill>
              </a:rPr>
              <a:t>we use</a:t>
            </a:r>
            <a:r>
              <a:rPr lang="en-GB" sz="2800" dirty="0">
                <a:solidFill>
                  <a:schemeClr val="tx1"/>
                </a:solidFill>
              </a:rPr>
              <a:t>. </a:t>
            </a:r>
            <a:endParaRPr lang="en-GB" sz="2800" dirty="0" smtClean="0">
              <a:solidFill>
                <a:schemeClr val="tx1"/>
              </a:solidFill>
            </a:endParaRPr>
          </a:p>
          <a:p>
            <a:endParaRPr lang="en-GB" sz="2800" dirty="0" smtClean="0">
              <a:solidFill>
                <a:schemeClr val="tx1"/>
              </a:solidFill>
            </a:endParaRPr>
          </a:p>
          <a:p>
            <a:pPr algn="ctr"/>
            <a:endParaRPr lang="en-GB" sz="2800" dirty="0" smtClean="0">
              <a:solidFill>
                <a:schemeClr val="tx1"/>
              </a:solidFill>
            </a:endParaRPr>
          </a:p>
          <a:p>
            <a:pPr algn="ctr"/>
            <a:r>
              <a:rPr lang="en-GB" sz="2800" dirty="0" smtClean="0">
                <a:solidFill>
                  <a:schemeClr val="tx1"/>
                </a:solidFill>
              </a:rPr>
              <a:t>Toxic words and antidotes</a:t>
            </a:r>
          </a:p>
          <a:p>
            <a:pPr algn="ctr"/>
            <a:endParaRPr lang="en-GB" sz="2800" dirty="0">
              <a:solidFill>
                <a:schemeClr val="tx1"/>
              </a:solidFill>
            </a:endParaRPr>
          </a:p>
          <a:p>
            <a:pPr algn="ctr"/>
            <a:endParaRPr lang="en-GB" sz="2800" dirty="0" smtClean="0">
              <a:solidFill>
                <a:schemeClr val="tx1"/>
              </a:solidFill>
            </a:endParaRPr>
          </a:p>
          <a:p>
            <a:endParaRPr lang="en-GB" dirty="0">
              <a:solidFill>
                <a:schemeClr val="tx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004456353"/>
              </p:ext>
            </p:extLst>
          </p:nvPr>
        </p:nvGraphicFramePr>
        <p:xfrm>
          <a:off x="1524000" y="3750920"/>
          <a:ext cx="6096000" cy="2214880"/>
        </p:xfrm>
        <a:graphic>
          <a:graphicData uri="http://schemas.openxmlformats.org/drawingml/2006/table">
            <a:tbl>
              <a:tblPr firstRow="1" bandRow="1">
                <a:tableStyleId>{5C22544A-7EE6-4342-B048-85BDC9FD1C3A}</a:tableStyleId>
              </a:tblPr>
              <a:tblGrid>
                <a:gridCol w="3048000"/>
                <a:gridCol w="3048000"/>
              </a:tblGrid>
              <a:tr h="149736">
                <a:tc>
                  <a:txBody>
                    <a:bodyPr/>
                    <a:lstStyle/>
                    <a:p>
                      <a:r>
                        <a:rPr lang="en-GB" dirty="0" smtClean="0"/>
                        <a:t>Toxic words</a:t>
                      </a:r>
                      <a:endParaRPr lang="en-GB" dirty="0"/>
                    </a:p>
                  </a:txBody>
                  <a:tcPr/>
                </a:tc>
                <a:tc>
                  <a:txBody>
                    <a:bodyPr/>
                    <a:lstStyle/>
                    <a:p>
                      <a:r>
                        <a:rPr lang="en-GB" dirty="0" smtClean="0"/>
                        <a:t>Antidote</a:t>
                      </a:r>
                      <a:endParaRPr lang="en-GB" dirty="0"/>
                    </a:p>
                  </a:txBody>
                  <a:tcPr/>
                </a:tc>
              </a:tr>
              <a:tr h="149736">
                <a:tc>
                  <a:txBody>
                    <a:bodyPr/>
                    <a:lstStyle/>
                    <a:p>
                      <a:r>
                        <a:rPr lang="en-GB" dirty="0" smtClean="0"/>
                        <a:t>I’ll try</a:t>
                      </a:r>
                      <a:endParaRPr lang="en-GB" dirty="0"/>
                    </a:p>
                  </a:txBody>
                  <a:tcPr/>
                </a:tc>
                <a:tc>
                  <a:txBody>
                    <a:bodyPr/>
                    <a:lstStyle/>
                    <a:p>
                      <a:r>
                        <a:rPr lang="en-GB" dirty="0" smtClean="0"/>
                        <a:t>I will</a:t>
                      </a:r>
                      <a:r>
                        <a:rPr lang="en-GB" baseline="0" dirty="0" smtClean="0"/>
                        <a:t> or I won’t</a:t>
                      </a:r>
                      <a:endParaRPr lang="en-GB" dirty="0"/>
                    </a:p>
                  </a:txBody>
                  <a:tcPr/>
                </a:tc>
              </a:tr>
              <a:tr h="370840">
                <a:tc>
                  <a:txBody>
                    <a:bodyPr/>
                    <a:lstStyle/>
                    <a:p>
                      <a:r>
                        <a:rPr lang="en-GB" dirty="0" smtClean="0"/>
                        <a:t>I can’t</a:t>
                      </a:r>
                      <a:endParaRPr lang="en-GB" dirty="0"/>
                    </a:p>
                  </a:txBody>
                  <a:tcPr/>
                </a:tc>
                <a:tc>
                  <a:txBody>
                    <a:bodyPr/>
                    <a:lstStyle/>
                    <a:p>
                      <a:r>
                        <a:rPr lang="en-GB" dirty="0" smtClean="0"/>
                        <a:t>I cannot …yet</a:t>
                      </a:r>
                      <a:endParaRPr lang="en-GB" dirty="0"/>
                    </a:p>
                  </a:txBody>
                  <a:tcPr/>
                </a:tc>
              </a:tr>
              <a:tr h="370840">
                <a:tc>
                  <a:txBody>
                    <a:bodyPr/>
                    <a:lstStyle/>
                    <a:p>
                      <a:r>
                        <a:rPr lang="en-GB" dirty="0" smtClean="0"/>
                        <a:t>Why me?</a:t>
                      </a:r>
                      <a:endParaRPr lang="en-GB" dirty="0"/>
                    </a:p>
                  </a:txBody>
                  <a:tcPr/>
                </a:tc>
                <a:tc>
                  <a:txBody>
                    <a:bodyPr/>
                    <a:lstStyle/>
                    <a:p>
                      <a:r>
                        <a:rPr lang="en-GB" dirty="0" smtClean="0"/>
                        <a:t>How can I use this?</a:t>
                      </a:r>
                      <a:endParaRPr lang="en-GB" dirty="0"/>
                    </a:p>
                  </a:txBody>
                  <a:tcPr/>
                </a:tc>
              </a:tr>
              <a:tr h="370840">
                <a:tc>
                  <a:txBody>
                    <a:bodyPr/>
                    <a:lstStyle/>
                    <a:p>
                      <a:r>
                        <a:rPr lang="en-GB" dirty="0" smtClean="0"/>
                        <a:t>I’m ok because</a:t>
                      </a:r>
                      <a:endParaRPr lang="en-GB" dirty="0"/>
                    </a:p>
                  </a:txBody>
                  <a:tcPr/>
                </a:tc>
                <a:tc>
                  <a:txBody>
                    <a:bodyPr/>
                    <a:lstStyle/>
                    <a:p>
                      <a:r>
                        <a:rPr lang="en-GB" dirty="0" smtClean="0"/>
                        <a:t>I’m ok and</a:t>
                      </a:r>
                      <a:endParaRPr lang="en-GB" dirty="0"/>
                    </a:p>
                  </a:txBody>
                  <a:tcPr/>
                </a:tc>
              </a:tr>
              <a:tr h="370840">
                <a:tc>
                  <a:txBody>
                    <a:bodyPr/>
                    <a:lstStyle/>
                    <a:p>
                      <a:r>
                        <a:rPr lang="en-GB" dirty="0" smtClean="0"/>
                        <a:t>Oh no I’m really not…</a:t>
                      </a:r>
                      <a:endParaRPr lang="en-GB" dirty="0"/>
                    </a:p>
                  </a:txBody>
                  <a:tcPr/>
                </a:tc>
                <a:tc>
                  <a:txBody>
                    <a:bodyPr/>
                    <a:lstStyle/>
                    <a:p>
                      <a:r>
                        <a:rPr lang="en-GB" dirty="0" smtClean="0"/>
                        <a:t>Thank you</a:t>
                      </a:r>
                      <a:endParaRPr lang="en-GB" dirty="0"/>
                    </a:p>
                  </a:txBody>
                  <a:tcPr/>
                </a:tc>
              </a:tr>
            </a:tbl>
          </a:graphicData>
        </a:graphic>
      </p:graphicFrame>
    </p:spTree>
    <p:extLst>
      <p:ext uri="{BB962C8B-B14F-4D97-AF65-F5344CB8AC3E}">
        <p14:creationId xmlns:p14="http://schemas.microsoft.com/office/powerpoint/2010/main" val="38352365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4280"/>
            <a:ext cx="9144000"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4427984" y="836712"/>
            <a:ext cx="4497351" cy="6124754"/>
          </a:xfrm>
          <a:prstGeom prst="rect">
            <a:avLst/>
          </a:prstGeom>
          <a:ln>
            <a:solidFill>
              <a:schemeClr val="tx1"/>
            </a:solidFill>
          </a:ln>
        </p:spPr>
        <p:txBody>
          <a:bodyPr wrap="square">
            <a:spAutoFit/>
          </a:bodyPr>
          <a:lstStyle/>
          <a:p>
            <a:r>
              <a:rPr lang="en-GB" sz="4400" b="1" i="1" dirty="0" smtClean="0">
                <a:solidFill>
                  <a:schemeClr val="bg1"/>
                </a:solidFill>
                <a:latin typeface="+mn-lt"/>
              </a:rPr>
              <a:t>“</a:t>
            </a:r>
          </a:p>
          <a:p>
            <a:endParaRPr lang="en-GB" sz="800" i="1" dirty="0">
              <a:solidFill>
                <a:schemeClr val="bg1"/>
              </a:solidFill>
              <a:latin typeface="+mn-lt"/>
            </a:endParaRPr>
          </a:p>
          <a:p>
            <a:r>
              <a:rPr lang="en-GB" i="1" dirty="0">
                <a:solidFill>
                  <a:schemeClr val="bg1"/>
                </a:solidFill>
                <a:latin typeface="+mn-lt"/>
              </a:rPr>
              <a:t>We hold these truths to be self-evident, that all men are created equal, that they are endowed by their Creator with certain unalienable Rights, that among these are Life, Liberty and the pursuit of Happiness</a:t>
            </a:r>
            <a:r>
              <a:rPr lang="en-GB" i="1" dirty="0" smtClean="0">
                <a:solidFill>
                  <a:schemeClr val="bg1"/>
                </a:solidFill>
                <a:latin typeface="+mn-lt"/>
              </a:rPr>
              <a:t>.</a:t>
            </a:r>
          </a:p>
          <a:p>
            <a:endParaRPr lang="en-GB" sz="800" i="1" dirty="0">
              <a:solidFill>
                <a:schemeClr val="bg1"/>
              </a:solidFill>
              <a:latin typeface="+mn-lt"/>
            </a:endParaRPr>
          </a:p>
          <a:p>
            <a:r>
              <a:rPr lang="en-GB" sz="4400" b="1" i="1" dirty="0" smtClean="0">
                <a:solidFill>
                  <a:schemeClr val="bg1"/>
                </a:solidFill>
                <a:latin typeface="+mn-lt"/>
              </a:rPr>
              <a:t>“</a:t>
            </a:r>
          </a:p>
          <a:p>
            <a:r>
              <a:rPr lang="en-GB" b="1" dirty="0" smtClean="0">
                <a:solidFill>
                  <a:schemeClr val="bg1"/>
                </a:solidFill>
                <a:latin typeface="+mn-lt"/>
              </a:rPr>
              <a:t>Thomas Jefferson – American founding father, President and principal author of the American Declaration of Independence</a:t>
            </a:r>
          </a:p>
          <a:p>
            <a:endParaRPr lang="en-GB" b="1" i="1" dirty="0" smtClean="0">
              <a:solidFill>
                <a:schemeClr val="bg1"/>
              </a:solidFill>
              <a:latin typeface="Comic Sans MS" pitchFamily="66"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2132856"/>
            <a:ext cx="3235089" cy="3858410"/>
          </a:xfrm>
          <a:prstGeom prst="rect">
            <a:avLst/>
          </a:prstGeom>
        </p:spPr>
      </p:pic>
      <p:sp>
        <p:nvSpPr>
          <p:cNvPr id="5"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a:solidFill>
                  <a:schemeClr val="bg1"/>
                </a:solidFill>
              </a:rPr>
              <a:t>5</a:t>
            </a:r>
            <a:r>
              <a:rPr lang="en-GB" dirty="0" smtClean="0">
                <a:solidFill>
                  <a:schemeClr val="bg1"/>
                </a:solidFill>
              </a:rPr>
              <a:t>. Words create worlds</a:t>
            </a:r>
            <a:endParaRPr lang="en-GB" dirty="0">
              <a:solidFill>
                <a:schemeClr val="bg1"/>
              </a:solidFill>
            </a:endParaRPr>
          </a:p>
        </p:txBody>
      </p:sp>
    </p:spTree>
    <p:extLst>
      <p:ext uri="{BB962C8B-B14F-4D97-AF65-F5344CB8AC3E}">
        <p14:creationId xmlns:p14="http://schemas.microsoft.com/office/powerpoint/2010/main" val="283849110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4280"/>
            <a:ext cx="9144000"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4427984" y="836712"/>
            <a:ext cx="4497351" cy="6124754"/>
          </a:xfrm>
          <a:prstGeom prst="rect">
            <a:avLst/>
          </a:prstGeom>
          <a:ln>
            <a:solidFill>
              <a:schemeClr val="tx1"/>
            </a:solidFill>
          </a:ln>
        </p:spPr>
        <p:txBody>
          <a:bodyPr wrap="square">
            <a:spAutoFit/>
          </a:bodyPr>
          <a:lstStyle/>
          <a:p>
            <a:r>
              <a:rPr lang="en-GB" sz="4400" b="1" i="1" dirty="0" smtClean="0">
                <a:solidFill>
                  <a:schemeClr val="bg1"/>
                </a:solidFill>
                <a:latin typeface="+mn-lt"/>
              </a:rPr>
              <a:t>“</a:t>
            </a:r>
          </a:p>
          <a:p>
            <a:endParaRPr lang="en-GB" sz="800" i="1" dirty="0">
              <a:solidFill>
                <a:schemeClr val="bg1"/>
              </a:solidFill>
              <a:latin typeface="+mn-lt"/>
            </a:endParaRPr>
          </a:p>
          <a:p>
            <a:r>
              <a:rPr lang="en-GB" i="1" dirty="0">
                <a:solidFill>
                  <a:schemeClr val="bg1"/>
                </a:solidFill>
                <a:latin typeface="+mn-lt"/>
              </a:rPr>
              <a:t>We hold these truths to be self-evident, that all men are created equal, that they are endowed by their Creator with certain unalienable Rights, that among these are Life, Liberty and </a:t>
            </a:r>
            <a:r>
              <a:rPr lang="en-GB" i="1" u="sng" dirty="0">
                <a:solidFill>
                  <a:schemeClr val="bg1"/>
                </a:solidFill>
                <a:latin typeface="+mn-lt"/>
              </a:rPr>
              <a:t>the pursuit of Happiness</a:t>
            </a:r>
            <a:r>
              <a:rPr lang="en-GB" i="1" u="sng" dirty="0" smtClean="0">
                <a:solidFill>
                  <a:schemeClr val="bg1"/>
                </a:solidFill>
                <a:latin typeface="+mn-lt"/>
              </a:rPr>
              <a:t>.</a:t>
            </a:r>
          </a:p>
          <a:p>
            <a:endParaRPr lang="en-GB" sz="800" i="1" dirty="0">
              <a:solidFill>
                <a:schemeClr val="bg1"/>
              </a:solidFill>
              <a:latin typeface="+mn-lt"/>
            </a:endParaRPr>
          </a:p>
          <a:p>
            <a:r>
              <a:rPr lang="en-GB" sz="4400" b="1" i="1" dirty="0" smtClean="0">
                <a:solidFill>
                  <a:schemeClr val="bg1"/>
                </a:solidFill>
                <a:latin typeface="+mn-lt"/>
              </a:rPr>
              <a:t>“</a:t>
            </a:r>
          </a:p>
          <a:p>
            <a:r>
              <a:rPr lang="en-GB" b="1" dirty="0" smtClean="0">
                <a:solidFill>
                  <a:schemeClr val="bg1"/>
                </a:solidFill>
                <a:latin typeface="+mn-lt"/>
              </a:rPr>
              <a:t>Thomas Jefferson – American founding father, President and principal author of the American Declaration of Independence</a:t>
            </a:r>
          </a:p>
          <a:p>
            <a:endParaRPr lang="en-GB" b="1" i="1" dirty="0" smtClean="0">
              <a:solidFill>
                <a:schemeClr val="bg1"/>
              </a:solidFill>
              <a:latin typeface="Comic Sans MS" pitchFamily="66"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2132856"/>
            <a:ext cx="3235089" cy="3858410"/>
          </a:xfrm>
          <a:prstGeom prst="rect">
            <a:avLst/>
          </a:prstGeom>
        </p:spPr>
      </p:pic>
      <p:sp>
        <p:nvSpPr>
          <p:cNvPr id="5"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a:solidFill>
                  <a:schemeClr val="bg1"/>
                </a:solidFill>
              </a:rPr>
              <a:t>5</a:t>
            </a:r>
            <a:r>
              <a:rPr lang="en-GB" dirty="0" smtClean="0">
                <a:solidFill>
                  <a:schemeClr val="bg1"/>
                </a:solidFill>
              </a:rPr>
              <a:t>. Words create worlds</a:t>
            </a:r>
            <a:endParaRPr lang="en-GB" dirty="0">
              <a:solidFill>
                <a:schemeClr val="bg1"/>
              </a:solidFill>
            </a:endParaRPr>
          </a:p>
        </p:txBody>
      </p:sp>
    </p:spTree>
    <p:extLst>
      <p:ext uri="{BB962C8B-B14F-4D97-AF65-F5344CB8AC3E}">
        <p14:creationId xmlns:p14="http://schemas.microsoft.com/office/powerpoint/2010/main" val="131980966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black">
                    <a:tint val="75000"/>
                  </a:prstClr>
                </a:solidFill>
              </a:rPr>
              <a:t>John Mauremootoo | jmauremootoo@gmail.com</a:t>
            </a:r>
            <a:endParaRPr lang="en-US" dirty="0">
              <a:solidFill>
                <a:prstClr val="black">
                  <a:tint val="75000"/>
                </a:prstClr>
              </a:solidFill>
            </a:endParaRPr>
          </a:p>
        </p:txBody>
      </p:sp>
      <p:sp>
        <p:nvSpPr>
          <p:cNvPr id="4" name="AutoShape 3"/>
          <p:cNvSpPr>
            <a:spLocks noChangeArrowheads="1"/>
          </p:cNvSpPr>
          <p:nvPr/>
        </p:nvSpPr>
        <p:spPr bwMode="auto">
          <a:xfrm>
            <a:off x="323528" y="971070"/>
            <a:ext cx="8356331" cy="5266241"/>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5" name="TextBox 4"/>
          <p:cNvSpPr txBox="1"/>
          <p:nvPr/>
        </p:nvSpPr>
        <p:spPr>
          <a:xfrm>
            <a:off x="899592" y="980728"/>
            <a:ext cx="7488832" cy="4098558"/>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US" sz="2800" dirty="0" smtClean="0">
                <a:latin typeface="Calibri" pitchFamily="34" charset="0"/>
                <a:cs typeface="Calibri" pitchFamily="34" charset="0"/>
              </a:rPr>
              <a:t>Reword these topics so that they expressed in an empowering way</a:t>
            </a:r>
            <a:endParaRPr lang="en-US" sz="2800" dirty="0">
              <a:latin typeface="Calibri" pitchFamily="34" charset="0"/>
              <a:cs typeface="Calibri" pitchFamily="34" charset="0"/>
            </a:endParaRPr>
          </a:p>
          <a:p>
            <a:pPr marL="514350" indent="-514350">
              <a:buFont typeface="+mj-lt"/>
              <a:buAutoNum type="arabicPeriod"/>
            </a:pPr>
            <a:r>
              <a:rPr lang="en-US" sz="2800" dirty="0" smtClean="0">
                <a:latin typeface="Calibri" pitchFamily="34" charset="0"/>
                <a:cs typeface="Calibri" pitchFamily="34" charset="0"/>
              </a:rPr>
              <a:t>Reducing negative leadership habits</a:t>
            </a:r>
          </a:p>
          <a:p>
            <a:pPr marL="514350" indent="-514350">
              <a:buFont typeface="+mj-lt"/>
              <a:buAutoNum type="arabicPeriod"/>
            </a:pPr>
            <a:r>
              <a:rPr lang="en-US" sz="2800" dirty="0" smtClean="0">
                <a:latin typeface="Calibri" pitchFamily="34" charset="0"/>
                <a:cs typeface="Calibri" pitchFamily="34" charset="0"/>
              </a:rPr>
              <a:t>Eliminating gender discrimination at work</a:t>
            </a:r>
          </a:p>
          <a:p>
            <a:pPr marL="514350" indent="-514350">
              <a:buFont typeface="+mj-lt"/>
              <a:buAutoNum type="arabicPeriod"/>
            </a:pPr>
            <a:r>
              <a:rPr lang="en-US" sz="2800" dirty="0" smtClean="0">
                <a:latin typeface="Calibri" pitchFamily="34" charset="0"/>
                <a:cs typeface="Calibri" pitchFamily="34" charset="0"/>
              </a:rPr>
              <a:t>Reducing customer complaints</a:t>
            </a:r>
          </a:p>
          <a:p>
            <a:pPr marL="514350" indent="-514350">
              <a:buFont typeface="+mj-lt"/>
              <a:buAutoNum type="arabicPeriod"/>
            </a:pPr>
            <a:r>
              <a:rPr lang="en-US" sz="2800" dirty="0" smtClean="0">
                <a:latin typeface="Calibri" pitchFamily="34" charset="0"/>
                <a:cs typeface="Calibri" pitchFamily="34" charset="0"/>
              </a:rPr>
              <a:t>Rehabilitating depressed communities</a:t>
            </a:r>
          </a:p>
          <a:p>
            <a:pPr marL="514350" indent="-514350">
              <a:buFont typeface="+mj-lt"/>
              <a:buAutoNum type="arabicPeriod"/>
            </a:pPr>
            <a:r>
              <a:rPr lang="en-US" sz="2800" dirty="0" smtClean="0">
                <a:latin typeface="Calibri" pitchFamily="34" charset="0"/>
                <a:cs typeface="Calibri" pitchFamily="34" charset="0"/>
              </a:rPr>
              <a:t>Fighting information bottlenecks</a:t>
            </a:r>
          </a:p>
          <a:p>
            <a:pPr marL="514350" indent="-514350">
              <a:buFont typeface="+mj-lt"/>
              <a:buAutoNum type="arabicPeriod"/>
            </a:pPr>
            <a:r>
              <a:rPr lang="en-US" sz="2800" dirty="0" smtClean="0">
                <a:latin typeface="Calibri" pitchFamily="34" charset="0"/>
                <a:cs typeface="Calibri" pitchFamily="34" charset="0"/>
              </a:rPr>
              <a:t>Tackling rural poverty</a:t>
            </a:r>
          </a:p>
        </p:txBody>
      </p:sp>
      <p:sp>
        <p:nvSpPr>
          <p:cNvPr id="6" name="Title 1"/>
          <p:cNvSpPr txBox="1">
            <a:spLocks/>
          </p:cNvSpPr>
          <p:nvPr/>
        </p:nvSpPr>
        <p:spPr>
          <a:xfrm>
            <a:off x="251520" y="-171400"/>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a:t>5</a:t>
            </a:r>
            <a:r>
              <a:rPr lang="en-GB" dirty="0" smtClean="0"/>
              <a:t>. Words create worlds</a:t>
            </a:r>
            <a:endParaRPr lang="en-GB" dirty="0"/>
          </a:p>
        </p:txBody>
      </p:sp>
    </p:spTree>
    <p:extLst>
      <p:ext uri="{BB962C8B-B14F-4D97-AF65-F5344CB8AC3E}">
        <p14:creationId xmlns:p14="http://schemas.microsoft.com/office/powerpoint/2010/main" val="258731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The Process of Appreciative Inquiry</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3" name="Rectangle 2"/>
          <p:cNvSpPr/>
          <p:nvPr/>
        </p:nvSpPr>
        <p:spPr>
          <a:xfrm>
            <a:off x="791580" y="1988840"/>
            <a:ext cx="7488832" cy="3528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The </a:t>
            </a:r>
            <a:r>
              <a:rPr lang="en-GB" sz="2800" dirty="0" smtClean="0">
                <a:solidFill>
                  <a:schemeClr val="tx1"/>
                </a:solidFill>
              </a:rPr>
              <a:t>4-D </a:t>
            </a:r>
            <a:r>
              <a:rPr lang="en-GB" sz="2800" dirty="0" smtClean="0">
                <a:solidFill>
                  <a:schemeClr val="tx1"/>
                </a:solidFill>
              </a:rPr>
              <a:t>Cycle</a:t>
            </a:r>
          </a:p>
          <a:p>
            <a:pPr marL="514350" indent="-514350">
              <a:buFont typeface="+mj-lt"/>
              <a:buAutoNum type="arabicPeriod"/>
            </a:pPr>
            <a:endParaRPr lang="en-GB" sz="2800" dirty="0" smtClean="0">
              <a:solidFill>
                <a:schemeClr val="tx1"/>
              </a:solidFill>
            </a:endParaRPr>
          </a:p>
          <a:p>
            <a:r>
              <a:rPr lang="en-GB" sz="2800" dirty="0" smtClean="0">
                <a:solidFill>
                  <a:schemeClr val="tx1"/>
                </a:solidFill>
              </a:rPr>
              <a:t>Define – choose an affirmative topic</a:t>
            </a:r>
          </a:p>
          <a:p>
            <a:pPr marL="514350" indent="-514350">
              <a:buFont typeface="+mj-lt"/>
              <a:buAutoNum type="arabicPeriod"/>
            </a:pPr>
            <a:r>
              <a:rPr lang="en-GB" sz="2800" dirty="0" smtClean="0">
                <a:solidFill>
                  <a:schemeClr val="tx1"/>
                </a:solidFill>
              </a:rPr>
              <a:t>Discover – appreciating the best aspects of existing experience</a:t>
            </a:r>
          </a:p>
          <a:p>
            <a:pPr marL="514350" indent="-514350">
              <a:buFont typeface="+mj-lt"/>
              <a:buAutoNum type="arabicPeriod"/>
            </a:pPr>
            <a:r>
              <a:rPr lang="en-GB" sz="2800" dirty="0" smtClean="0">
                <a:solidFill>
                  <a:schemeClr val="tx1"/>
                </a:solidFill>
              </a:rPr>
              <a:t>Dream – Envisaging the future</a:t>
            </a:r>
          </a:p>
          <a:p>
            <a:pPr marL="514350" indent="-514350">
              <a:buFont typeface="+mj-lt"/>
              <a:buAutoNum type="arabicPeriod"/>
            </a:pPr>
            <a:r>
              <a:rPr lang="en-GB" sz="2800" dirty="0" smtClean="0">
                <a:solidFill>
                  <a:schemeClr val="tx1"/>
                </a:solidFill>
              </a:rPr>
              <a:t>Design – Planning = sorting, sifting and prioritising</a:t>
            </a:r>
          </a:p>
          <a:p>
            <a:pPr marL="514350" indent="-514350">
              <a:buFont typeface="+mj-lt"/>
              <a:buAutoNum type="arabicPeriod"/>
            </a:pPr>
            <a:r>
              <a:rPr lang="en-GB" sz="2800" dirty="0" smtClean="0">
                <a:solidFill>
                  <a:schemeClr val="tx1"/>
                </a:solidFill>
              </a:rPr>
              <a:t>Deliver – Systematic application of AI to the entity or process under consideration</a:t>
            </a:r>
          </a:p>
          <a:p>
            <a:pPr algn="ctr"/>
            <a:endParaRPr lang="en-GB" sz="2800" dirty="0">
              <a:solidFill>
                <a:schemeClr val="tx1"/>
              </a:solidFill>
            </a:endParaRPr>
          </a:p>
          <a:p>
            <a:pPr algn="ctr"/>
            <a:endParaRPr lang="en-GB" sz="2800" dirty="0" smtClean="0">
              <a:solidFill>
                <a:schemeClr val="tx1"/>
              </a:solidFill>
            </a:endParaRPr>
          </a:p>
          <a:p>
            <a:endParaRPr lang="en-GB" dirty="0">
              <a:solidFill>
                <a:schemeClr val="tx1"/>
              </a:solidFill>
            </a:endParaRPr>
          </a:p>
        </p:txBody>
      </p:sp>
    </p:spTree>
    <p:extLst>
      <p:ext uri="{BB962C8B-B14F-4D97-AF65-F5344CB8AC3E}">
        <p14:creationId xmlns:p14="http://schemas.microsoft.com/office/powerpoint/2010/main" val="236277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7781"/>
            <a:ext cx="8568952" cy="1152525"/>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An overview of Appreciative Inquiry</a:t>
            </a:r>
          </a:p>
          <a:p>
            <a:pPr fontAlgn="auto">
              <a:spcAft>
                <a:spcPts val="0"/>
              </a:spcAft>
            </a:pPr>
            <a:r>
              <a:rPr lang="en-GB" sz="3600" dirty="0" smtClean="0"/>
              <a:t>Thanks to Ken Long</a:t>
            </a:r>
            <a:endParaRPr lang="en-GB" sz="3600" dirty="0"/>
          </a:p>
        </p:txBody>
      </p:sp>
      <p:sp>
        <p:nvSpPr>
          <p:cNvPr id="5" name="TextBox 4"/>
          <p:cNvSpPr txBox="1"/>
          <p:nvPr/>
        </p:nvSpPr>
        <p:spPr>
          <a:xfrm>
            <a:off x="395536" y="1412776"/>
            <a:ext cx="1656184"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600" b="1" dirty="0" smtClean="0"/>
              <a:t>Espoused values</a:t>
            </a:r>
          </a:p>
          <a:p>
            <a:pPr algn="ctr"/>
            <a:r>
              <a:rPr lang="en-GB" sz="1200" b="1" i="1" dirty="0" smtClean="0"/>
              <a:t>What we say we do</a:t>
            </a:r>
          </a:p>
          <a:p>
            <a:pPr algn="ctr">
              <a:spcBef>
                <a:spcPts val="600"/>
              </a:spcBef>
              <a:spcAft>
                <a:spcPts val="600"/>
              </a:spcAft>
            </a:pPr>
            <a:r>
              <a:rPr lang="en-GB" sz="1200" b="1" dirty="0" err="1" smtClean="0"/>
              <a:t>Vs</a:t>
            </a:r>
            <a:endParaRPr lang="en-GB" sz="1200" b="1" dirty="0" smtClean="0"/>
          </a:p>
          <a:p>
            <a:pPr algn="ctr"/>
            <a:r>
              <a:rPr lang="en-GB" sz="1600" b="1" dirty="0"/>
              <a:t>Lived values</a:t>
            </a:r>
          </a:p>
          <a:p>
            <a:pPr algn="ctr"/>
            <a:r>
              <a:rPr lang="en-GB" sz="1200" b="1" dirty="0" smtClean="0"/>
              <a:t>What we do</a:t>
            </a:r>
            <a:endParaRPr lang="en-GB" sz="1200" b="1" dirty="0"/>
          </a:p>
        </p:txBody>
      </p:sp>
      <p:grpSp>
        <p:nvGrpSpPr>
          <p:cNvPr id="3" name="Group 2"/>
          <p:cNvGrpSpPr/>
          <p:nvPr/>
        </p:nvGrpSpPr>
        <p:grpSpPr>
          <a:xfrm>
            <a:off x="766614" y="3249293"/>
            <a:ext cx="769763" cy="3187193"/>
            <a:chOff x="766614" y="3249293"/>
            <a:chExt cx="769763" cy="3187193"/>
          </a:xfrm>
        </p:grpSpPr>
        <p:cxnSp>
          <p:nvCxnSpPr>
            <p:cNvPr id="11" name="Straight Connector 10"/>
            <p:cNvCxnSpPr/>
            <p:nvPr/>
          </p:nvCxnSpPr>
          <p:spPr>
            <a:xfrm>
              <a:off x="1043608" y="3645024"/>
              <a:ext cx="0" cy="252028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115616"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1115616" y="3645024"/>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1115616" y="5919192"/>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p:cNvSpPr txBox="1"/>
            <p:nvPr/>
          </p:nvSpPr>
          <p:spPr>
            <a:xfrm>
              <a:off x="766614" y="3249293"/>
              <a:ext cx="637034" cy="400110"/>
            </a:xfrm>
            <a:prstGeom prst="rect">
              <a:avLst/>
            </a:prstGeom>
            <a:noFill/>
          </p:spPr>
          <p:txBody>
            <a:bodyPr wrap="none" rtlCol="0">
              <a:spAutoFit/>
            </a:bodyPr>
            <a:lstStyle/>
            <a:p>
              <a:r>
                <a:rPr lang="en-GB" sz="2000" dirty="0" smtClean="0">
                  <a:latin typeface="+mn-lt"/>
                </a:rPr>
                <a:t>Best</a:t>
              </a:r>
              <a:endParaRPr lang="en-GB" sz="2000" dirty="0">
                <a:latin typeface="+mn-lt"/>
              </a:endParaRPr>
            </a:p>
          </p:txBody>
        </p:sp>
        <p:sp>
          <p:nvSpPr>
            <p:cNvPr id="52" name="TextBox 51"/>
            <p:cNvSpPr txBox="1"/>
            <p:nvPr/>
          </p:nvSpPr>
          <p:spPr>
            <a:xfrm>
              <a:off x="766614" y="6036376"/>
              <a:ext cx="769763" cy="400110"/>
            </a:xfrm>
            <a:prstGeom prst="rect">
              <a:avLst/>
            </a:prstGeom>
            <a:noFill/>
          </p:spPr>
          <p:txBody>
            <a:bodyPr wrap="none" rtlCol="0">
              <a:spAutoFit/>
            </a:bodyPr>
            <a:lstStyle/>
            <a:p>
              <a:r>
                <a:rPr lang="en-GB" sz="2000" dirty="0" smtClean="0">
                  <a:latin typeface="+mn-lt"/>
                </a:rPr>
                <a:t>worst</a:t>
              </a:r>
              <a:endParaRPr lang="en-GB" sz="2000" dirty="0">
                <a:latin typeface="+mn-lt"/>
              </a:endParaRPr>
            </a:p>
          </p:txBody>
        </p:sp>
      </p:grpSp>
      <p:sp>
        <p:nvSpPr>
          <p:cNvPr id="2" name="TextBox 1"/>
          <p:cNvSpPr txBox="1"/>
          <p:nvPr/>
        </p:nvSpPr>
        <p:spPr>
          <a:xfrm>
            <a:off x="2843808" y="2204864"/>
            <a:ext cx="6120680" cy="4154984"/>
          </a:xfrm>
          <a:prstGeom prst="rect">
            <a:avLst/>
          </a:prstGeom>
          <a:noFill/>
        </p:spPr>
        <p:txBody>
          <a:bodyPr wrap="square" rtlCol="0">
            <a:spAutoFit/>
          </a:bodyPr>
          <a:lstStyle/>
          <a:p>
            <a:r>
              <a:rPr lang="en-GB" b="1" dirty="0" smtClean="0">
                <a:latin typeface="+mn-lt"/>
              </a:rPr>
              <a:t>Choose an affirmative topic</a:t>
            </a:r>
          </a:p>
          <a:p>
            <a:r>
              <a:rPr lang="en-GB" dirty="0" smtClean="0">
                <a:latin typeface="+mn-lt"/>
              </a:rPr>
              <a:t>Such as:</a:t>
            </a:r>
          </a:p>
          <a:p>
            <a:pPr marL="342900" indent="-342900">
              <a:buFont typeface="Arial" panose="020B0604020202020204" pitchFamily="34" charset="0"/>
              <a:buChar char="•"/>
            </a:pPr>
            <a:r>
              <a:rPr lang="en-GB" dirty="0" smtClean="0">
                <a:latin typeface="+mn-lt"/>
              </a:rPr>
              <a:t>Inspiring &amp; appreciative leadership</a:t>
            </a:r>
          </a:p>
          <a:p>
            <a:pPr marL="342900" indent="-342900">
              <a:buFont typeface="Arial" panose="020B0604020202020204" pitchFamily="34" charset="0"/>
              <a:buChar char="•"/>
            </a:pPr>
            <a:r>
              <a:rPr lang="en-GB" dirty="0" smtClean="0">
                <a:latin typeface="+mn-lt"/>
              </a:rPr>
              <a:t>Positive cross-gender working relationships</a:t>
            </a:r>
          </a:p>
          <a:p>
            <a:pPr marL="342900" indent="-342900">
              <a:buFont typeface="Arial" panose="020B0604020202020204" pitchFamily="34" charset="0"/>
              <a:buChar char="•"/>
            </a:pPr>
            <a:r>
              <a:rPr lang="en-GB" dirty="0" smtClean="0">
                <a:latin typeface="+mn-lt"/>
              </a:rPr>
              <a:t>Exceptional customer service</a:t>
            </a:r>
          </a:p>
          <a:p>
            <a:pPr marL="342900" indent="-342900">
              <a:buFont typeface="Arial" panose="020B0604020202020204" pitchFamily="34" charset="0"/>
              <a:buChar char="•"/>
            </a:pPr>
            <a:r>
              <a:rPr lang="en-GB" dirty="0" smtClean="0">
                <a:latin typeface="+mn-lt"/>
              </a:rPr>
              <a:t>Vibrant communities</a:t>
            </a:r>
          </a:p>
          <a:p>
            <a:pPr marL="342900" indent="-342900">
              <a:buFont typeface="Arial" panose="020B0604020202020204" pitchFamily="34" charset="0"/>
              <a:buChar char="•"/>
            </a:pPr>
            <a:r>
              <a:rPr lang="en-GB" dirty="0" smtClean="0">
                <a:latin typeface="+mn-lt"/>
              </a:rPr>
              <a:t>Timely access to useful information</a:t>
            </a:r>
          </a:p>
          <a:p>
            <a:pPr marL="342900" indent="-342900">
              <a:buFont typeface="Arial" panose="020B0604020202020204" pitchFamily="34" charset="0"/>
              <a:buChar char="•"/>
            </a:pPr>
            <a:r>
              <a:rPr lang="en-GB" dirty="0" smtClean="0">
                <a:latin typeface="+mn-lt"/>
              </a:rPr>
              <a:t>Win-win partnerships</a:t>
            </a:r>
          </a:p>
          <a:p>
            <a:pPr marL="342900" indent="-342900">
              <a:buFont typeface="Arial" panose="020B0604020202020204" pitchFamily="34" charset="0"/>
              <a:buChar char="•"/>
            </a:pPr>
            <a:r>
              <a:rPr lang="en-GB" dirty="0" smtClean="0">
                <a:latin typeface="+mn-lt"/>
              </a:rPr>
              <a:t>Financial sustainability</a:t>
            </a:r>
          </a:p>
          <a:p>
            <a:endParaRPr lang="en-GB" dirty="0" smtClean="0">
              <a:latin typeface="+mn-lt"/>
            </a:endParaRPr>
          </a:p>
          <a:p>
            <a:endParaRPr lang="en-GB" dirty="0">
              <a:latin typeface="+mn-lt"/>
            </a:endParaRPr>
          </a:p>
        </p:txBody>
      </p:sp>
    </p:spTree>
    <p:extLst>
      <p:ext uri="{BB962C8B-B14F-4D97-AF65-F5344CB8AC3E}">
        <p14:creationId xmlns:p14="http://schemas.microsoft.com/office/powerpoint/2010/main" val="168776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7781"/>
            <a:ext cx="8568952" cy="1152525"/>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An overview of Appreciative Inquiry</a:t>
            </a:r>
          </a:p>
          <a:p>
            <a:pPr fontAlgn="auto">
              <a:spcAft>
                <a:spcPts val="0"/>
              </a:spcAft>
            </a:pPr>
            <a:r>
              <a:rPr lang="en-GB" sz="3600" dirty="0" smtClean="0"/>
              <a:t>Thanks to Ken Long</a:t>
            </a:r>
            <a:endParaRPr lang="en-GB" sz="3600" dirty="0"/>
          </a:p>
        </p:txBody>
      </p:sp>
      <p:sp>
        <p:nvSpPr>
          <p:cNvPr id="5" name="TextBox 4"/>
          <p:cNvSpPr txBox="1"/>
          <p:nvPr/>
        </p:nvSpPr>
        <p:spPr>
          <a:xfrm>
            <a:off x="395536" y="1412776"/>
            <a:ext cx="1656184"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600" b="1" dirty="0" smtClean="0"/>
              <a:t>Espoused values</a:t>
            </a:r>
          </a:p>
          <a:p>
            <a:pPr algn="ctr"/>
            <a:r>
              <a:rPr lang="en-GB" sz="1200" b="1" i="1" dirty="0" smtClean="0"/>
              <a:t>What we say we do</a:t>
            </a:r>
          </a:p>
          <a:p>
            <a:pPr algn="ctr">
              <a:spcBef>
                <a:spcPts val="600"/>
              </a:spcBef>
              <a:spcAft>
                <a:spcPts val="600"/>
              </a:spcAft>
            </a:pPr>
            <a:r>
              <a:rPr lang="en-GB" sz="1200" b="1" dirty="0" err="1" smtClean="0"/>
              <a:t>Vs</a:t>
            </a:r>
            <a:endParaRPr lang="en-GB" sz="1200" b="1" dirty="0" smtClean="0"/>
          </a:p>
          <a:p>
            <a:pPr algn="ctr"/>
            <a:r>
              <a:rPr lang="en-GB" sz="1600" b="1" dirty="0"/>
              <a:t>Lived values</a:t>
            </a:r>
          </a:p>
          <a:p>
            <a:pPr algn="ctr"/>
            <a:r>
              <a:rPr lang="en-GB" sz="1200" b="1" dirty="0" smtClean="0"/>
              <a:t>What we do</a:t>
            </a:r>
            <a:endParaRPr lang="en-GB" sz="1200" b="1" dirty="0"/>
          </a:p>
        </p:txBody>
      </p:sp>
      <p:cxnSp>
        <p:nvCxnSpPr>
          <p:cNvPr id="11" name="Straight Connector 10"/>
          <p:cNvCxnSpPr/>
          <p:nvPr/>
        </p:nvCxnSpPr>
        <p:spPr>
          <a:xfrm>
            <a:off x="1043608" y="3645024"/>
            <a:ext cx="0" cy="252028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2287354"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691680"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1979712"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1403648"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115616"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979712"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979712"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691680"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69168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11859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403746"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140374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111561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1691680"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1405451"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1120295"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1405451"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1120295"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1115616" y="3645024"/>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1691680"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1405451"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1115616"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1115616"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1421169"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1115616" y="5919192"/>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p:cNvSpPr txBox="1"/>
          <p:nvPr/>
        </p:nvSpPr>
        <p:spPr>
          <a:xfrm>
            <a:off x="766614" y="3249293"/>
            <a:ext cx="637034" cy="400110"/>
          </a:xfrm>
          <a:prstGeom prst="rect">
            <a:avLst/>
          </a:prstGeom>
          <a:noFill/>
        </p:spPr>
        <p:txBody>
          <a:bodyPr wrap="none" rtlCol="0">
            <a:spAutoFit/>
          </a:bodyPr>
          <a:lstStyle/>
          <a:p>
            <a:r>
              <a:rPr lang="en-GB" sz="2000" dirty="0" smtClean="0">
                <a:latin typeface="+mn-lt"/>
              </a:rPr>
              <a:t>Best</a:t>
            </a:r>
            <a:endParaRPr lang="en-GB" sz="2000" dirty="0">
              <a:latin typeface="+mn-lt"/>
            </a:endParaRPr>
          </a:p>
        </p:txBody>
      </p:sp>
      <p:sp>
        <p:nvSpPr>
          <p:cNvPr id="52" name="TextBox 51"/>
          <p:cNvSpPr txBox="1"/>
          <p:nvPr/>
        </p:nvSpPr>
        <p:spPr>
          <a:xfrm>
            <a:off x="766614" y="6036376"/>
            <a:ext cx="769763" cy="400110"/>
          </a:xfrm>
          <a:prstGeom prst="rect">
            <a:avLst/>
          </a:prstGeom>
          <a:noFill/>
        </p:spPr>
        <p:txBody>
          <a:bodyPr wrap="none" rtlCol="0">
            <a:spAutoFit/>
          </a:bodyPr>
          <a:lstStyle/>
          <a:p>
            <a:r>
              <a:rPr lang="en-GB" sz="2000" dirty="0" smtClean="0">
                <a:latin typeface="+mn-lt"/>
              </a:rPr>
              <a:t>worst</a:t>
            </a:r>
            <a:endParaRPr lang="en-GB" sz="2000" dirty="0">
              <a:latin typeface="+mn-lt"/>
            </a:endParaRPr>
          </a:p>
        </p:txBody>
      </p:sp>
    </p:spTree>
    <p:extLst>
      <p:ext uri="{BB962C8B-B14F-4D97-AF65-F5344CB8AC3E}">
        <p14:creationId xmlns:p14="http://schemas.microsoft.com/office/powerpoint/2010/main" val="68812094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7781"/>
            <a:ext cx="8568952" cy="1152525"/>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An overview of Appreciative Inquiry</a:t>
            </a:r>
          </a:p>
          <a:p>
            <a:pPr fontAlgn="auto">
              <a:spcAft>
                <a:spcPts val="0"/>
              </a:spcAft>
            </a:pPr>
            <a:r>
              <a:rPr lang="en-GB" sz="3600" dirty="0" smtClean="0"/>
              <a:t>Thanks to Ken Long</a:t>
            </a:r>
            <a:endParaRPr lang="en-GB" sz="3600" dirty="0"/>
          </a:p>
        </p:txBody>
      </p:sp>
      <p:sp>
        <p:nvSpPr>
          <p:cNvPr id="5" name="TextBox 4"/>
          <p:cNvSpPr txBox="1"/>
          <p:nvPr/>
        </p:nvSpPr>
        <p:spPr>
          <a:xfrm>
            <a:off x="395536" y="1412776"/>
            <a:ext cx="1656184"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600" b="1" dirty="0" smtClean="0"/>
              <a:t>Espoused values</a:t>
            </a:r>
          </a:p>
          <a:p>
            <a:pPr algn="ctr"/>
            <a:r>
              <a:rPr lang="en-GB" sz="1200" b="1" i="1" dirty="0" smtClean="0"/>
              <a:t>What we say we do</a:t>
            </a:r>
          </a:p>
          <a:p>
            <a:pPr algn="ctr">
              <a:spcBef>
                <a:spcPts val="600"/>
              </a:spcBef>
              <a:spcAft>
                <a:spcPts val="600"/>
              </a:spcAft>
            </a:pPr>
            <a:r>
              <a:rPr lang="en-GB" sz="1200" b="1" dirty="0" err="1" smtClean="0"/>
              <a:t>Vs</a:t>
            </a:r>
            <a:endParaRPr lang="en-GB" sz="1200" b="1" dirty="0" smtClean="0"/>
          </a:p>
          <a:p>
            <a:pPr algn="ctr"/>
            <a:r>
              <a:rPr lang="en-GB" sz="1600" b="1" dirty="0"/>
              <a:t>Lived values</a:t>
            </a:r>
          </a:p>
          <a:p>
            <a:pPr algn="ctr"/>
            <a:r>
              <a:rPr lang="en-GB" sz="1200" b="1" dirty="0" smtClean="0"/>
              <a:t>What we do</a:t>
            </a:r>
            <a:endParaRPr lang="en-GB" sz="1200" b="1" dirty="0"/>
          </a:p>
        </p:txBody>
      </p:sp>
      <p:cxnSp>
        <p:nvCxnSpPr>
          <p:cNvPr id="11" name="Straight Connector 10"/>
          <p:cNvCxnSpPr/>
          <p:nvPr/>
        </p:nvCxnSpPr>
        <p:spPr>
          <a:xfrm>
            <a:off x="1043608" y="3645024"/>
            <a:ext cx="0" cy="252028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2287354"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691680"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1979712"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1403648"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115616"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979712"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979712"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691680"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69168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11859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403746"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140374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111561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1691680"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1405451"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1120295"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1405451"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1120295"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1115616" y="3645024"/>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1691680"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1405451"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1115616"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1115616"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1421169"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1115616" y="5919192"/>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7" name="Straight Connector 46"/>
          <p:cNvCxnSpPr/>
          <p:nvPr/>
        </p:nvCxnSpPr>
        <p:spPr>
          <a:xfrm>
            <a:off x="899592" y="4893271"/>
            <a:ext cx="172819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766614" y="3249293"/>
            <a:ext cx="637034" cy="400110"/>
          </a:xfrm>
          <a:prstGeom prst="rect">
            <a:avLst/>
          </a:prstGeom>
          <a:noFill/>
        </p:spPr>
        <p:txBody>
          <a:bodyPr wrap="none" rtlCol="0">
            <a:spAutoFit/>
          </a:bodyPr>
          <a:lstStyle/>
          <a:p>
            <a:r>
              <a:rPr lang="en-GB" sz="2000" dirty="0" smtClean="0">
                <a:latin typeface="+mn-lt"/>
              </a:rPr>
              <a:t>Best</a:t>
            </a:r>
            <a:endParaRPr lang="en-GB" sz="2000" dirty="0">
              <a:latin typeface="+mn-lt"/>
            </a:endParaRPr>
          </a:p>
        </p:txBody>
      </p:sp>
      <p:sp>
        <p:nvSpPr>
          <p:cNvPr id="52" name="TextBox 51"/>
          <p:cNvSpPr txBox="1"/>
          <p:nvPr/>
        </p:nvSpPr>
        <p:spPr>
          <a:xfrm>
            <a:off x="766614" y="6036376"/>
            <a:ext cx="769763" cy="400110"/>
          </a:xfrm>
          <a:prstGeom prst="rect">
            <a:avLst/>
          </a:prstGeom>
          <a:noFill/>
        </p:spPr>
        <p:txBody>
          <a:bodyPr wrap="none" rtlCol="0">
            <a:spAutoFit/>
          </a:bodyPr>
          <a:lstStyle/>
          <a:p>
            <a:r>
              <a:rPr lang="en-GB" sz="2000" dirty="0" smtClean="0">
                <a:latin typeface="+mn-lt"/>
              </a:rPr>
              <a:t>worst</a:t>
            </a:r>
            <a:endParaRPr lang="en-GB" sz="2000" dirty="0">
              <a:latin typeface="+mn-lt"/>
            </a:endParaRPr>
          </a:p>
        </p:txBody>
      </p:sp>
      <p:sp>
        <p:nvSpPr>
          <p:cNvPr id="53" name="TextBox 52"/>
          <p:cNvSpPr txBox="1"/>
          <p:nvPr/>
        </p:nvSpPr>
        <p:spPr>
          <a:xfrm>
            <a:off x="410484" y="4653136"/>
            <a:ext cx="561116" cy="400110"/>
          </a:xfrm>
          <a:prstGeom prst="rect">
            <a:avLst/>
          </a:prstGeom>
          <a:noFill/>
        </p:spPr>
        <p:txBody>
          <a:bodyPr wrap="none" rtlCol="0">
            <a:spAutoFit/>
          </a:bodyPr>
          <a:lstStyle/>
          <a:p>
            <a:r>
              <a:rPr lang="en-GB" sz="2000" dirty="0" smtClean="0">
                <a:latin typeface="+mn-lt"/>
              </a:rPr>
              <a:t>Avg</a:t>
            </a:r>
            <a:endParaRPr lang="en-GB" sz="2000" dirty="0">
              <a:latin typeface="+mn-lt"/>
            </a:endParaRPr>
          </a:p>
        </p:txBody>
      </p:sp>
    </p:spTree>
    <p:extLst>
      <p:ext uri="{BB962C8B-B14F-4D97-AF65-F5344CB8AC3E}">
        <p14:creationId xmlns:p14="http://schemas.microsoft.com/office/powerpoint/2010/main" val="99949219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7781"/>
            <a:ext cx="8568952" cy="1152525"/>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An overview of Appreciative Inquiry</a:t>
            </a:r>
          </a:p>
          <a:p>
            <a:pPr fontAlgn="auto">
              <a:spcAft>
                <a:spcPts val="0"/>
              </a:spcAft>
            </a:pPr>
            <a:r>
              <a:rPr lang="en-GB" sz="3600" dirty="0" smtClean="0"/>
              <a:t>Thanks to Ken Long</a:t>
            </a:r>
            <a:endParaRPr lang="en-GB" sz="3600" dirty="0"/>
          </a:p>
        </p:txBody>
      </p:sp>
      <p:sp>
        <p:nvSpPr>
          <p:cNvPr id="5" name="TextBox 4"/>
          <p:cNvSpPr txBox="1"/>
          <p:nvPr/>
        </p:nvSpPr>
        <p:spPr>
          <a:xfrm>
            <a:off x="395536" y="1412776"/>
            <a:ext cx="1656184"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600" b="1" dirty="0" smtClean="0"/>
              <a:t>Espoused values</a:t>
            </a:r>
          </a:p>
          <a:p>
            <a:pPr algn="ctr"/>
            <a:r>
              <a:rPr lang="en-GB" sz="1200" b="1" i="1" dirty="0" smtClean="0"/>
              <a:t>What we say we do</a:t>
            </a:r>
          </a:p>
          <a:p>
            <a:pPr algn="ctr">
              <a:spcBef>
                <a:spcPts val="600"/>
              </a:spcBef>
              <a:spcAft>
                <a:spcPts val="600"/>
              </a:spcAft>
            </a:pPr>
            <a:r>
              <a:rPr lang="en-GB" sz="1200" b="1" dirty="0" err="1" smtClean="0"/>
              <a:t>Vs</a:t>
            </a:r>
            <a:endParaRPr lang="en-GB" sz="1200" b="1" dirty="0" smtClean="0"/>
          </a:p>
          <a:p>
            <a:pPr algn="ctr"/>
            <a:r>
              <a:rPr lang="en-GB" sz="1600" b="1" dirty="0"/>
              <a:t>Lived values</a:t>
            </a:r>
          </a:p>
          <a:p>
            <a:pPr algn="ctr"/>
            <a:r>
              <a:rPr lang="en-GB" sz="1200" b="1" dirty="0" smtClean="0"/>
              <a:t>What we do</a:t>
            </a:r>
            <a:endParaRPr lang="en-GB" sz="1200" b="1" dirty="0"/>
          </a:p>
        </p:txBody>
      </p:sp>
      <p:cxnSp>
        <p:nvCxnSpPr>
          <p:cNvPr id="11" name="Straight Connector 10"/>
          <p:cNvCxnSpPr/>
          <p:nvPr/>
        </p:nvCxnSpPr>
        <p:spPr>
          <a:xfrm>
            <a:off x="1043608" y="3645024"/>
            <a:ext cx="0" cy="252028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2287354"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691680"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1979712"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1403648"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115616"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979712"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979712"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691680"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69168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11859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403746"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140374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111561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1691680"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1405451"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1120295"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1405451"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1120295"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1115616" y="3645024"/>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1691680"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1405451"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1115616"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1115616"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1421169"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1115616" y="5919192"/>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7" name="Straight Connector 46"/>
          <p:cNvCxnSpPr/>
          <p:nvPr/>
        </p:nvCxnSpPr>
        <p:spPr>
          <a:xfrm>
            <a:off x="899592" y="4893271"/>
            <a:ext cx="172819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766614" y="3249293"/>
            <a:ext cx="637034" cy="400110"/>
          </a:xfrm>
          <a:prstGeom prst="rect">
            <a:avLst/>
          </a:prstGeom>
          <a:noFill/>
        </p:spPr>
        <p:txBody>
          <a:bodyPr wrap="none" rtlCol="0">
            <a:spAutoFit/>
          </a:bodyPr>
          <a:lstStyle/>
          <a:p>
            <a:r>
              <a:rPr lang="en-GB" sz="2000" dirty="0" smtClean="0">
                <a:latin typeface="+mn-lt"/>
              </a:rPr>
              <a:t>Best</a:t>
            </a:r>
            <a:endParaRPr lang="en-GB" sz="2000" dirty="0">
              <a:latin typeface="+mn-lt"/>
            </a:endParaRPr>
          </a:p>
        </p:txBody>
      </p:sp>
      <p:sp>
        <p:nvSpPr>
          <p:cNvPr id="52" name="TextBox 51"/>
          <p:cNvSpPr txBox="1"/>
          <p:nvPr/>
        </p:nvSpPr>
        <p:spPr>
          <a:xfrm>
            <a:off x="766614" y="6036376"/>
            <a:ext cx="769763" cy="400110"/>
          </a:xfrm>
          <a:prstGeom prst="rect">
            <a:avLst/>
          </a:prstGeom>
          <a:noFill/>
        </p:spPr>
        <p:txBody>
          <a:bodyPr wrap="none" rtlCol="0">
            <a:spAutoFit/>
          </a:bodyPr>
          <a:lstStyle/>
          <a:p>
            <a:r>
              <a:rPr lang="en-GB" sz="2000" dirty="0" smtClean="0">
                <a:latin typeface="+mn-lt"/>
              </a:rPr>
              <a:t>worst</a:t>
            </a:r>
            <a:endParaRPr lang="en-GB" sz="2000" dirty="0">
              <a:latin typeface="+mn-lt"/>
            </a:endParaRPr>
          </a:p>
        </p:txBody>
      </p:sp>
      <p:sp>
        <p:nvSpPr>
          <p:cNvPr id="53" name="TextBox 52"/>
          <p:cNvSpPr txBox="1"/>
          <p:nvPr/>
        </p:nvSpPr>
        <p:spPr>
          <a:xfrm>
            <a:off x="410484" y="4653136"/>
            <a:ext cx="561116" cy="400110"/>
          </a:xfrm>
          <a:prstGeom prst="rect">
            <a:avLst/>
          </a:prstGeom>
          <a:noFill/>
        </p:spPr>
        <p:txBody>
          <a:bodyPr wrap="none" rtlCol="0">
            <a:spAutoFit/>
          </a:bodyPr>
          <a:lstStyle/>
          <a:p>
            <a:r>
              <a:rPr lang="en-GB" sz="2000" dirty="0" smtClean="0">
                <a:latin typeface="+mn-lt"/>
              </a:rPr>
              <a:t>Avg</a:t>
            </a:r>
            <a:endParaRPr lang="en-GB" sz="2000" dirty="0">
              <a:latin typeface="+mn-lt"/>
            </a:endParaRPr>
          </a:p>
        </p:txBody>
      </p:sp>
      <p:sp>
        <p:nvSpPr>
          <p:cNvPr id="55" name="TextBox 54"/>
          <p:cNvSpPr txBox="1"/>
          <p:nvPr/>
        </p:nvSpPr>
        <p:spPr>
          <a:xfrm>
            <a:off x="2555776" y="5406896"/>
            <a:ext cx="3132348" cy="1046440"/>
          </a:xfrm>
          <a:prstGeom prst="rect">
            <a:avLst/>
          </a:prstGeom>
          <a:solidFill>
            <a:srgbClr val="FF0000">
              <a:alpha val="70000"/>
            </a:srgbClr>
          </a:solidFill>
          <a:effectLst>
            <a:outerShdw blurRad="50800" dist="38100" dir="5400000" algn="t" rotWithShape="0">
              <a:prstClr val="black">
                <a:alpha val="40000"/>
              </a:prstClr>
            </a:outerShdw>
          </a:effectLst>
        </p:spPr>
        <p:txBody>
          <a:bodyPr wrap="square" rtlCol="0">
            <a:spAutoFit/>
          </a:bodyPr>
          <a:lstStyle/>
          <a:p>
            <a:r>
              <a:rPr lang="en-GB" sz="2000" b="1" dirty="0" smtClean="0">
                <a:latin typeface="+mn-lt"/>
              </a:rPr>
              <a:t>Typical area for focused on:</a:t>
            </a:r>
          </a:p>
          <a:p>
            <a:pPr marL="285750" indent="-285750">
              <a:buFont typeface="Arial" panose="020B0604020202020204" pitchFamily="34" charset="0"/>
              <a:buChar char="•"/>
            </a:pPr>
            <a:r>
              <a:rPr lang="en-GB" sz="1400" dirty="0" smtClean="0">
                <a:latin typeface="+mn-lt"/>
              </a:rPr>
              <a:t>What went wrong?</a:t>
            </a:r>
          </a:p>
          <a:p>
            <a:pPr marL="285750" indent="-285750">
              <a:buFont typeface="Arial" panose="020B0604020202020204" pitchFamily="34" charset="0"/>
              <a:buChar char="•"/>
            </a:pPr>
            <a:r>
              <a:rPr lang="en-GB" sz="1400" dirty="0" smtClean="0">
                <a:latin typeface="+mn-lt"/>
              </a:rPr>
              <a:t>What to fix?</a:t>
            </a:r>
          </a:p>
          <a:p>
            <a:pPr marL="285750" indent="-285750">
              <a:buFont typeface="Arial" panose="020B0604020202020204" pitchFamily="34" charset="0"/>
              <a:buChar char="•"/>
            </a:pPr>
            <a:r>
              <a:rPr lang="en-GB" sz="1400" dirty="0" smtClean="0">
                <a:latin typeface="+mn-lt"/>
              </a:rPr>
              <a:t>Who’s to blame?</a:t>
            </a:r>
            <a:endParaRPr lang="en-GB" sz="1400" dirty="0">
              <a:latin typeface="+mn-lt"/>
            </a:endParaRPr>
          </a:p>
        </p:txBody>
      </p:sp>
      <p:sp>
        <p:nvSpPr>
          <p:cNvPr id="56" name="Oval 55"/>
          <p:cNvSpPr/>
          <p:nvPr/>
        </p:nvSpPr>
        <p:spPr>
          <a:xfrm>
            <a:off x="899592" y="5265203"/>
            <a:ext cx="1152128" cy="10441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7469414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7781"/>
            <a:ext cx="8568952" cy="1152525"/>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An overview of Appreciative Inquiry</a:t>
            </a:r>
          </a:p>
          <a:p>
            <a:pPr fontAlgn="auto">
              <a:spcAft>
                <a:spcPts val="0"/>
              </a:spcAft>
            </a:pPr>
            <a:r>
              <a:rPr lang="en-GB" sz="3600" dirty="0" smtClean="0"/>
              <a:t>Thanks to Ken Long</a:t>
            </a:r>
            <a:endParaRPr lang="en-GB" sz="3600" dirty="0"/>
          </a:p>
        </p:txBody>
      </p:sp>
      <p:sp>
        <p:nvSpPr>
          <p:cNvPr id="5" name="TextBox 4"/>
          <p:cNvSpPr txBox="1"/>
          <p:nvPr/>
        </p:nvSpPr>
        <p:spPr>
          <a:xfrm>
            <a:off x="395536" y="1412776"/>
            <a:ext cx="1656184"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600" b="1" dirty="0" smtClean="0"/>
              <a:t>Espoused values</a:t>
            </a:r>
          </a:p>
          <a:p>
            <a:pPr algn="ctr"/>
            <a:r>
              <a:rPr lang="en-GB" sz="1200" b="1" i="1" dirty="0" smtClean="0"/>
              <a:t>What we say we do</a:t>
            </a:r>
          </a:p>
          <a:p>
            <a:pPr algn="ctr">
              <a:spcBef>
                <a:spcPts val="600"/>
              </a:spcBef>
              <a:spcAft>
                <a:spcPts val="600"/>
              </a:spcAft>
            </a:pPr>
            <a:r>
              <a:rPr lang="en-GB" sz="1200" b="1" dirty="0" err="1" smtClean="0"/>
              <a:t>Vs</a:t>
            </a:r>
            <a:endParaRPr lang="en-GB" sz="1200" b="1" dirty="0" smtClean="0"/>
          </a:p>
          <a:p>
            <a:pPr algn="ctr"/>
            <a:r>
              <a:rPr lang="en-GB" sz="1600" b="1" dirty="0"/>
              <a:t>Lived values</a:t>
            </a:r>
          </a:p>
          <a:p>
            <a:pPr algn="ctr"/>
            <a:r>
              <a:rPr lang="en-GB" sz="1200" b="1" dirty="0" smtClean="0"/>
              <a:t>What we do</a:t>
            </a:r>
            <a:endParaRPr lang="en-GB" sz="1200" b="1" dirty="0"/>
          </a:p>
        </p:txBody>
      </p:sp>
      <p:sp>
        <p:nvSpPr>
          <p:cNvPr id="9" name="TextBox 8"/>
          <p:cNvSpPr txBox="1"/>
          <p:nvPr/>
        </p:nvSpPr>
        <p:spPr>
          <a:xfrm>
            <a:off x="2555776" y="3516944"/>
            <a:ext cx="2880320" cy="1046440"/>
          </a:xfrm>
          <a:prstGeom prst="rect">
            <a:avLst/>
          </a:prstGeom>
          <a:solidFill>
            <a:schemeClr val="accent5">
              <a:lumMod val="50000"/>
              <a:alpha val="70000"/>
            </a:schemeClr>
          </a:solidFill>
          <a:effectLst>
            <a:outerShdw blurRad="50800" dist="38100" dir="5400000" algn="t" rotWithShape="0">
              <a:prstClr val="black">
                <a:alpha val="40000"/>
              </a:prstClr>
            </a:outerShdw>
          </a:effectLst>
        </p:spPr>
        <p:txBody>
          <a:bodyPr wrap="square" rtlCol="0">
            <a:spAutoFit/>
          </a:bodyPr>
          <a:lstStyle/>
          <a:p>
            <a:r>
              <a:rPr lang="en-GB" sz="2000" b="1" dirty="0" smtClean="0">
                <a:latin typeface="+mn-lt"/>
              </a:rPr>
              <a:t>What if we focused on:</a:t>
            </a:r>
          </a:p>
          <a:p>
            <a:pPr marL="285750" indent="-285750">
              <a:buFont typeface="Arial" panose="020B0604020202020204" pitchFamily="34" charset="0"/>
              <a:buChar char="•"/>
            </a:pPr>
            <a:r>
              <a:rPr lang="en-GB" sz="1400" dirty="0" smtClean="0">
                <a:latin typeface="+mn-lt"/>
              </a:rPr>
              <a:t>What is going right?</a:t>
            </a:r>
          </a:p>
          <a:p>
            <a:pPr marL="285750" indent="-285750">
              <a:buFont typeface="Arial" panose="020B0604020202020204" pitchFamily="34" charset="0"/>
              <a:buChar char="•"/>
            </a:pPr>
            <a:r>
              <a:rPr lang="en-GB" sz="1400" dirty="0" smtClean="0">
                <a:latin typeface="+mn-lt"/>
              </a:rPr>
              <a:t>What to do more of?</a:t>
            </a:r>
          </a:p>
          <a:p>
            <a:pPr marL="285750" indent="-285750">
              <a:buFont typeface="Arial" panose="020B0604020202020204" pitchFamily="34" charset="0"/>
              <a:buChar char="•"/>
            </a:pPr>
            <a:r>
              <a:rPr lang="en-GB" sz="1400" dirty="0" smtClean="0">
                <a:latin typeface="+mn-lt"/>
              </a:rPr>
              <a:t>Who’s to praise?</a:t>
            </a:r>
            <a:endParaRPr lang="en-GB" sz="1400" dirty="0">
              <a:latin typeface="+mn-lt"/>
            </a:endParaRPr>
          </a:p>
        </p:txBody>
      </p:sp>
      <p:cxnSp>
        <p:nvCxnSpPr>
          <p:cNvPr id="11" name="Straight Connector 10"/>
          <p:cNvCxnSpPr/>
          <p:nvPr/>
        </p:nvCxnSpPr>
        <p:spPr>
          <a:xfrm>
            <a:off x="1043608" y="3645024"/>
            <a:ext cx="0" cy="252028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2287354"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691680"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1979712"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1403648"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115616"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979712"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979712"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691680"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69168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11859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403746"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140374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111561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1691680"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1405451"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1120295"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1405451"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1120295"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1115616" y="3645024"/>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1691680"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1405451"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1115616"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1115616"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1421169"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1115616" y="5919192"/>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7" name="Straight Connector 46"/>
          <p:cNvCxnSpPr/>
          <p:nvPr/>
        </p:nvCxnSpPr>
        <p:spPr>
          <a:xfrm>
            <a:off x="899592" y="4893271"/>
            <a:ext cx="172819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0" name="Oval 49"/>
          <p:cNvSpPr/>
          <p:nvPr/>
        </p:nvSpPr>
        <p:spPr>
          <a:xfrm>
            <a:off x="845105" y="3573015"/>
            <a:ext cx="1152128" cy="1044117"/>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p:cNvSpPr txBox="1"/>
          <p:nvPr/>
        </p:nvSpPr>
        <p:spPr>
          <a:xfrm>
            <a:off x="766614" y="3249293"/>
            <a:ext cx="637034" cy="400110"/>
          </a:xfrm>
          <a:prstGeom prst="rect">
            <a:avLst/>
          </a:prstGeom>
          <a:noFill/>
        </p:spPr>
        <p:txBody>
          <a:bodyPr wrap="none" rtlCol="0">
            <a:spAutoFit/>
          </a:bodyPr>
          <a:lstStyle/>
          <a:p>
            <a:r>
              <a:rPr lang="en-GB" sz="2000" dirty="0" smtClean="0">
                <a:latin typeface="+mn-lt"/>
              </a:rPr>
              <a:t>Best</a:t>
            </a:r>
            <a:endParaRPr lang="en-GB" sz="2000" dirty="0">
              <a:latin typeface="+mn-lt"/>
            </a:endParaRPr>
          </a:p>
        </p:txBody>
      </p:sp>
      <p:sp>
        <p:nvSpPr>
          <p:cNvPr id="52" name="TextBox 51"/>
          <p:cNvSpPr txBox="1"/>
          <p:nvPr/>
        </p:nvSpPr>
        <p:spPr>
          <a:xfrm>
            <a:off x="766614" y="6036376"/>
            <a:ext cx="769763" cy="400110"/>
          </a:xfrm>
          <a:prstGeom prst="rect">
            <a:avLst/>
          </a:prstGeom>
          <a:noFill/>
        </p:spPr>
        <p:txBody>
          <a:bodyPr wrap="none" rtlCol="0">
            <a:spAutoFit/>
          </a:bodyPr>
          <a:lstStyle/>
          <a:p>
            <a:r>
              <a:rPr lang="en-GB" sz="2000" dirty="0" smtClean="0">
                <a:latin typeface="+mn-lt"/>
              </a:rPr>
              <a:t>worst</a:t>
            </a:r>
            <a:endParaRPr lang="en-GB" sz="2000" dirty="0">
              <a:latin typeface="+mn-lt"/>
            </a:endParaRPr>
          </a:p>
        </p:txBody>
      </p:sp>
      <p:sp>
        <p:nvSpPr>
          <p:cNvPr id="53" name="TextBox 52"/>
          <p:cNvSpPr txBox="1"/>
          <p:nvPr/>
        </p:nvSpPr>
        <p:spPr>
          <a:xfrm>
            <a:off x="410484" y="4653136"/>
            <a:ext cx="561116" cy="400110"/>
          </a:xfrm>
          <a:prstGeom prst="rect">
            <a:avLst/>
          </a:prstGeom>
          <a:noFill/>
        </p:spPr>
        <p:txBody>
          <a:bodyPr wrap="none" rtlCol="0">
            <a:spAutoFit/>
          </a:bodyPr>
          <a:lstStyle/>
          <a:p>
            <a:r>
              <a:rPr lang="en-GB" sz="2000" dirty="0" smtClean="0">
                <a:latin typeface="+mn-lt"/>
              </a:rPr>
              <a:t>Avg</a:t>
            </a:r>
            <a:endParaRPr lang="en-GB" sz="2000" dirty="0">
              <a:latin typeface="+mn-lt"/>
            </a:endParaRPr>
          </a:p>
        </p:txBody>
      </p:sp>
      <p:sp>
        <p:nvSpPr>
          <p:cNvPr id="55" name="TextBox 54"/>
          <p:cNvSpPr txBox="1"/>
          <p:nvPr/>
        </p:nvSpPr>
        <p:spPr>
          <a:xfrm>
            <a:off x="2555776" y="5406896"/>
            <a:ext cx="3132348" cy="1046440"/>
          </a:xfrm>
          <a:prstGeom prst="rect">
            <a:avLst/>
          </a:prstGeom>
          <a:solidFill>
            <a:srgbClr val="FF0000">
              <a:alpha val="70000"/>
            </a:srgbClr>
          </a:solidFill>
          <a:effectLst>
            <a:outerShdw blurRad="50800" dist="38100" dir="5400000" algn="t" rotWithShape="0">
              <a:prstClr val="black">
                <a:alpha val="40000"/>
              </a:prstClr>
            </a:outerShdw>
          </a:effectLst>
        </p:spPr>
        <p:txBody>
          <a:bodyPr wrap="square" rtlCol="0">
            <a:spAutoFit/>
          </a:bodyPr>
          <a:lstStyle/>
          <a:p>
            <a:r>
              <a:rPr lang="en-GB" sz="2000" b="1" dirty="0" smtClean="0">
                <a:latin typeface="+mn-lt"/>
              </a:rPr>
              <a:t>Typical area for focused on:</a:t>
            </a:r>
          </a:p>
          <a:p>
            <a:pPr marL="285750" indent="-285750">
              <a:buFont typeface="Arial" panose="020B0604020202020204" pitchFamily="34" charset="0"/>
              <a:buChar char="•"/>
            </a:pPr>
            <a:r>
              <a:rPr lang="en-GB" sz="1400" dirty="0" smtClean="0">
                <a:latin typeface="+mn-lt"/>
              </a:rPr>
              <a:t>What went wrong?</a:t>
            </a:r>
          </a:p>
          <a:p>
            <a:pPr marL="285750" indent="-285750">
              <a:buFont typeface="Arial" panose="020B0604020202020204" pitchFamily="34" charset="0"/>
              <a:buChar char="•"/>
            </a:pPr>
            <a:r>
              <a:rPr lang="en-GB" sz="1400" dirty="0" smtClean="0">
                <a:latin typeface="+mn-lt"/>
              </a:rPr>
              <a:t>What to fix?</a:t>
            </a:r>
          </a:p>
          <a:p>
            <a:pPr marL="285750" indent="-285750">
              <a:buFont typeface="Arial" panose="020B0604020202020204" pitchFamily="34" charset="0"/>
              <a:buChar char="•"/>
            </a:pPr>
            <a:r>
              <a:rPr lang="en-GB" sz="1400" dirty="0" smtClean="0">
                <a:latin typeface="+mn-lt"/>
              </a:rPr>
              <a:t>Who’s to blame?</a:t>
            </a:r>
            <a:endParaRPr lang="en-GB" sz="1400" dirty="0">
              <a:latin typeface="+mn-lt"/>
            </a:endParaRPr>
          </a:p>
        </p:txBody>
      </p:sp>
      <p:sp>
        <p:nvSpPr>
          <p:cNvPr id="56" name="Oval 55"/>
          <p:cNvSpPr/>
          <p:nvPr/>
        </p:nvSpPr>
        <p:spPr>
          <a:xfrm>
            <a:off x="899592" y="5265203"/>
            <a:ext cx="1152128" cy="10441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29960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2182212"/>
            <a:ext cx="8568952" cy="3539430"/>
          </a:xfrm>
          <a:prstGeom prst="rect">
            <a:avLst/>
          </a:prstGeom>
        </p:spPr>
        <p:txBody>
          <a:bodyPr wrap="square">
            <a:spAutoFit/>
          </a:bodyPr>
          <a:lstStyle/>
          <a:p>
            <a:pPr marL="514350" indent="-514350">
              <a:buFont typeface="+mj-lt"/>
              <a:buAutoNum type="arabicPeriod"/>
            </a:pPr>
            <a:r>
              <a:rPr lang="en-GB" sz="3200" b="1" i="1" dirty="0" smtClean="0">
                <a:latin typeface="+mn-lt"/>
              </a:rPr>
              <a:t>Individuals give events their meaning</a:t>
            </a:r>
          </a:p>
          <a:p>
            <a:pPr marL="514350" indent="-514350">
              <a:buFont typeface="+mj-lt"/>
              <a:buAutoNum type="arabicPeriod"/>
            </a:pPr>
            <a:r>
              <a:rPr lang="en-GB" sz="3200" b="1" i="1" dirty="0" smtClean="0">
                <a:latin typeface="+mn-lt"/>
              </a:rPr>
              <a:t>What you focus on expands</a:t>
            </a:r>
          </a:p>
          <a:p>
            <a:pPr marL="514350" indent="-514350">
              <a:buFont typeface="+mj-lt"/>
              <a:buAutoNum type="arabicPeriod"/>
            </a:pPr>
            <a:r>
              <a:rPr lang="en-GB" sz="3200" b="1" i="1" dirty="0" smtClean="0">
                <a:latin typeface="+mn-lt"/>
              </a:rPr>
              <a:t>We are programmed to pay attention to negative aspects of a situation</a:t>
            </a:r>
          </a:p>
          <a:p>
            <a:pPr marL="514350" indent="-514350">
              <a:buFont typeface="+mj-lt"/>
              <a:buAutoNum type="arabicPeriod"/>
            </a:pPr>
            <a:r>
              <a:rPr lang="en-GB" sz="3200" b="1" i="1" dirty="0" smtClean="0">
                <a:latin typeface="+mn-lt"/>
              </a:rPr>
              <a:t>We can override our programming by exercising our “appreciative muscles”</a:t>
            </a:r>
          </a:p>
          <a:p>
            <a:pPr marL="514350" indent="-514350">
              <a:buFont typeface="+mj-lt"/>
              <a:buAutoNum type="arabicPeriod"/>
            </a:pPr>
            <a:r>
              <a:rPr lang="en-GB" sz="3200" b="1" i="1" dirty="0" smtClean="0">
                <a:latin typeface="+mn-lt"/>
              </a:rPr>
              <a:t>Words create worlds</a:t>
            </a:r>
            <a:endParaRPr lang="en-GB" sz="3200" b="1" i="1" dirty="0">
              <a:latin typeface="+mn-lt"/>
            </a:endParaRPr>
          </a:p>
        </p:txBody>
      </p:sp>
      <p:sp>
        <p:nvSpPr>
          <p:cNvPr id="4" name="Title 1"/>
          <p:cNvSpPr txBox="1">
            <a:spLocks/>
          </p:cNvSpPr>
          <p:nvPr/>
        </p:nvSpPr>
        <p:spPr>
          <a:xfrm>
            <a:off x="683568" y="908720"/>
            <a:ext cx="7772400"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Five Principles that underpin AI</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Tree>
    <p:extLst>
      <p:ext uri="{BB962C8B-B14F-4D97-AF65-F5344CB8AC3E}">
        <p14:creationId xmlns:p14="http://schemas.microsoft.com/office/powerpoint/2010/main" val="91656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7781"/>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An overview of Appreciative Inquiry</a:t>
            </a:r>
          </a:p>
        </p:txBody>
      </p:sp>
      <p:sp>
        <p:nvSpPr>
          <p:cNvPr id="5" name="TextBox 4"/>
          <p:cNvSpPr txBox="1"/>
          <p:nvPr/>
        </p:nvSpPr>
        <p:spPr>
          <a:xfrm>
            <a:off x="395536" y="1412776"/>
            <a:ext cx="1656184"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600" b="1" dirty="0" smtClean="0"/>
              <a:t>Espoused values</a:t>
            </a:r>
          </a:p>
          <a:p>
            <a:pPr algn="ctr"/>
            <a:r>
              <a:rPr lang="en-GB" sz="1200" b="1" i="1" dirty="0" smtClean="0"/>
              <a:t>What we say we do</a:t>
            </a:r>
          </a:p>
          <a:p>
            <a:pPr algn="ctr">
              <a:spcBef>
                <a:spcPts val="600"/>
              </a:spcBef>
              <a:spcAft>
                <a:spcPts val="600"/>
              </a:spcAft>
            </a:pPr>
            <a:r>
              <a:rPr lang="en-GB" sz="1200" b="1" dirty="0" err="1" smtClean="0"/>
              <a:t>Vs</a:t>
            </a:r>
            <a:endParaRPr lang="en-GB" sz="1200" b="1" dirty="0" smtClean="0"/>
          </a:p>
          <a:p>
            <a:pPr algn="ctr"/>
            <a:r>
              <a:rPr lang="en-GB" sz="1600" b="1" dirty="0"/>
              <a:t>Lived values</a:t>
            </a:r>
          </a:p>
          <a:p>
            <a:pPr algn="ctr"/>
            <a:r>
              <a:rPr lang="en-GB" sz="1200" b="1" dirty="0" smtClean="0"/>
              <a:t>What we do</a:t>
            </a:r>
            <a:endParaRPr lang="en-GB" sz="1200" b="1" dirty="0"/>
          </a:p>
        </p:txBody>
      </p:sp>
      <p:sp>
        <p:nvSpPr>
          <p:cNvPr id="7" name="TextBox 6"/>
          <p:cNvSpPr txBox="1"/>
          <p:nvPr/>
        </p:nvSpPr>
        <p:spPr>
          <a:xfrm>
            <a:off x="2987824" y="1303600"/>
            <a:ext cx="5400600" cy="1477328"/>
          </a:xfrm>
          <a:prstGeom prst="rect">
            <a:avLst/>
          </a:prstGeom>
          <a:solidFill>
            <a:srgbClr val="FFC000">
              <a:alpha val="66000"/>
            </a:srgbClr>
          </a:solidFill>
          <a:effectLst>
            <a:outerShdw blurRad="50800" dist="38100" dir="5400000" algn="t" rotWithShape="0">
              <a:prstClr val="black">
                <a:alpha val="40000"/>
              </a:prstClr>
            </a:outerShdw>
          </a:effectLst>
        </p:spPr>
        <p:txBody>
          <a:bodyPr wrap="square" rtlCol="0">
            <a:spAutoFit/>
          </a:bodyPr>
          <a:lstStyle/>
          <a:p>
            <a:r>
              <a:rPr lang="en-GB" sz="2000" b="1" dirty="0" smtClean="0">
                <a:latin typeface="+mn-lt"/>
              </a:rPr>
              <a:t>Appreciative Inquiry focus</a:t>
            </a:r>
          </a:p>
          <a:p>
            <a:pPr marL="285750" indent="-285750">
              <a:buFont typeface="Arial" panose="020B0604020202020204" pitchFamily="34" charset="0"/>
              <a:buChar char="•"/>
            </a:pPr>
            <a:r>
              <a:rPr lang="en-GB" sz="1400" dirty="0" smtClean="0">
                <a:latin typeface="+mn-lt"/>
              </a:rPr>
              <a:t>Raise the human, emotional positive, life-affirming energy</a:t>
            </a:r>
          </a:p>
          <a:p>
            <a:pPr marL="285750" indent="-285750">
              <a:buFont typeface="Arial" panose="020B0604020202020204" pitchFamily="34" charset="0"/>
              <a:buChar char="•"/>
            </a:pPr>
            <a:r>
              <a:rPr lang="en-GB" sz="1400" dirty="0" smtClean="0">
                <a:latin typeface="+mn-lt"/>
              </a:rPr>
              <a:t>Reinforce social networks</a:t>
            </a:r>
          </a:p>
          <a:p>
            <a:pPr marL="285750" indent="-285750">
              <a:buFont typeface="Arial" panose="020B0604020202020204" pitchFamily="34" charset="0"/>
              <a:buChar char="•"/>
            </a:pPr>
            <a:r>
              <a:rPr lang="en-GB" sz="1400" dirty="0" smtClean="0">
                <a:latin typeface="+mn-lt"/>
              </a:rPr>
              <a:t>Whole &gt; sum of parts</a:t>
            </a:r>
          </a:p>
          <a:p>
            <a:pPr marL="285750" indent="-285750">
              <a:buFont typeface="Arial" panose="020B0604020202020204" pitchFamily="34" charset="0"/>
              <a:buChar char="•"/>
            </a:pPr>
            <a:r>
              <a:rPr lang="en-GB" sz="1400" dirty="0" smtClean="0">
                <a:latin typeface="+mn-lt"/>
              </a:rPr>
              <a:t>More time on positives, less time available for negatives</a:t>
            </a:r>
          </a:p>
          <a:p>
            <a:pPr marL="285750" indent="-285750">
              <a:buFont typeface="Arial" panose="020B0604020202020204" pitchFamily="34" charset="0"/>
              <a:buChar char="•"/>
            </a:pPr>
            <a:r>
              <a:rPr lang="en-GB" sz="1400" dirty="0" smtClean="0">
                <a:latin typeface="+mn-lt"/>
              </a:rPr>
              <a:t>Taking  “the high road”</a:t>
            </a:r>
            <a:endParaRPr lang="en-GB" sz="1400" dirty="0">
              <a:latin typeface="+mn-lt"/>
            </a:endParaRPr>
          </a:p>
        </p:txBody>
      </p:sp>
      <p:sp>
        <p:nvSpPr>
          <p:cNvPr id="9" name="TextBox 8"/>
          <p:cNvSpPr txBox="1"/>
          <p:nvPr/>
        </p:nvSpPr>
        <p:spPr>
          <a:xfrm>
            <a:off x="2555776" y="3516944"/>
            <a:ext cx="2880320" cy="1046440"/>
          </a:xfrm>
          <a:prstGeom prst="rect">
            <a:avLst/>
          </a:prstGeom>
          <a:solidFill>
            <a:schemeClr val="accent5">
              <a:lumMod val="50000"/>
              <a:alpha val="70000"/>
            </a:schemeClr>
          </a:solidFill>
          <a:effectLst>
            <a:outerShdw blurRad="50800" dist="38100" dir="5400000" algn="t" rotWithShape="0">
              <a:prstClr val="black">
                <a:alpha val="40000"/>
              </a:prstClr>
            </a:outerShdw>
          </a:effectLst>
        </p:spPr>
        <p:txBody>
          <a:bodyPr wrap="square" rtlCol="0">
            <a:spAutoFit/>
          </a:bodyPr>
          <a:lstStyle/>
          <a:p>
            <a:r>
              <a:rPr lang="en-GB" sz="2000" b="1" dirty="0" smtClean="0">
                <a:latin typeface="+mn-lt"/>
              </a:rPr>
              <a:t>What if are focused on:</a:t>
            </a:r>
          </a:p>
          <a:p>
            <a:pPr marL="285750" indent="-285750">
              <a:buFont typeface="Arial" panose="020B0604020202020204" pitchFamily="34" charset="0"/>
              <a:buChar char="•"/>
            </a:pPr>
            <a:r>
              <a:rPr lang="en-GB" sz="1400" dirty="0" smtClean="0">
                <a:latin typeface="+mn-lt"/>
              </a:rPr>
              <a:t>What is going right?</a:t>
            </a:r>
          </a:p>
          <a:p>
            <a:pPr marL="285750" indent="-285750">
              <a:buFont typeface="Arial" panose="020B0604020202020204" pitchFamily="34" charset="0"/>
              <a:buChar char="•"/>
            </a:pPr>
            <a:r>
              <a:rPr lang="en-GB" sz="1400" dirty="0" smtClean="0">
                <a:latin typeface="+mn-lt"/>
              </a:rPr>
              <a:t>What to do more of?</a:t>
            </a:r>
          </a:p>
          <a:p>
            <a:pPr marL="285750" indent="-285750">
              <a:buFont typeface="Arial" panose="020B0604020202020204" pitchFamily="34" charset="0"/>
              <a:buChar char="•"/>
            </a:pPr>
            <a:r>
              <a:rPr lang="en-GB" sz="1400" dirty="0" smtClean="0">
                <a:latin typeface="+mn-lt"/>
              </a:rPr>
              <a:t>Who’s to praise?</a:t>
            </a:r>
            <a:endParaRPr lang="en-GB" sz="1400" dirty="0">
              <a:latin typeface="+mn-lt"/>
            </a:endParaRPr>
          </a:p>
        </p:txBody>
      </p:sp>
      <p:cxnSp>
        <p:nvCxnSpPr>
          <p:cNvPr id="11" name="Straight Connector 10"/>
          <p:cNvCxnSpPr/>
          <p:nvPr/>
        </p:nvCxnSpPr>
        <p:spPr>
          <a:xfrm>
            <a:off x="1043608" y="3645024"/>
            <a:ext cx="0" cy="252028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2287354"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691680"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1979712"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1403648"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115616"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979712"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979712"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691680"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69168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11859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403746"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140374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111561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1691680"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1405451"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1120295"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1405451"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1120295"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1115616" y="3645024"/>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1691680"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1405451"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1115616"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1115616"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1421169"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1115616" y="5919192"/>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7" name="Straight Connector 46"/>
          <p:cNvCxnSpPr/>
          <p:nvPr/>
        </p:nvCxnSpPr>
        <p:spPr>
          <a:xfrm>
            <a:off x="899592" y="4893271"/>
            <a:ext cx="172819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0" name="Oval 49"/>
          <p:cNvSpPr/>
          <p:nvPr/>
        </p:nvSpPr>
        <p:spPr>
          <a:xfrm>
            <a:off x="845105" y="3573015"/>
            <a:ext cx="1152128" cy="1044117"/>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p:cNvSpPr txBox="1"/>
          <p:nvPr/>
        </p:nvSpPr>
        <p:spPr>
          <a:xfrm>
            <a:off x="766614" y="3249293"/>
            <a:ext cx="637034" cy="400110"/>
          </a:xfrm>
          <a:prstGeom prst="rect">
            <a:avLst/>
          </a:prstGeom>
          <a:noFill/>
        </p:spPr>
        <p:txBody>
          <a:bodyPr wrap="none" rtlCol="0">
            <a:spAutoFit/>
          </a:bodyPr>
          <a:lstStyle/>
          <a:p>
            <a:r>
              <a:rPr lang="en-GB" sz="2000" dirty="0" smtClean="0">
                <a:latin typeface="+mn-lt"/>
              </a:rPr>
              <a:t>Best</a:t>
            </a:r>
            <a:endParaRPr lang="en-GB" sz="2000" dirty="0">
              <a:latin typeface="+mn-lt"/>
            </a:endParaRPr>
          </a:p>
        </p:txBody>
      </p:sp>
      <p:sp>
        <p:nvSpPr>
          <p:cNvPr id="52" name="TextBox 51"/>
          <p:cNvSpPr txBox="1"/>
          <p:nvPr/>
        </p:nvSpPr>
        <p:spPr>
          <a:xfrm>
            <a:off x="766614" y="6036376"/>
            <a:ext cx="769763" cy="400110"/>
          </a:xfrm>
          <a:prstGeom prst="rect">
            <a:avLst/>
          </a:prstGeom>
          <a:noFill/>
        </p:spPr>
        <p:txBody>
          <a:bodyPr wrap="none" rtlCol="0">
            <a:spAutoFit/>
          </a:bodyPr>
          <a:lstStyle/>
          <a:p>
            <a:r>
              <a:rPr lang="en-GB" sz="2000" dirty="0" smtClean="0">
                <a:latin typeface="+mn-lt"/>
              </a:rPr>
              <a:t>worst</a:t>
            </a:r>
            <a:endParaRPr lang="en-GB" sz="2000" dirty="0">
              <a:latin typeface="+mn-lt"/>
            </a:endParaRPr>
          </a:p>
        </p:txBody>
      </p:sp>
      <p:sp>
        <p:nvSpPr>
          <p:cNvPr id="53" name="TextBox 52"/>
          <p:cNvSpPr txBox="1"/>
          <p:nvPr/>
        </p:nvSpPr>
        <p:spPr>
          <a:xfrm>
            <a:off x="410484" y="4653136"/>
            <a:ext cx="561116" cy="400110"/>
          </a:xfrm>
          <a:prstGeom prst="rect">
            <a:avLst/>
          </a:prstGeom>
          <a:noFill/>
        </p:spPr>
        <p:txBody>
          <a:bodyPr wrap="none" rtlCol="0">
            <a:spAutoFit/>
          </a:bodyPr>
          <a:lstStyle/>
          <a:p>
            <a:r>
              <a:rPr lang="en-GB" sz="2000" dirty="0" smtClean="0">
                <a:latin typeface="+mn-lt"/>
              </a:rPr>
              <a:t>Avg</a:t>
            </a:r>
            <a:endParaRPr lang="en-GB" sz="2000" dirty="0">
              <a:latin typeface="+mn-lt"/>
            </a:endParaRPr>
          </a:p>
        </p:txBody>
      </p:sp>
      <p:sp>
        <p:nvSpPr>
          <p:cNvPr id="55" name="TextBox 54"/>
          <p:cNvSpPr txBox="1"/>
          <p:nvPr/>
        </p:nvSpPr>
        <p:spPr>
          <a:xfrm>
            <a:off x="2555776" y="5406896"/>
            <a:ext cx="3132348" cy="1046440"/>
          </a:xfrm>
          <a:prstGeom prst="rect">
            <a:avLst/>
          </a:prstGeom>
          <a:solidFill>
            <a:srgbClr val="FF0000">
              <a:alpha val="70000"/>
            </a:srgbClr>
          </a:solidFill>
          <a:effectLst>
            <a:outerShdw blurRad="50800" dist="38100" dir="5400000" algn="t" rotWithShape="0">
              <a:prstClr val="black">
                <a:alpha val="40000"/>
              </a:prstClr>
            </a:outerShdw>
          </a:effectLst>
        </p:spPr>
        <p:txBody>
          <a:bodyPr wrap="square" rtlCol="0">
            <a:spAutoFit/>
          </a:bodyPr>
          <a:lstStyle/>
          <a:p>
            <a:r>
              <a:rPr lang="en-GB" sz="2000" b="1" dirty="0" smtClean="0">
                <a:latin typeface="+mn-lt"/>
              </a:rPr>
              <a:t>Typical area for focused on:</a:t>
            </a:r>
          </a:p>
          <a:p>
            <a:pPr marL="285750" indent="-285750">
              <a:buFont typeface="Arial" panose="020B0604020202020204" pitchFamily="34" charset="0"/>
              <a:buChar char="•"/>
            </a:pPr>
            <a:r>
              <a:rPr lang="en-GB" sz="1400" dirty="0" smtClean="0">
                <a:latin typeface="+mn-lt"/>
              </a:rPr>
              <a:t>What went wrong?</a:t>
            </a:r>
          </a:p>
          <a:p>
            <a:pPr marL="285750" indent="-285750">
              <a:buFont typeface="Arial" panose="020B0604020202020204" pitchFamily="34" charset="0"/>
              <a:buChar char="•"/>
            </a:pPr>
            <a:r>
              <a:rPr lang="en-GB" sz="1400" dirty="0" smtClean="0">
                <a:latin typeface="+mn-lt"/>
              </a:rPr>
              <a:t>What to fix?</a:t>
            </a:r>
          </a:p>
          <a:p>
            <a:pPr marL="285750" indent="-285750">
              <a:buFont typeface="Arial" panose="020B0604020202020204" pitchFamily="34" charset="0"/>
              <a:buChar char="•"/>
            </a:pPr>
            <a:r>
              <a:rPr lang="en-GB" sz="1400" dirty="0" smtClean="0">
                <a:latin typeface="+mn-lt"/>
              </a:rPr>
              <a:t>Who’s to blame?</a:t>
            </a:r>
            <a:endParaRPr lang="en-GB" sz="1400" dirty="0">
              <a:latin typeface="+mn-lt"/>
            </a:endParaRPr>
          </a:p>
        </p:txBody>
      </p:sp>
      <p:sp>
        <p:nvSpPr>
          <p:cNvPr id="56" name="Oval 55"/>
          <p:cNvSpPr/>
          <p:nvPr/>
        </p:nvSpPr>
        <p:spPr>
          <a:xfrm>
            <a:off x="899592" y="5265203"/>
            <a:ext cx="1152128" cy="10441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325052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7781"/>
            <a:ext cx="8568952" cy="1152525"/>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An overview of Appreciative Inquiry</a:t>
            </a:r>
          </a:p>
          <a:p>
            <a:pPr fontAlgn="auto">
              <a:spcAft>
                <a:spcPts val="0"/>
              </a:spcAft>
            </a:pPr>
            <a:r>
              <a:rPr lang="en-GB" sz="3600" dirty="0" smtClean="0"/>
              <a:t>Thanks to Ken Long</a:t>
            </a:r>
            <a:endParaRPr lang="en-GB" sz="3600" dirty="0"/>
          </a:p>
        </p:txBody>
      </p:sp>
      <p:sp>
        <p:nvSpPr>
          <p:cNvPr id="5" name="TextBox 4"/>
          <p:cNvSpPr txBox="1"/>
          <p:nvPr/>
        </p:nvSpPr>
        <p:spPr>
          <a:xfrm>
            <a:off x="395536" y="1412776"/>
            <a:ext cx="1656184"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600" b="1" dirty="0" smtClean="0"/>
              <a:t>Espoused values</a:t>
            </a:r>
          </a:p>
          <a:p>
            <a:pPr algn="ctr"/>
            <a:r>
              <a:rPr lang="en-GB" sz="1200" b="1" i="1" dirty="0" smtClean="0"/>
              <a:t>What we say we do</a:t>
            </a:r>
          </a:p>
          <a:p>
            <a:pPr algn="ctr">
              <a:spcBef>
                <a:spcPts val="600"/>
              </a:spcBef>
              <a:spcAft>
                <a:spcPts val="600"/>
              </a:spcAft>
            </a:pPr>
            <a:r>
              <a:rPr lang="en-GB" sz="1200" b="1" dirty="0" err="1" smtClean="0"/>
              <a:t>Vs</a:t>
            </a:r>
            <a:endParaRPr lang="en-GB" sz="1200" b="1" dirty="0" smtClean="0"/>
          </a:p>
          <a:p>
            <a:pPr algn="ctr"/>
            <a:r>
              <a:rPr lang="en-GB" sz="1600" b="1" dirty="0"/>
              <a:t>Lived values</a:t>
            </a:r>
          </a:p>
          <a:p>
            <a:pPr algn="ctr"/>
            <a:r>
              <a:rPr lang="en-GB" sz="1200" b="1" dirty="0" smtClean="0"/>
              <a:t>What we do</a:t>
            </a:r>
            <a:endParaRPr lang="en-GB" sz="1200" b="1" dirty="0"/>
          </a:p>
        </p:txBody>
      </p:sp>
      <p:sp>
        <p:nvSpPr>
          <p:cNvPr id="7" name="TextBox 6"/>
          <p:cNvSpPr txBox="1"/>
          <p:nvPr/>
        </p:nvSpPr>
        <p:spPr>
          <a:xfrm>
            <a:off x="2987824" y="1303600"/>
            <a:ext cx="5400600" cy="1477328"/>
          </a:xfrm>
          <a:prstGeom prst="rect">
            <a:avLst/>
          </a:prstGeom>
          <a:solidFill>
            <a:srgbClr val="FFC000">
              <a:alpha val="66000"/>
            </a:srgbClr>
          </a:solidFill>
          <a:effectLst>
            <a:outerShdw blurRad="50800" dist="38100" dir="5400000" algn="t" rotWithShape="0">
              <a:prstClr val="black">
                <a:alpha val="40000"/>
              </a:prstClr>
            </a:outerShdw>
          </a:effectLst>
        </p:spPr>
        <p:txBody>
          <a:bodyPr wrap="square" rtlCol="0">
            <a:spAutoFit/>
          </a:bodyPr>
          <a:lstStyle/>
          <a:p>
            <a:r>
              <a:rPr lang="en-GB" sz="2000" b="1" dirty="0" smtClean="0">
                <a:latin typeface="+mn-lt"/>
              </a:rPr>
              <a:t>Appreciative Inquiry focus</a:t>
            </a:r>
          </a:p>
          <a:p>
            <a:pPr marL="285750" indent="-285750">
              <a:buFont typeface="Arial" panose="020B0604020202020204" pitchFamily="34" charset="0"/>
              <a:buChar char="•"/>
            </a:pPr>
            <a:r>
              <a:rPr lang="en-GB" sz="1400" dirty="0" smtClean="0">
                <a:latin typeface="+mn-lt"/>
              </a:rPr>
              <a:t>Raise the human, emotional positive, life-affirming energy</a:t>
            </a:r>
          </a:p>
          <a:p>
            <a:pPr marL="285750" indent="-285750">
              <a:buFont typeface="Arial" panose="020B0604020202020204" pitchFamily="34" charset="0"/>
              <a:buChar char="•"/>
            </a:pPr>
            <a:r>
              <a:rPr lang="en-GB" sz="1400" dirty="0" smtClean="0">
                <a:latin typeface="+mn-lt"/>
              </a:rPr>
              <a:t>Reinforce social networks</a:t>
            </a:r>
          </a:p>
          <a:p>
            <a:pPr marL="285750" indent="-285750">
              <a:buFont typeface="Arial" panose="020B0604020202020204" pitchFamily="34" charset="0"/>
              <a:buChar char="•"/>
            </a:pPr>
            <a:r>
              <a:rPr lang="en-GB" sz="1400" dirty="0" smtClean="0">
                <a:latin typeface="+mn-lt"/>
              </a:rPr>
              <a:t>Whole &gt; sum of parts</a:t>
            </a:r>
          </a:p>
          <a:p>
            <a:pPr marL="285750" indent="-285750">
              <a:buFont typeface="Arial" panose="020B0604020202020204" pitchFamily="34" charset="0"/>
              <a:buChar char="•"/>
            </a:pPr>
            <a:r>
              <a:rPr lang="en-GB" sz="1400" dirty="0" smtClean="0">
                <a:latin typeface="+mn-lt"/>
              </a:rPr>
              <a:t>More time on positives, less time available for negatives</a:t>
            </a:r>
          </a:p>
          <a:p>
            <a:pPr marL="285750" indent="-285750">
              <a:buFont typeface="Arial" panose="020B0604020202020204" pitchFamily="34" charset="0"/>
              <a:buChar char="•"/>
            </a:pPr>
            <a:r>
              <a:rPr lang="en-GB" sz="1400" dirty="0" smtClean="0">
                <a:latin typeface="+mn-lt"/>
              </a:rPr>
              <a:t>Taking  “the high road”</a:t>
            </a:r>
            <a:endParaRPr lang="en-GB" sz="1400" dirty="0">
              <a:latin typeface="+mn-lt"/>
            </a:endParaRPr>
          </a:p>
        </p:txBody>
      </p:sp>
      <p:sp>
        <p:nvSpPr>
          <p:cNvPr id="8" name="TextBox 7"/>
          <p:cNvSpPr txBox="1"/>
          <p:nvPr/>
        </p:nvSpPr>
        <p:spPr>
          <a:xfrm>
            <a:off x="2987824" y="5229200"/>
            <a:ext cx="5400600" cy="1477328"/>
          </a:xfrm>
          <a:prstGeom prst="rect">
            <a:avLst/>
          </a:prstGeom>
          <a:solidFill>
            <a:srgbClr val="FFC000">
              <a:alpha val="66000"/>
            </a:srgbClr>
          </a:solidFill>
          <a:effectLst>
            <a:outerShdw blurRad="50800" dist="38100" dir="5400000" algn="t" rotWithShape="0">
              <a:prstClr val="black">
                <a:alpha val="40000"/>
              </a:prstClr>
            </a:outerShdw>
          </a:effectLst>
        </p:spPr>
        <p:txBody>
          <a:bodyPr wrap="square" rtlCol="0">
            <a:spAutoFit/>
          </a:bodyPr>
          <a:lstStyle/>
          <a:p>
            <a:r>
              <a:rPr lang="en-GB" sz="2000" b="1" dirty="0" smtClean="0">
                <a:latin typeface="+mn-lt"/>
              </a:rPr>
              <a:t>Some Qualities of Appreciative Inquiry</a:t>
            </a:r>
          </a:p>
          <a:p>
            <a:pPr marL="285750" indent="-285750">
              <a:buFont typeface="Arial" panose="020B0604020202020204" pitchFamily="34" charset="0"/>
              <a:buChar char="•"/>
            </a:pPr>
            <a:r>
              <a:rPr lang="en-GB" sz="1400" dirty="0" smtClean="0">
                <a:latin typeface="+mn-lt"/>
              </a:rPr>
              <a:t>Seeing the inherent potential within a situation</a:t>
            </a:r>
          </a:p>
          <a:p>
            <a:pPr marL="285750" indent="-285750">
              <a:buFont typeface="Arial" panose="020B0604020202020204" pitchFamily="34" charset="0"/>
              <a:buChar char="•"/>
            </a:pPr>
            <a:r>
              <a:rPr lang="en-GB" sz="1400" dirty="0" smtClean="0">
                <a:latin typeface="+mn-lt"/>
              </a:rPr>
              <a:t>The capacity to learn from the things you fear</a:t>
            </a:r>
          </a:p>
          <a:p>
            <a:pPr marL="285750" indent="-285750">
              <a:buFont typeface="Arial" panose="020B0604020202020204" pitchFamily="34" charset="0"/>
              <a:buChar char="•"/>
            </a:pPr>
            <a:r>
              <a:rPr lang="en-GB" sz="1400" dirty="0" smtClean="0">
                <a:latin typeface="+mn-lt"/>
              </a:rPr>
              <a:t>To choose your attitude in a given circumstance</a:t>
            </a:r>
          </a:p>
          <a:p>
            <a:pPr marL="285750" indent="-285750">
              <a:buFont typeface="Arial" panose="020B0604020202020204" pitchFamily="34" charset="0"/>
              <a:buChar char="•"/>
            </a:pPr>
            <a:r>
              <a:rPr lang="en-GB" sz="1400" dirty="0" smtClean="0">
                <a:latin typeface="+mn-lt"/>
              </a:rPr>
              <a:t>Finding a breakthrough, a valuable solution hidden in the present</a:t>
            </a:r>
          </a:p>
          <a:p>
            <a:pPr marL="285750" indent="-285750">
              <a:buFont typeface="Arial" panose="020B0604020202020204" pitchFamily="34" charset="0"/>
              <a:buChar char="•"/>
            </a:pPr>
            <a:r>
              <a:rPr lang="en-GB" sz="1400" dirty="0" smtClean="0">
                <a:latin typeface="+mn-lt"/>
              </a:rPr>
              <a:t>Working directly on behaviours in order to change</a:t>
            </a:r>
            <a:endParaRPr lang="en-GB" sz="1400" dirty="0">
              <a:latin typeface="+mn-lt"/>
            </a:endParaRPr>
          </a:p>
        </p:txBody>
      </p:sp>
      <p:sp>
        <p:nvSpPr>
          <p:cNvPr id="9" name="TextBox 8"/>
          <p:cNvSpPr txBox="1"/>
          <p:nvPr/>
        </p:nvSpPr>
        <p:spPr>
          <a:xfrm>
            <a:off x="2555776" y="3516944"/>
            <a:ext cx="2880320" cy="1046440"/>
          </a:xfrm>
          <a:prstGeom prst="rect">
            <a:avLst/>
          </a:prstGeom>
          <a:solidFill>
            <a:schemeClr val="accent5">
              <a:lumMod val="50000"/>
              <a:alpha val="70000"/>
            </a:schemeClr>
          </a:solidFill>
          <a:effectLst>
            <a:outerShdw blurRad="50800" dist="38100" dir="5400000" algn="t" rotWithShape="0">
              <a:prstClr val="black">
                <a:alpha val="40000"/>
              </a:prstClr>
            </a:outerShdw>
          </a:effectLst>
        </p:spPr>
        <p:txBody>
          <a:bodyPr wrap="square" rtlCol="0">
            <a:spAutoFit/>
          </a:bodyPr>
          <a:lstStyle/>
          <a:p>
            <a:r>
              <a:rPr lang="en-GB" sz="2000" b="1" dirty="0" smtClean="0">
                <a:latin typeface="+mn-lt"/>
              </a:rPr>
              <a:t>What if are focused on:</a:t>
            </a:r>
          </a:p>
          <a:p>
            <a:pPr marL="285750" indent="-285750">
              <a:buFont typeface="Arial" panose="020B0604020202020204" pitchFamily="34" charset="0"/>
              <a:buChar char="•"/>
            </a:pPr>
            <a:r>
              <a:rPr lang="en-GB" sz="1400" dirty="0" smtClean="0">
                <a:latin typeface="+mn-lt"/>
              </a:rPr>
              <a:t>What is going right?</a:t>
            </a:r>
          </a:p>
          <a:p>
            <a:pPr marL="285750" indent="-285750">
              <a:buFont typeface="Arial" panose="020B0604020202020204" pitchFamily="34" charset="0"/>
              <a:buChar char="•"/>
            </a:pPr>
            <a:r>
              <a:rPr lang="en-GB" sz="1400" dirty="0" smtClean="0">
                <a:latin typeface="+mn-lt"/>
              </a:rPr>
              <a:t>What to do more of?</a:t>
            </a:r>
          </a:p>
          <a:p>
            <a:pPr marL="285750" indent="-285750">
              <a:buFont typeface="Arial" panose="020B0604020202020204" pitchFamily="34" charset="0"/>
              <a:buChar char="•"/>
            </a:pPr>
            <a:r>
              <a:rPr lang="en-GB" sz="1400" dirty="0" smtClean="0">
                <a:latin typeface="+mn-lt"/>
              </a:rPr>
              <a:t>Who’s to praise?</a:t>
            </a:r>
            <a:endParaRPr lang="en-GB" sz="1400" dirty="0">
              <a:latin typeface="+mn-lt"/>
            </a:endParaRPr>
          </a:p>
        </p:txBody>
      </p:sp>
      <p:cxnSp>
        <p:nvCxnSpPr>
          <p:cNvPr id="11" name="Straight Connector 10"/>
          <p:cNvCxnSpPr/>
          <p:nvPr/>
        </p:nvCxnSpPr>
        <p:spPr>
          <a:xfrm>
            <a:off x="1043608" y="3645024"/>
            <a:ext cx="0" cy="252028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2287354"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691680"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1979712"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1403648"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115616"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979712"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979712"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691680"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69168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11859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403746"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140374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111561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1691680"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1405451"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1120295"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1405451"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1120295"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1115616" y="3645024"/>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1691680"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1405451"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1115616"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1115616"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1421169"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1115616" y="5919192"/>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7" name="Straight Connector 46"/>
          <p:cNvCxnSpPr/>
          <p:nvPr/>
        </p:nvCxnSpPr>
        <p:spPr>
          <a:xfrm>
            <a:off x="899592" y="4893271"/>
            <a:ext cx="172819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0" name="Oval 49"/>
          <p:cNvSpPr/>
          <p:nvPr/>
        </p:nvSpPr>
        <p:spPr>
          <a:xfrm>
            <a:off x="845105" y="3573015"/>
            <a:ext cx="1152128" cy="1044117"/>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p:cNvSpPr txBox="1"/>
          <p:nvPr/>
        </p:nvSpPr>
        <p:spPr>
          <a:xfrm>
            <a:off x="766614" y="3249293"/>
            <a:ext cx="637034" cy="400110"/>
          </a:xfrm>
          <a:prstGeom prst="rect">
            <a:avLst/>
          </a:prstGeom>
          <a:noFill/>
        </p:spPr>
        <p:txBody>
          <a:bodyPr wrap="none" rtlCol="0">
            <a:spAutoFit/>
          </a:bodyPr>
          <a:lstStyle/>
          <a:p>
            <a:r>
              <a:rPr lang="en-GB" sz="2000" dirty="0" smtClean="0">
                <a:latin typeface="+mn-lt"/>
              </a:rPr>
              <a:t>Best</a:t>
            </a:r>
            <a:endParaRPr lang="en-GB" sz="2000" dirty="0">
              <a:latin typeface="+mn-lt"/>
            </a:endParaRPr>
          </a:p>
        </p:txBody>
      </p:sp>
      <p:sp>
        <p:nvSpPr>
          <p:cNvPr id="52" name="TextBox 51"/>
          <p:cNvSpPr txBox="1"/>
          <p:nvPr/>
        </p:nvSpPr>
        <p:spPr>
          <a:xfrm>
            <a:off x="766614" y="6036376"/>
            <a:ext cx="769763" cy="400110"/>
          </a:xfrm>
          <a:prstGeom prst="rect">
            <a:avLst/>
          </a:prstGeom>
          <a:noFill/>
        </p:spPr>
        <p:txBody>
          <a:bodyPr wrap="none" rtlCol="0">
            <a:spAutoFit/>
          </a:bodyPr>
          <a:lstStyle/>
          <a:p>
            <a:r>
              <a:rPr lang="en-GB" sz="2000" dirty="0" smtClean="0">
                <a:latin typeface="+mn-lt"/>
              </a:rPr>
              <a:t>worst</a:t>
            </a:r>
            <a:endParaRPr lang="en-GB" sz="2000" dirty="0">
              <a:latin typeface="+mn-lt"/>
            </a:endParaRPr>
          </a:p>
        </p:txBody>
      </p:sp>
      <p:sp>
        <p:nvSpPr>
          <p:cNvPr id="53" name="TextBox 52"/>
          <p:cNvSpPr txBox="1"/>
          <p:nvPr/>
        </p:nvSpPr>
        <p:spPr>
          <a:xfrm>
            <a:off x="410484" y="4653136"/>
            <a:ext cx="561116" cy="400110"/>
          </a:xfrm>
          <a:prstGeom prst="rect">
            <a:avLst/>
          </a:prstGeom>
          <a:noFill/>
        </p:spPr>
        <p:txBody>
          <a:bodyPr wrap="none" rtlCol="0">
            <a:spAutoFit/>
          </a:bodyPr>
          <a:lstStyle/>
          <a:p>
            <a:r>
              <a:rPr lang="en-GB" sz="2000" dirty="0" smtClean="0">
                <a:latin typeface="+mn-lt"/>
              </a:rPr>
              <a:t>Avg</a:t>
            </a:r>
            <a:endParaRPr lang="en-GB" sz="2000" dirty="0">
              <a:latin typeface="+mn-lt"/>
            </a:endParaRPr>
          </a:p>
        </p:txBody>
      </p:sp>
    </p:spTree>
    <p:extLst>
      <p:ext uri="{BB962C8B-B14F-4D97-AF65-F5344CB8AC3E}">
        <p14:creationId xmlns:p14="http://schemas.microsoft.com/office/powerpoint/2010/main" val="188033315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27781"/>
            <a:ext cx="8568952" cy="1152525"/>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An overview of Appreciative Inquiry</a:t>
            </a:r>
          </a:p>
          <a:p>
            <a:pPr fontAlgn="auto">
              <a:spcAft>
                <a:spcPts val="0"/>
              </a:spcAft>
            </a:pPr>
            <a:r>
              <a:rPr lang="en-GB" sz="3600" dirty="0" smtClean="0"/>
              <a:t>Thanks to Ken Long</a:t>
            </a:r>
            <a:endParaRPr lang="en-GB" sz="3600" dirty="0"/>
          </a:p>
        </p:txBody>
      </p:sp>
      <p:sp>
        <p:nvSpPr>
          <p:cNvPr id="5" name="TextBox 4"/>
          <p:cNvSpPr txBox="1"/>
          <p:nvPr/>
        </p:nvSpPr>
        <p:spPr>
          <a:xfrm>
            <a:off x="395536" y="1412776"/>
            <a:ext cx="1656184"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1600" b="1" dirty="0" smtClean="0"/>
              <a:t>Espoused values</a:t>
            </a:r>
          </a:p>
          <a:p>
            <a:pPr algn="ctr"/>
            <a:r>
              <a:rPr lang="en-GB" sz="1200" b="1" i="1" dirty="0" smtClean="0"/>
              <a:t>What we say we do</a:t>
            </a:r>
          </a:p>
          <a:p>
            <a:pPr algn="ctr">
              <a:spcBef>
                <a:spcPts val="600"/>
              </a:spcBef>
              <a:spcAft>
                <a:spcPts val="600"/>
              </a:spcAft>
            </a:pPr>
            <a:r>
              <a:rPr lang="en-GB" sz="1200" b="1" dirty="0" err="1" smtClean="0"/>
              <a:t>Vs</a:t>
            </a:r>
            <a:endParaRPr lang="en-GB" sz="1200" b="1" dirty="0" smtClean="0"/>
          </a:p>
          <a:p>
            <a:pPr algn="ctr"/>
            <a:r>
              <a:rPr lang="en-GB" sz="1600" b="1" dirty="0"/>
              <a:t>Lived values</a:t>
            </a:r>
          </a:p>
          <a:p>
            <a:pPr algn="ctr"/>
            <a:r>
              <a:rPr lang="en-GB" sz="1200" b="1" dirty="0" smtClean="0"/>
              <a:t>What we do</a:t>
            </a:r>
            <a:endParaRPr lang="en-GB" sz="1200" b="1" dirty="0"/>
          </a:p>
        </p:txBody>
      </p:sp>
      <p:sp>
        <p:nvSpPr>
          <p:cNvPr id="7" name="TextBox 6"/>
          <p:cNvSpPr txBox="1"/>
          <p:nvPr/>
        </p:nvSpPr>
        <p:spPr>
          <a:xfrm>
            <a:off x="2987824" y="1303600"/>
            <a:ext cx="5400600" cy="1477328"/>
          </a:xfrm>
          <a:prstGeom prst="rect">
            <a:avLst/>
          </a:prstGeom>
          <a:solidFill>
            <a:srgbClr val="FFC000">
              <a:alpha val="66000"/>
            </a:srgbClr>
          </a:solidFill>
          <a:effectLst>
            <a:outerShdw blurRad="50800" dist="38100" dir="5400000" algn="t" rotWithShape="0">
              <a:prstClr val="black">
                <a:alpha val="40000"/>
              </a:prstClr>
            </a:outerShdw>
          </a:effectLst>
        </p:spPr>
        <p:txBody>
          <a:bodyPr wrap="square" rtlCol="0">
            <a:spAutoFit/>
          </a:bodyPr>
          <a:lstStyle/>
          <a:p>
            <a:r>
              <a:rPr lang="en-GB" sz="2000" b="1" dirty="0" smtClean="0">
                <a:latin typeface="+mn-lt"/>
              </a:rPr>
              <a:t>Appreciative Inquiry focus</a:t>
            </a:r>
          </a:p>
          <a:p>
            <a:pPr marL="285750" indent="-285750">
              <a:buFont typeface="Arial" panose="020B0604020202020204" pitchFamily="34" charset="0"/>
              <a:buChar char="•"/>
            </a:pPr>
            <a:r>
              <a:rPr lang="en-GB" sz="1400" dirty="0" smtClean="0">
                <a:latin typeface="+mn-lt"/>
              </a:rPr>
              <a:t>Raise the human, emotional positive, life-affirming energy</a:t>
            </a:r>
          </a:p>
          <a:p>
            <a:pPr marL="285750" indent="-285750">
              <a:buFont typeface="Arial" panose="020B0604020202020204" pitchFamily="34" charset="0"/>
              <a:buChar char="•"/>
            </a:pPr>
            <a:r>
              <a:rPr lang="en-GB" sz="1400" dirty="0" smtClean="0">
                <a:latin typeface="+mn-lt"/>
              </a:rPr>
              <a:t>Reinforce social networks</a:t>
            </a:r>
          </a:p>
          <a:p>
            <a:pPr marL="285750" indent="-285750">
              <a:buFont typeface="Arial" panose="020B0604020202020204" pitchFamily="34" charset="0"/>
              <a:buChar char="•"/>
            </a:pPr>
            <a:r>
              <a:rPr lang="en-GB" sz="1400" dirty="0" smtClean="0">
                <a:latin typeface="+mn-lt"/>
              </a:rPr>
              <a:t>Whole &gt; sum of parts</a:t>
            </a:r>
          </a:p>
          <a:p>
            <a:pPr marL="285750" indent="-285750">
              <a:buFont typeface="Arial" panose="020B0604020202020204" pitchFamily="34" charset="0"/>
              <a:buChar char="•"/>
            </a:pPr>
            <a:r>
              <a:rPr lang="en-GB" sz="1400" dirty="0" smtClean="0">
                <a:latin typeface="+mn-lt"/>
              </a:rPr>
              <a:t>More time on positives, less time available for negatives</a:t>
            </a:r>
          </a:p>
          <a:p>
            <a:pPr marL="285750" indent="-285750">
              <a:buFont typeface="Arial" panose="020B0604020202020204" pitchFamily="34" charset="0"/>
              <a:buChar char="•"/>
            </a:pPr>
            <a:r>
              <a:rPr lang="en-GB" sz="1400" dirty="0" smtClean="0">
                <a:latin typeface="+mn-lt"/>
              </a:rPr>
              <a:t>Taking  “the high road”</a:t>
            </a:r>
            <a:endParaRPr lang="en-GB" sz="1400" dirty="0">
              <a:latin typeface="+mn-lt"/>
            </a:endParaRPr>
          </a:p>
        </p:txBody>
      </p:sp>
      <p:sp>
        <p:nvSpPr>
          <p:cNvPr id="8" name="TextBox 7"/>
          <p:cNvSpPr txBox="1"/>
          <p:nvPr/>
        </p:nvSpPr>
        <p:spPr>
          <a:xfrm>
            <a:off x="2987824" y="5229200"/>
            <a:ext cx="5400600" cy="1477328"/>
          </a:xfrm>
          <a:prstGeom prst="rect">
            <a:avLst/>
          </a:prstGeom>
          <a:solidFill>
            <a:srgbClr val="FFC000">
              <a:alpha val="66000"/>
            </a:srgbClr>
          </a:solidFill>
          <a:effectLst>
            <a:outerShdw blurRad="50800" dist="38100" dir="5400000" algn="t" rotWithShape="0">
              <a:prstClr val="black">
                <a:alpha val="40000"/>
              </a:prstClr>
            </a:outerShdw>
          </a:effectLst>
        </p:spPr>
        <p:txBody>
          <a:bodyPr wrap="square" rtlCol="0">
            <a:spAutoFit/>
          </a:bodyPr>
          <a:lstStyle/>
          <a:p>
            <a:r>
              <a:rPr lang="en-GB" sz="2000" b="1" dirty="0" smtClean="0">
                <a:latin typeface="+mn-lt"/>
              </a:rPr>
              <a:t>Some Qualities of Appreciative Inquiry</a:t>
            </a:r>
          </a:p>
          <a:p>
            <a:pPr marL="285750" indent="-285750">
              <a:buFont typeface="Arial" panose="020B0604020202020204" pitchFamily="34" charset="0"/>
              <a:buChar char="•"/>
            </a:pPr>
            <a:r>
              <a:rPr lang="en-GB" sz="1400" dirty="0" smtClean="0">
                <a:latin typeface="+mn-lt"/>
              </a:rPr>
              <a:t>Seeing the inherent potential within a situation</a:t>
            </a:r>
          </a:p>
          <a:p>
            <a:pPr marL="285750" indent="-285750">
              <a:buFont typeface="Arial" panose="020B0604020202020204" pitchFamily="34" charset="0"/>
              <a:buChar char="•"/>
            </a:pPr>
            <a:r>
              <a:rPr lang="en-GB" sz="1400" dirty="0" smtClean="0">
                <a:latin typeface="+mn-lt"/>
              </a:rPr>
              <a:t>The capacity to learn from the things you fear</a:t>
            </a:r>
          </a:p>
          <a:p>
            <a:pPr marL="285750" indent="-285750">
              <a:buFont typeface="Arial" panose="020B0604020202020204" pitchFamily="34" charset="0"/>
              <a:buChar char="•"/>
            </a:pPr>
            <a:r>
              <a:rPr lang="en-GB" sz="1400" dirty="0" smtClean="0">
                <a:latin typeface="+mn-lt"/>
              </a:rPr>
              <a:t>To choose your attitude in a given circumstance</a:t>
            </a:r>
          </a:p>
          <a:p>
            <a:pPr marL="285750" indent="-285750">
              <a:buFont typeface="Arial" panose="020B0604020202020204" pitchFamily="34" charset="0"/>
              <a:buChar char="•"/>
            </a:pPr>
            <a:r>
              <a:rPr lang="en-GB" sz="1400" dirty="0" smtClean="0">
                <a:latin typeface="+mn-lt"/>
              </a:rPr>
              <a:t>Finding a breakthrough, a valuable solution hidden in the present</a:t>
            </a:r>
          </a:p>
          <a:p>
            <a:pPr marL="285750" indent="-285750">
              <a:buFont typeface="Arial" panose="020B0604020202020204" pitchFamily="34" charset="0"/>
              <a:buChar char="•"/>
            </a:pPr>
            <a:r>
              <a:rPr lang="en-GB" sz="1400" dirty="0" smtClean="0">
                <a:latin typeface="+mn-lt"/>
              </a:rPr>
              <a:t>Working directly on behaviours in order to change</a:t>
            </a:r>
            <a:endParaRPr lang="en-GB" sz="1400" dirty="0">
              <a:latin typeface="+mn-lt"/>
            </a:endParaRPr>
          </a:p>
        </p:txBody>
      </p:sp>
      <p:sp>
        <p:nvSpPr>
          <p:cNvPr id="9" name="TextBox 8"/>
          <p:cNvSpPr txBox="1"/>
          <p:nvPr/>
        </p:nvSpPr>
        <p:spPr>
          <a:xfrm>
            <a:off x="2555776" y="3516944"/>
            <a:ext cx="2880320" cy="1046440"/>
          </a:xfrm>
          <a:prstGeom prst="rect">
            <a:avLst/>
          </a:prstGeom>
          <a:solidFill>
            <a:schemeClr val="accent5">
              <a:lumMod val="50000"/>
              <a:alpha val="70000"/>
            </a:schemeClr>
          </a:solidFill>
          <a:effectLst>
            <a:outerShdw blurRad="50800" dist="38100" dir="5400000" algn="t" rotWithShape="0">
              <a:prstClr val="black">
                <a:alpha val="40000"/>
              </a:prstClr>
            </a:outerShdw>
          </a:effectLst>
        </p:spPr>
        <p:txBody>
          <a:bodyPr wrap="square" rtlCol="0">
            <a:spAutoFit/>
          </a:bodyPr>
          <a:lstStyle/>
          <a:p>
            <a:r>
              <a:rPr lang="en-GB" sz="2000" b="1" dirty="0" smtClean="0">
                <a:latin typeface="+mn-lt"/>
              </a:rPr>
              <a:t>What if are focused on:</a:t>
            </a:r>
          </a:p>
          <a:p>
            <a:pPr marL="285750" indent="-285750">
              <a:buFont typeface="Arial" panose="020B0604020202020204" pitchFamily="34" charset="0"/>
              <a:buChar char="•"/>
            </a:pPr>
            <a:r>
              <a:rPr lang="en-GB" sz="1400" dirty="0" smtClean="0">
                <a:latin typeface="+mn-lt"/>
              </a:rPr>
              <a:t>What is going right?</a:t>
            </a:r>
          </a:p>
          <a:p>
            <a:pPr marL="285750" indent="-285750">
              <a:buFont typeface="Arial" panose="020B0604020202020204" pitchFamily="34" charset="0"/>
              <a:buChar char="•"/>
            </a:pPr>
            <a:r>
              <a:rPr lang="en-GB" sz="1400" dirty="0" smtClean="0">
                <a:latin typeface="+mn-lt"/>
              </a:rPr>
              <a:t>What to do more of?</a:t>
            </a:r>
          </a:p>
          <a:p>
            <a:pPr marL="285750" indent="-285750">
              <a:buFont typeface="Arial" panose="020B0604020202020204" pitchFamily="34" charset="0"/>
              <a:buChar char="•"/>
            </a:pPr>
            <a:r>
              <a:rPr lang="en-GB" sz="1400" dirty="0" smtClean="0">
                <a:latin typeface="+mn-lt"/>
              </a:rPr>
              <a:t>Who’s to praise?</a:t>
            </a:r>
            <a:endParaRPr lang="en-GB" sz="1400" dirty="0">
              <a:latin typeface="+mn-lt"/>
            </a:endParaRPr>
          </a:p>
        </p:txBody>
      </p:sp>
      <p:cxnSp>
        <p:nvCxnSpPr>
          <p:cNvPr id="11" name="Straight Connector 10"/>
          <p:cNvCxnSpPr/>
          <p:nvPr/>
        </p:nvCxnSpPr>
        <p:spPr>
          <a:xfrm>
            <a:off x="1043608" y="3645024"/>
            <a:ext cx="0" cy="252028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2287354"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691680"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1979712" y="479715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1403648"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115616" y="4785259"/>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979712"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979712"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691680"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69168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118590"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403746" y="450912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140374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1115616" y="5085184"/>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1691680"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1405451"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1120295" y="4221088"/>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1405451"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1120295" y="393305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1115616" y="3645024"/>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1691680"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1405451"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1115616" y="537321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1115616"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1421169" y="5661248"/>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1115616" y="5919192"/>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7" name="Straight Connector 46"/>
          <p:cNvCxnSpPr/>
          <p:nvPr/>
        </p:nvCxnSpPr>
        <p:spPr>
          <a:xfrm>
            <a:off x="899592" y="4893271"/>
            <a:ext cx="172819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50" name="Oval 49"/>
          <p:cNvSpPr/>
          <p:nvPr/>
        </p:nvSpPr>
        <p:spPr>
          <a:xfrm>
            <a:off x="845105" y="3573015"/>
            <a:ext cx="1152128" cy="1044117"/>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p:cNvSpPr txBox="1"/>
          <p:nvPr/>
        </p:nvSpPr>
        <p:spPr>
          <a:xfrm>
            <a:off x="766614" y="3249293"/>
            <a:ext cx="637034" cy="400110"/>
          </a:xfrm>
          <a:prstGeom prst="rect">
            <a:avLst/>
          </a:prstGeom>
          <a:noFill/>
        </p:spPr>
        <p:txBody>
          <a:bodyPr wrap="none" rtlCol="0">
            <a:spAutoFit/>
          </a:bodyPr>
          <a:lstStyle/>
          <a:p>
            <a:r>
              <a:rPr lang="en-GB" sz="2000" dirty="0" smtClean="0">
                <a:latin typeface="+mn-lt"/>
              </a:rPr>
              <a:t>Best</a:t>
            </a:r>
            <a:endParaRPr lang="en-GB" sz="2000" dirty="0">
              <a:latin typeface="+mn-lt"/>
            </a:endParaRPr>
          </a:p>
        </p:txBody>
      </p:sp>
      <p:sp>
        <p:nvSpPr>
          <p:cNvPr id="52" name="TextBox 51"/>
          <p:cNvSpPr txBox="1"/>
          <p:nvPr/>
        </p:nvSpPr>
        <p:spPr>
          <a:xfrm>
            <a:off x="766614" y="6036376"/>
            <a:ext cx="769763" cy="400110"/>
          </a:xfrm>
          <a:prstGeom prst="rect">
            <a:avLst/>
          </a:prstGeom>
          <a:noFill/>
        </p:spPr>
        <p:txBody>
          <a:bodyPr wrap="none" rtlCol="0">
            <a:spAutoFit/>
          </a:bodyPr>
          <a:lstStyle/>
          <a:p>
            <a:r>
              <a:rPr lang="en-GB" sz="2000" dirty="0" smtClean="0">
                <a:latin typeface="+mn-lt"/>
              </a:rPr>
              <a:t>worst</a:t>
            </a:r>
            <a:endParaRPr lang="en-GB" sz="2000" dirty="0">
              <a:latin typeface="+mn-lt"/>
            </a:endParaRPr>
          </a:p>
        </p:txBody>
      </p:sp>
      <p:sp>
        <p:nvSpPr>
          <p:cNvPr id="53" name="TextBox 52"/>
          <p:cNvSpPr txBox="1"/>
          <p:nvPr/>
        </p:nvSpPr>
        <p:spPr>
          <a:xfrm>
            <a:off x="410484" y="4653136"/>
            <a:ext cx="561116" cy="400110"/>
          </a:xfrm>
          <a:prstGeom prst="rect">
            <a:avLst/>
          </a:prstGeom>
          <a:noFill/>
        </p:spPr>
        <p:txBody>
          <a:bodyPr wrap="none" rtlCol="0">
            <a:spAutoFit/>
          </a:bodyPr>
          <a:lstStyle/>
          <a:p>
            <a:r>
              <a:rPr lang="en-GB" sz="2000" dirty="0" smtClean="0">
                <a:latin typeface="+mn-lt"/>
              </a:rPr>
              <a:t>Avg</a:t>
            </a:r>
            <a:endParaRPr lang="en-GB" sz="2000" dirty="0">
              <a:latin typeface="+mn-lt"/>
            </a:endParaRPr>
          </a:p>
        </p:txBody>
      </p:sp>
      <p:sp>
        <p:nvSpPr>
          <p:cNvPr id="38" name="TextBox 37"/>
          <p:cNvSpPr txBox="1"/>
          <p:nvPr/>
        </p:nvSpPr>
        <p:spPr>
          <a:xfrm>
            <a:off x="6084168" y="3247816"/>
            <a:ext cx="2880320" cy="1477328"/>
          </a:xfrm>
          <a:prstGeom prst="rect">
            <a:avLst/>
          </a:prstGeom>
          <a:solidFill>
            <a:schemeClr val="accent1">
              <a:lumMod val="60000"/>
              <a:lumOff val="40000"/>
              <a:alpha val="70000"/>
            </a:schemeClr>
          </a:solidFill>
          <a:effectLst>
            <a:outerShdw blurRad="50800" dist="38100" dir="5400000" algn="t" rotWithShape="0">
              <a:prstClr val="black">
                <a:alpha val="40000"/>
              </a:prstClr>
            </a:outerShdw>
          </a:effectLst>
        </p:spPr>
        <p:txBody>
          <a:bodyPr wrap="square" rtlCol="0">
            <a:spAutoFit/>
          </a:bodyPr>
          <a:lstStyle/>
          <a:p>
            <a:r>
              <a:rPr lang="en-GB" sz="2000" b="1" dirty="0" smtClean="0">
                <a:latin typeface="+mn-lt"/>
              </a:rPr>
              <a:t>Solicit positive stories:</a:t>
            </a:r>
          </a:p>
          <a:p>
            <a:pPr marL="285750" indent="-285750">
              <a:buFont typeface="Arial" panose="020B0604020202020204" pitchFamily="34" charset="0"/>
              <a:buChar char="•"/>
            </a:pPr>
            <a:r>
              <a:rPr lang="en-GB" sz="1400" dirty="0" smtClean="0">
                <a:latin typeface="+mn-lt"/>
              </a:rPr>
              <a:t>Ask appreciative questions</a:t>
            </a:r>
          </a:p>
          <a:p>
            <a:pPr marL="285750" indent="-285750">
              <a:buFont typeface="Arial" panose="020B0604020202020204" pitchFamily="34" charset="0"/>
              <a:buChar char="•"/>
            </a:pPr>
            <a:r>
              <a:rPr lang="en-GB" sz="1400" dirty="0" smtClean="0">
                <a:latin typeface="+mn-lt"/>
              </a:rPr>
              <a:t>Map the stories</a:t>
            </a:r>
          </a:p>
          <a:p>
            <a:pPr marL="285750" indent="-285750">
              <a:buFont typeface="Arial" panose="020B0604020202020204" pitchFamily="34" charset="0"/>
              <a:buChar char="•"/>
            </a:pPr>
            <a:r>
              <a:rPr lang="en-GB" sz="1400" dirty="0" smtClean="0">
                <a:latin typeface="+mn-lt"/>
              </a:rPr>
              <a:t>Find themes</a:t>
            </a:r>
          </a:p>
          <a:p>
            <a:pPr marL="285750" indent="-285750">
              <a:buFont typeface="Arial" panose="020B0604020202020204" pitchFamily="34" charset="0"/>
              <a:buChar char="•"/>
            </a:pPr>
            <a:r>
              <a:rPr lang="en-GB" sz="1400" dirty="0" smtClean="0">
                <a:latin typeface="+mn-lt"/>
              </a:rPr>
              <a:t>These are the best “lived values”</a:t>
            </a:r>
          </a:p>
          <a:p>
            <a:pPr marL="285750" indent="-285750">
              <a:buFont typeface="Arial" panose="020B0604020202020204" pitchFamily="34" charset="0"/>
              <a:buChar char="•"/>
            </a:pPr>
            <a:r>
              <a:rPr lang="en-GB" sz="1400" dirty="0" smtClean="0">
                <a:latin typeface="+mn-lt"/>
              </a:rPr>
              <a:t>Build our better future</a:t>
            </a:r>
            <a:endParaRPr lang="en-GB" sz="1400" dirty="0">
              <a:latin typeface="+mn-lt"/>
            </a:endParaRPr>
          </a:p>
        </p:txBody>
      </p:sp>
      <p:cxnSp>
        <p:nvCxnSpPr>
          <p:cNvPr id="3" name="Straight Arrow Connector 2"/>
          <p:cNvCxnSpPr>
            <a:stCxn id="9" idx="3"/>
          </p:cNvCxnSpPr>
          <p:nvPr/>
        </p:nvCxnSpPr>
        <p:spPr>
          <a:xfrm>
            <a:off x="5436096" y="4040164"/>
            <a:ext cx="648072" cy="904"/>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033315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6" name="AutoShape 10"/>
          <p:cNvCxnSpPr>
            <a:cxnSpLocks noChangeShapeType="1"/>
            <a:endCxn id="48" idx="2"/>
          </p:cNvCxnSpPr>
          <p:nvPr/>
        </p:nvCxnSpPr>
        <p:spPr bwMode="auto">
          <a:xfrm flipV="1">
            <a:off x="4892921" y="4299678"/>
            <a:ext cx="2321459" cy="2105750"/>
          </a:xfrm>
          <a:prstGeom prst="curvedConnector2">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cxnSp>
      <p:cxnSp>
        <p:nvCxnSpPr>
          <p:cNvPr id="59" name="AutoShape 12"/>
          <p:cNvCxnSpPr>
            <a:cxnSpLocks noChangeShapeType="1"/>
            <a:stCxn id="35" idx="0"/>
          </p:cNvCxnSpPr>
          <p:nvPr/>
        </p:nvCxnSpPr>
        <p:spPr bwMode="auto">
          <a:xfrm rot="5400000" flipH="1" flipV="1">
            <a:off x="1350687" y="1612154"/>
            <a:ext cx="1980535" cy="2157840"/>
          </a:xfrm>
          <a:prstGeom prst="curvedConnector2">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cxnSp>
      <p:grpSp>
        <p:nvGrpSpPr>
          <p:cNvPr id="2" name="Group 1"/>
          <p:cNvGrpSpPr/>
          <p:nvPr/>
        </p:nvGrpSpPr>
        <p:grpSpPr>
          <a:xfrm>
            <a:off x="587387" y="3681341"/>
            <a:ext cx="2217300" cy="3187193"/>
            <a:chOff x="587387" y="3681341"/>
            <a:chExt cx="2217300" cy="3187193"/>
          </a:xfrm>
        </p:grpSpPr>
        <p:cxnSp>
          <p:nvCxnSpPr>
            <p:cNvPr id="7" name="Straight Connector 6"/>
            <p:cNvCxnSpPr/>
            <p:nvPr/>
          </p:nvCxnSpPr>
          <p:spPr>
            <a:xfrm>
              <a:off x="1220511" y="4077072"/>
              <a:ext cx="0" cy="252028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2464257" y="522920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1868583" y="522920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2156615" y="5229200"/>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1580551" y="5217307"/>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1292519" y="5217307"/>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2156615" y="4941168"/>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2156615" y="551723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1868583" y="551723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1868583" y="4941168"/>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1295493" y="4941168"/>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1580649" y="4941168"/>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1580649" y="551723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1292519" y="5517232"/>
              <a:ext cx="216024" cy="216024"/>
            </a:xfrm>
            <a:prstGeom prst="ellipse">
              <a:avLst/>
            </a:prstGeom>
            <a:gradFill>
              <a:gsLst>
                <a:gs pos="0">
                  <a:srgbClr val="03D4A8"/>
                </a:gs>
                <a:gs pos="25000">
                  <a:srgbClr val="21D6E0"/>
                </a:gs>
                <a:gs pos="75000">
                  <a:srgbClr val="0087E6"/>
                </a:gs>
                <a:gs pos="100000">
                  <a:srgbClr val="005CBF"/>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1868583" y="465313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582354" y="465313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297198" y="4653136"/>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582354" y="4365104"/>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297198" y="4365104"/>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292519" y="4077072"/>
              <a:ext cx="216024" cy="216024"/>
            </a:xfrm>
            <a:prstGeom prst="ellipse">
              <a:avLst/>
            </a:prstGeom>
            <a:gradFill>
              <a:gsLst>
                <a:gs pos="0">
                  <a:srgbClr val="DDEBCF"/>
                </a:gs>
                <a:gs pos="50000">
                  <a:srgbClr val="9CB86E"/>
                </a:gs>
                <a:gs pos="100000">
                  <a:srgbClr val="156B1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868583" y="5805264"/>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582354" y="5805264"/>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1292519" y="5805264"/>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1292519" y="609329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1598072" y="6093296"/>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1292519" y="6351240"/>
              <a:ext cx="216024" cy="216024"/>
            </a:xfrm>
            <a:prstGeom prst="ellipse">
              <a:avLst/>
            </a:prstGeom>
            <a:gradFill>
              <a:gsLst>
                <a:gs pos="0">
                  <a:srgbClr val="000082"/>
                </a:gs>
                <a:gs pos="30000">
                  <a:srgbClr val="66008F"/>
                </a:gs>
                <a:gs pos="64999">
                  <a:srgbClr val="BA0066"/>
                </a:gs>
                <a:gs pos="89999">
                  <a:srgbClr val="FF0000"/>
                </a:gs>
                <a:gs pos="100000">
                  <a:srgbClr val="FF82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Straight Connector 32"/>
            <p:cNvCxnSpPr/>
            <p:nvPr/>
          </p:nvCxnSpPr>
          <p:spPr>
            <a:xfrm>
              <a:off x="1076495" y="5325319"/>
              <a:ext cx="172819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1022008" y="4005063"/>
              <a:ext cx="1152128" cy="1044117"/>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p:cNvSpPr txBox="1"/>
            <p:nvPr/>
          </p:nvSpPr>
          <p:spPr>
            <a:xfrm>
              <a:off x="943517" y="3681341"/>
              <a:ext cx="637034" cy="400110"/>
            </a:xfrm>
            <a:prstGeom prst="rect">
              <a:avLst/>
            </a:prstGeom>
            <a:noFill/>
          </p:spPr>
          <p:txBody>
            <a:bodyPr wrap="none" rtlCol="0">
              <a:spAutoFit/>
            </a:bodyPr>
            <a:lstStyle/>
            <a:p>
              <a:r>
                <a:rPr lang="en-GB" sz="2000" dirty="0" smtClean="0">
                  <a:latin typeface="+mn-lt"/>
                </a:rPr>
                <a:t>Best</a:t>
              </a:r>
              <a:endParaRPr lang="en-GB" sz="2000" dirty="0">
                <a:latin typeface="+mn-lt"/>
              </a:endParaRPr>
            </a:p>
          </p:txBody>
        </p:sp>
        <p:sp>
          <p:nvSpPr>
            <p:cNvPr id="36" name="TextBox 35"/>
            <p:cNvSpPr txBox="1"/>
            <p:nvPr/>
          </p:nvSpPr>
          <p:spPr>
            <a:xfrm>
              <a:off x="943517" y="6468424"/>
              <a:ext cx="769763" cy="400110"/>
            </a:xfrm>
            <a:prstGeom prst="rect">
              <a:avLst/>
            </a:prstGeom>
            <a:noFill/>
          </p:spPr>
          <p:txBody>
            <a:bodyPr wrap="none" rtlCol="0">
              <a:spAutoFit/>
            </a:bodyPr>
            <a:lstStyle/>
            <a:p>
              <a:r>
                <a:rPr lang="en-GB" sz="2000" dirty="0" smtClean="0">
                  <a:latin typeface="+mn-lt"/>
                </a:rPr>
                <a:t>worst</a:t>
              </a:r>
              <a:endParaRPr lang="en-GB" sz="2000" dirty="0">
                <a:latin typeface="+mn-lt"/>
              </a:endParaRPr>
            </a:p>
          </p:txBody>
        </p:sp>
        <p:sp>
          <p:nvSpPr>
            <p:cNvPr id="37" name="TextBox 36"/>
            <p:cNvSpPr txBox="1"/>
            <p:nvPr/>
          </p:nvSpPr>
          <p:spPr>
            <a:xfrm>
              <a:off x="587387" y="5085184"/>
              <a:ext cx="561116" cy="400110"/>
            </a:xfrm>
            <a:prstGeom prst="rect">
              <a:avLst/>
            </a:prstGeom>
            <a:noFill/>
          </p:spPr>
          <p:txBody>
            <a:bodyPr wrap="none" rtlCol="0">
              <a:spAutoFit/>
            </a:bodyPr>
            <a:lstStyle/>
            <a:p>
              <a:r>
                <a:rPr lang="en-GB" sz="2000" dirty="0" smtClean="0">
                  <a:latin typeface="+mn-lt"/>
                </a:rPr>
                <a:t>Avg</a:t>
              </a:r>
              <a:endParaRPr lang="en-GB" sz="2000" dirty="0">
                <a:latin typeface="+mn-lt"/>
              </a:endParaRPr>
            </a:p>
          </p:txBody>
        </p:sp>
      </p:grpSp>
      <p:grpSp>
        <p:nvGrpSpPr>
          <p:cNvPr id="5" name="Group 4"/>
          <p:cNvGrpSpPr/>
          <p:nvPr/>
        </p:nvGrpSpPr>
        <p:grpSpPr>
          <a:xfrm>
            <a:off x="1220511" y="1842095"/>
            <a:ext cx="1620180" cy="1188132"/>
            <a:chOff x="2231740" y="2276872"/>
            <a:chExt cx="1620180" cy="1188132"/>
          </a:xfrm>
        </p:grpSpPr>
        <p:sp>
          <p:nvSpPr>
            <p:cNvPr id="38" name="Rectangle 37"/>
            <p:cNvSpPr/>
            <p:nvPr/>
          </p:nvSpPr>
          <p:spPr>
            <a:xfrm>
              <a:off x="2231740" y="3068960"/>
              <a:ext cx="1080120" cy="396044"/>
            </a:xfrm>
            <a:prstGeom prst="rect">
              <a:avLst/>
            </a:prstGeom>
            <a:solidFill>
              <a:schemeClr val="accent1">
                <a:lumMod val="60000"/>
                <a:lumOff val="40000"/>
              </a:schemeClr>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Stories</a:t>
              </a:r>
              <a:endParaRPr lang="en-GB" sz="1800" b="1" dirty="0"/>
            </a:p>
          </p:txBody>
        </p:sp>
        <p:sp>
          <p:nvSpPr>
            <p:cNvPr id="39" name="Rectangle 38"/>
            <p:cNvSpPr/>
            <p:nvPr/>
          </p:nvSpPr>
          <p:spPr>
            <a:xfrm>
              <a:off x="2483768" y="2678088"/>
              <a:ext cx="1080120" cy="396044"/>
            </a:xfrm>
            <a:prstGeom prst="rect">
              <a:avLst/>
            </a:prstGeom>
            <a:solidFill>
              <a:schemeClr val="accent1">
                <a:lumMod val="60000"/>
                <a:lumOff val="40000"/>
              </a:schemeClr>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Themes</a:t>
              </a:r>
              <a:endParaRPr lang="en-GB" sz="1800" b="1" dirty="0"/>
            </a:p>
          </p:txBody>
        </p:sp>
        <p:sp>
          <p:nvSpPr>
            <p:cNvPr id="40" name="Rectangle 39"/>
            <p:cNvSpPr/>
            <p:nvPr/>
          </p:nvSpPr>
          <p:spPr>
            <a:xfrm>
              <a:off x="2771800" y="2276872"/>
              <a:ext cx="1080120" cy="396044"/>
            </a:xfrm>
            <a:prstGeom prst="rect">
              <a:avLst/>
            </a:prstGeom>
            <a:solidFill>
              <a:schemeClr val="accent1">
                <a:lumMod val="60000"/>
                <a:lumOff val="40000"/>
              </a:schemeClr>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Values</a:t>
              </a:r>
              <a:endParaRPr lang="en-GB" sz="1800" b="1" dirty="0"/>
            </a:p>
          </p:txBody>
        </p:sp>
      </p:grpSp>
      <p:sp>
        <p:nvSpPr>
          <p:cNvPr id="43" name="6-Point Star 42"/>
          <p:cNvSpPr/>
          <p:nvPr/>
        </p:nvSpPr>
        <p:spPr>
          <a:xfrm>
            <a:off x="3419872" y="1052736"/>
            <a:ext cx="1512168" cy="1637536"/>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solidFill>
                  <a:schemeClr val="tx1"/>
                </a:solidFill>
              </a:rPr>
              <a:t>Our</a:t>
            </a:r>
          </a:p>
          <a:p>
            <a:pPr algn="ctr"/>
            <a:r>
              <a:rPr lang="en-GB" sz="1800" b="1" dirty="0" smtClean="0">
                <a:solidFill>
                  <a:schemeClr val="tx1"/>
                </a:solidFill>
              </a:rPr>
              <a:t>Better</a:t>
            </a:r>
          </a:p>
          <a:p>
            <a:pPr algn="ctr"/>
            <a:r>
              <a:rPr lang="en-GB" sz="1800" b="1" dirty="0" smtClean="0">
                <a:solidFill>
                  <a:schemeClr val="tx1"/>
                </a:solidFill>
              </a:rPr>
              <a:t>Future</a:t>
            </a:r>
            <a:r>
              <a:rPr lang="en-GB" dirty="0" smtClean="0"/>
              <a:t> </a:t>
            </a:r>
            <a:endParaRPr lang="en-GB" dirty="0"/>
          </a:p>
        </p:txBody>
      </p:sp>
      <p:graphicFrame>
        <p:nvGraphicFramePr>
          <p:cNvPr id="48" name="Table 47"/>
          <p:cNvGraphicFramePr>
            <a:graphicFrameLocks noGrp="1"/>
          </p:cNvGraphicFramePr>
          <p:nvPr>
            <p:extLst>
              <p:ext uri="{D42A27DB-BD31-4B8C-83A1-F6EECF244321}">
                <p14:modId xmlns:p14="http://schemas.microsoft.com/office/powerpoint/2010/main" val="1934237467"/>
              </p:ext>
            </p:extLst>
          </p:nvPr>
        </p:nvGraphicFramePr>
        <p:xfrm>
          <a:off x="5824312" y="3171514"/>
          <a:ext cx="2780136" cy="1128164"/>
        </p:xfrm>
        <a:graphic>
          <a:graphicData uri="http://schemas.openxmlformats.org/drawingml/2006/table">
            <a:tbl>
              <a:tblPr firstRow="1" bandRow="1">
                <a:tableStyleId>{5C22544A-7EE6-4342-B048-85BDC9FD1C3A}</a:tableStyleId>
              </a:tblPr>
              <a:tblGrid>
                <a:gridCol w="1307821"/>
                <a:gridCol w="747327"/>
                <a:gridCol w="724988"/>
              </a:tblGrid>
              <a:tr h="282041">
                <a:tc>
                  <a:txBody>
                    <a:bodyPr/>
                    <a:lstStyle/>
                    <a:p>
                      <a:r>
                        <a:rPr lang="en-GB" sz="1200" dirty="0" smtClean="0"/>
                        <a:t>Theme</a:t>
                      </a:r>
                      <a:endParaRPr lang="en-GB" sz="1200" dirty="0"/>
                    </a:p>
                  </a:txBody>
                  <a:tcPr/>
                </a:tc>
                <a:tc>
                  <a:txBody>
                    <a:bodyPr/>
                    <a:lstStyle/>
                    <a:p>
                      <a:r>
                        <a:rPr lang="en-GB" sz="1200" dirty="0" smtClean="0"/>
                        <a:t>Value 1</a:t>
                      </a:r>
                      <a:endParaRPr lang="en-GB" sz="1200" dirty="0"/>
                    </a:p>
                  </a:txBody>
                  <a:tcPr/>
                </a:tc>
                <a:tc>
                  <a:txBody>
                    <a:bodyPr/>
                    <a:lstStyle/>
                    <a:p>
                      <a:r>
                        <a:rPr lang="en-GB" sz="1200" dirty="0" smtClean="0"/>
                        <a:t>Value 2</a:t>
                      </a:r>
                      <a:endParaRPr lang="en-GB" sz="1200" dirty="0"/>
                    </a:p>
                  </a:txBody>
                  <a:tcPr/>
                </a:tc>
              </a:tr>
              <a:tr h="282041">
                <a:tc>
                  <a:txBody>
                    <a:bodyPr/>
                    <a:lstStyle/>
                    <a:p>
                      <a:r>
                        <a:rPr lang="en-GB" sz="1000" dirty="0" smtClean="0"/>
                        <a:t>Leadership</a:t>
                      </a:r>
                      <a:endParaRPr lang="en-GB" sz="1000" dirty="0"/>
                    </a:p>
                  </a:txBody>
                  <a:tcPr/>
                </a:tc>
                <a:tc>
                  <a:txBody>
                    <a:bodyPr/>
                    <a:lstStyle/>
                    <a:p>
                      <a:endParaRPr lang="en-GB" sz="800" dirty="0"/>
                    </a:p>
                  </a:txBody>
                  <a:tcPr/>
                </a:tc>
                <a:tc>
                  <a:txBody>
                    <a:bodyPr/>
                    <a:lstStyle/>
                    <a:p>
                      <a:endParaRPr lang="en-GB" sz="800"/>
                    </a:p>
                  </a:txBody>
                  <a:tcPr/>
                </a:tc>
              </a:tr>
              <a:tr h="282041">
                <a:tc>
                  <a:txBody>
                    <a:bodyPr/>
                    <a:lstStyle/>
                    <a:p>
                      <a:r>
                        <a:rPr lang="en-GB" sz="1000" dirty="0" smtClean="0"/>
                        <a:t>Communication</a:t>
                      </a:r>
                      <a:endParaRPr lang="en-GB" sz="1000" dirty="0"/>
                    </a:p>
                  </a:txBody>
                  <a:tcPr/>
                </a:tc>
                <a:tc>
                  <a:txBody>
                    <a:bodyPr/>
                    <a:lstStyle/>
                    <a:p>
                      <a:endParaRPr lang="en-GB" sz="800" dirty="0"/>
                    </a:p>
                  </a:txBody>
                  <a:tcPr/>
                </a:tc>
                <a:tc>
                  <a:txBody>
                    <a:bodyPr/>
                    <a:lstStyle/>
                    <a:p>
                      <a:endParaRPr lang="en-GB" sz="800" dirty="0"/>
                    </a:p>
                  </a:txBody>
                  <a:tcPr/>
                </a:tc>
              </a:tr>
              <a:tr h="282041">
                <a:tc>
                  <a:txBody>
                    <a:bodyPr/>
                    <a:lstStyle/>
                    <a:p>
                      <a:r>
                        <a:rPr lang="en-GB" sz="1000" dirty="0" smtClean="0"/>
                        <a:t>Incentives</a:t>
                      </a:r>
                      <a:endParaRPr lang="en-GB" sz="1000" dirty="0"/>
                    </a:p>
                  </a:txBody>
                  <a:tcPr/>
                </a:tc>
                <a:tc>
                  <a:txBody>
                    <a:bodyPr/>
                    <a:lstStyle/>
                    <a:p>
                      <a:endParaRPr lang="en-GB" sz="800"/>
                    </a:p>
                  </a:txBody>
                  <a:tcPr/>
                </a:tc>
                <a:tc>
                  <a:txBody>
                    <a:bodyPr/>
                    <a:lstStyle/>
                    <a:p>
                      <a:endParaRPr lang="en-GB" sz="800" dirty="0"/>
                    </a:p>
                  </a:txBody>
                  <a:tcPr/>
                </a:tc>
              </a:tr>
            </a:tbl>
          </a:graphicData>
        </a:graphic>
      </p:graphicFrame>
      <p:grpSp>
        <p:nvGrpSpPr>
          <p:cNvPr id="46" name="Group 45"/>
          <p:cNvGrpSpPr/>
          <p:nvPr/>
        </p:nvGrpSpPr>
        <p:grpSpPr>
          <a:xfrm>
            <a:off x="5393848" y="4698597"/>
            <a:ext cx="2526712" cy="1637269"/>
            <a:chOff x="6234325" y="3955571"/>
            <a:chExt cx="2526712" cy="1637269"/>
          </a:xfrm>
        </p:grpSpPr>
        <p:sp>
          <p:nvSpPr>
            <p:cNvPr id="53" name="Rectangle 52"/>
            <p:cNvSpPr/>
            <p:nvPr/>
          </p:nvSpPr>
          <p:spPr>
            <a:xfrm>
              <a:off x="7320877" y="3955571"/>
              <a:ext cx="1440160" cy="396044"/>
            </a:xfrm>
            <a:prstGeom prst="rect">
              <a:avLst/>
            </a:prstGeom>
            <a:solidFill>
              <a:srgbClr val="00B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Action steps</a:t>
              </a:r>
              <a:endParaRPr lang="en-GB" sz="1800" b="1" dirty="0"/>
            </a:p>
          </p:txBody>
        </p:sp>
        <p:sp>
          <p:nvSpPr>
            <p:cNvPr id="54" name="Rectangle 53"/>
            <p:cNvSpPr/>
            <p:nvPr/>
          </p:nvSpPr>
          <p:spPr>
            <a:xfrm>
              <a:off x="6913610" y="4344453"/>
              <a:ext cx="1368152" cy="396044"/>
            </a:xfrm>
            <a:prstGeom prst="rect">
              <a:avLst/>
            </a:prstGeom>
            <a:solidFill>
              <a:srgbClr val="00B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Resources</a:t>
              </a:r>
              <a:endParaRPr lang="en-GB" sz="1800" b="1" dirty="0"/>
            </a:p>
          </p:txBody>
        </p:sp>
        <p:sp>
          <p:nvSpPr>
            <p:cNvPr id="57" name="Rectangle 56"/>
            <p:cNvSpPr/>
            <p:nvPr/>
          </p:nvSpPr>
          <p:spPr>
            <a:xfrm>
              <a:off x="6559077" y="4737924"/>
              <a:ext cx="1224136" cy="435648"/>
            </a:xfrm>
            <a:prstGeom prst="rect">
              <a:avLst/>
            </a:prstGeom>
            <a:solidFill>
              <a:srgbClr val="00B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Outputs</a:t>
              </a:r>
              <a:endParaRPr lang="en-GB" sz="1800" b="1" dirty="0"/>
            </a:p>
          </p:txBody>
        </p:sp>
        <p:sp>
          <p:nvSpPr>
            <p:cNvPr id="58" name="Rectangle 57"/>
            <p:cNvSpPr/>
            <p:nvPr/>
          </p:nvSpPr>
          <p:spPr>
            <a:xfrm>
              <a:off x="6234325" y="5157192"/>
              <a:ext cx="1224136" cy="435648"/>
            </a:xfrm>
            <a:prstGeom prst="rect">
              <a:avLst/>
            </a:prstGeom>
            <a:solidFill>
              <a:srgbClr val="00B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Outcomes</a:t>
              </a:r>
              <a:endParaRPr lang="en-GB" sz="1800" b="1" dirty="0"/>
            </a:p>
          </p:txBody>
        </p:sp>
      </p:grpSp>
      <p:grpSp>
        <p:nvGrpSpPr>
          <p:cNvPr id="3" name="Group 2"/>
          <p:cNvGrpSpPr/>
          <p:nvPr/>
        </p:nvGrpSpPr>
        <p:grpSpPr>
          <a:xfrm>
            <a:off x="3110975" y="5698132"/>
            <a:ext cx="2286000" cy="1043236"/>
            <a:chOff x="3110975" y="5698132"/>
            <a:chExt cx="2286000" cy="1043236"/>
          </a:xfrm>
        </p:grpSpPr>
        <p:sp>
          <p:nvSpPr>
            <p:cNvPr id="84" name="Oval 83"/>
            <p:cNvSpPr/>
            <p:nvPr/>
          </p:nvSpPr>
          <p:spPr>
            <a:xfrm>
              <a:off x="3570979" y="5698132"/>
              <a:ext cx="1361061" cy="104323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p:cNvSpPr/>
            <p:nvPr/>
          </p:nvSpPr>
          <p:spPr>
            <a:xfrm>
              <a:off x="3110975" y="5746030"/>
              <a:ext cx="2286000" cy="923330"/>
            </a:xfrm>
            <a:prstGeom prst="rect">
              <a:avLst/>
            </a:prstGeom>
          </p:spPr>
          <p:txBody>
            <a:bodyPr>
              <a:spAutoFit/>
            </a:bodyPr>
            <a:lstStyle/>
            <a:p>
              <a:pPr lvl="0" algn="ctr"/>
              <a:r>
                <a:rPr lang="en-GB" sz="1800" b="1" dirty="0">
                  <a:solidFill>
                    <a:prstClr val="black"/>
                  </a:solidFill>
                  <a:latin typeface="+mn-lt"/>
                </a:rPr>
                <a:t>Our</a:t>
              </a:r>
            </a:p>
            <a:p>
              <a:pPr lvl="0" algn="ctr"/>
              <a:r>
                <a:rPr lang="en-GB" sz="1800" b="1" dirty="0">
                  <a:solidFill>
                    <a:prstClr val="black"/>
                  </a:solidFill>
                  <a:latin typeface="+mn-lt"/>
                </a:rPr>
                <a:t>Better</a:t>
              </a:r>
            </a:p>
            <a:p>
              <a:pPr lvl="0" algn="ctr"/>
              <a:r>
                <a:rPr lang="en-GB" sz="1800" b="1" dirty="0" smtClean="0">
                  <a:solidFill>
                    <a:prstClr val="black"/>
                  </a:solidFill>
                  <a:latin typeface="+mn-lt"/>
                </a:rPr>
                <a:t>Present</a:t>
              </a:r>
              <a:endParaRPr lang="en-GB" sz="1800" dirty="0">
                <a:solidFill>
                  <a:prstClr val="black"/>
                </a:solidFill>
                <a:latin typeface="+mn-lt"/>
              </a:endParaRPr>
            </a:p>
          </p:txBody>
        </p:sp>
      </p:grpSp>
      <p:cxnSp>
        <p:nvCxnSpPr>
          <p:cNvPr id="56" name="AutoShape 13"/>
          <p:cNvCxnSpPr>
            <a:cxnSpLocks noChangeShapeType="1"/>
            <a:endCxn id="48" idx="0"/>
          </p:cNvCxnSpPr>
          <p:nvPr/>
        </p:nvCxnSpPr>
        <p:spPr bwMode="auto">
          <a:xfrm>
            <a:off x="4932040" y="1700806"/>
            <a:ext cx="2282340" cy="1470708"/>
          </a:xfrm>
          <a:prstGeom prst="curvedConnector2">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71" name="AutoShape 11"/>
          <p:cNvCxnSpPr>
            <a:cxnSpLocks noChangeShapeType="1"/>
            <a:stCxn id="14" idx="3"/>
          </p:cNvCxnSpPr>
          <p:nvPr/>
        </p:nvCxnSpPr>
        <p:spPr bwMode="auto">
          <a:xfrm rot="16200000" flipH="1">
            <a:off x="2554805" y="5335066"/>
            <a:ext cx="649620" cy="1382728"/>
          </a:xfrm>
          <a:prstGeom prst="curvedConnector2">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cxnSp>
      <p:sp>
        <p:nvSpPr>
          <p:cNvPr id="51" name="Title 1"/>
          <p:cNvSpPr txBox="1">
            <a:spLocks/>
          </p:cNvSpPr>
          <p:nvPr/>
        </p:nvSpPr>
        <p:spPr>
          <a:xfrm>
            <a:off x="323528"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The Appreciative Inquiry Process</a:t>
            </a:r>
          </a:p>
        </p:txBody>
      </p:sp>
      <p:sp>
        <p:nvSpPr>
          <p:cNvPr id="55" name="Oval 7"/>
          <p:cNvSpPr>
            <a:spLocks noChangeArrowheads="1"/>
          </p:cNvSpPr>
          <p:nvPr/>
        </p:nvSpPr>
        <p:spPr bwMode="blackWhite">
          <a:xfrm>
            <a:off x="3203848" y="2772848"/>
            <a:ext cx="2347744" cy="2082967"/>
          </a:xfrm>
          <a:prstGeom prst="ellipse">
            <a:avLst/>
          </a:prstGeom>
          <a:gradFill>
            <a:gsLst>
              <a:gs pos="0">
                <a:srgbClr val="FFF200"/>
              </a:gs>
              <a:gs pos="45000">
                <a:srgbClr val="FF7A00"/>
              </a:gs>
              <a:gs pos="70000">
                <a:srgbClr val="FF0300"/>
              </a:gs>
              <a:gs pos="100000">
                <a:srgbClr val="4D0808"/>
              </a:gs>
            </a:gsLst>
            <a:lin ang="5400000" scaled="0"/>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endParaRPr lang="en-US" altLang="en-US" sz="2200" b="1" dirty="0" smtClean="0">
              <a:solidFill>
                <a:srgbClr val="FFFFFF"/>
              </a:solidFill>
              <a:effectLst>
                <a:outerShdw blurRad="38100" dist="38100" dir="2700000" algn="tl">
                  <a:srgbClr val="000000"/>
                </a:outerShdw>
              </a:effectLst>
            </a:endParaRPr>
          </a:p>
        </p:txBody>
      </p:sp>
      <p:sp>
        <p:nvSpPr>
          <p:cNvPr id="61" name="TextBox 60"/>
          <p:cNvSpPr txBox="1"/>
          <p:nvPr/>
        </p:nvSpPr>
        <p:spPr>
          <a:xfrm>
            <a:off x="3545709" y="3068960"/>
            <a:ext cx="1745991" cy="1446550"/>
          </a:xfrm>
          <a:prstGeom prst="rect">
            <a:avLst/>
          </a:prstGeom>
          <a:noFill/>
        </p:spPr>
        <p:txBody>
          <a:bodyPr wrap="none" rtlCol="0">
            <a:spAutoFit/>
          </a:bodyPr>
          <a:lstStyle/>
          <a:p>
            <a:pPr algn="ctr"/>
            <a:r>
              <a:rPr lang="en-GB" sz="2200" b="1" dirty="0">
                <a:solidFill>
                  <a:srgbClr val="FFFFFF"/>
                </a:solidFill>
                <a:effectLst>
                  <a:outerShdw blurRad="38100" dist="38100" dir="2700000" algn="tl">
                    <a:srgbClr val="000000"/>
                  </a:outerShdw>
                </a:effectLst>
                <a:latin typeface="Tahoma" pitchFamily="-106" charset="0"/>
                <a:cs typeface="Times New Roman" pitchFamily="-106" charset="0"/>
              </a:rPr>
              <a:t>Define </a:t>
            </a:r>
          </a:p>
          <a:p>
            <a:pPr algn="ctr"/>
            <a:r>
              <a:rPr lang="en-GB" sz="2200" b="1" dirty="0" smtClean="0">
                <a:solidFill>
                  <a:srgbClr val="FFFFFF"/>
                </a:solidFill>
                <a:effectLst>
                  <a:outerShdw blurRad="38100" dist="38100" dir="2700000" algn="tl">
                    <a:srgbClr val="000000"/>
                  </a:outerShdw>
                </a:effectLst>
                <a:latin typeface="Tahoma" pitchFamily="-106" charset="0"/>
                <a:cs typeface="Times New Roman" pitchFamily="-106" charset="0"/>
              </a:rPr>
              <a:t>Choose an </a:t>
            </a:r>
          </a:p>
          <a:p>
            <a:pPr algn="ctr"/>
            <a:r>
              <a:rPr lang="en-GB" sz="2200" b="1" dirty="0" smtClean="0">
                <a:solidFill>
                  <a:srgbClr val="FFFFFF"/>
                </a:solidFill>
                <a:effectLst>
                  <a:outerShdw blurRad="38100" dist="38100" dir="2700000" algn="tl">
                    <a:srgbClr val="000000"/>
                  </a:outerShdw>
                </a:effectLst>
                <a:latin typeface="Tahoma" pitchFamily="-106" charset="0"/>
                <a:cs typeface="Times New Roman" pitchFamily="-106" charset="0"/>
              </a:rPr>
              <a:t>affirmative</a:t>
            </a:r>
            <a:endParaRPr lang="en-GB" sz="2200" b="1" dirty="0">
              <a:solidFill>
                <a:srgbClr val="FFFFFF"/>
              </a:solidFill>
              <a:effectLst>
                <a:outerShdw blurRad="38100" dist="38100" dir="2700000" algn="tl">
                  <a:srgbClr val="000000"/>
                </a:outerShdw>
              </a:effectLst>
              <a:latin typeface="Tahoma" pitchFamily="-106" charset="0"/>
              <a:cs typeface="Times New Roman" pitchFamily="-106" charset="0"/>
            </a:endParaRPr>
          </a:p>
          <a:p>
            <a:pPr algn="ctr"/>
            <a:r>
              <a:rPr lang="en-GB" sz="2200" b="1" dirty="0">
                <a:solidFill>
                  <a:srgbClr val="FFFFFF"/>
                </a:solidFill>
                <a:effectLst>
                  <a:outerShdw blurRad="38100" dist="38100" dir="2700000" algn="tl">
                    <a:srgbClr val="000000"/>
                  </a:outerShdw>
                </a:effectLst>
                <a:latin typeface="Tahoma" pitchFamily="-106" charset="0"/>
                <a:cs typeface="Times New Roman" pitchFamily="-106" charset="0"/>
              </a:rPr>
              <a:t>topic</a:t>
            </a:r>
          </a:p>
        </p:txBody>
      </p:sp>
    </p:spTree>
    <p:extLst>
      <p:ext uri="{BB962C8B-B14F-4D97-AF65-F5344CB8AC3E}">
        <p14:creationId xmlns:p14="http://schemas.microsoft.com/office/powerpoint/2010/main" val="224767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Oval 83"/>
          <p:cNvSpPr/>
          <p:nvPr/>
        </p:nvSpPr>
        <p:spPr>
          <a:xfrm>
            <a:off x="3570979" y="5698132"/>
            <a:ext cx="1361061" cy="104323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6" name="AutoShape 10"/>
          <p:cNvCxnSpPr>
            <a:cxnSpLocks noChangeShapeType="1"/>
            <a:endCxn id="48" idx="2"/>
          </p:cNvCxnSpPr>
          <p:nvPr/>
        </p:nvCxnSpPr>
        <p:spPr bwMode="auto">
          <a:xfrm flipV="1">
            <a:off x="4892921" y="4299678"/>
            <a:ext cx="2321459" cy="2105750"/>
          </a:xfrm>
          <a:prstGeom prst="curvedConnector2">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cxnSp>
      <p:cxnSp>
        <p:nvCxnSpPr>
          <p:cNvPr id="59" name="AutoShape 12"/>
          <p:cNvCxnSpPr>
            <a:cxnSpLocks noChangeShapeType="1"/>
          </p:cNvCxnSpPr>
          <p:nvPr/>
        </p:nvCxnSpPr>
        <p:spPr bwMode="auto">
          <a:xfrm rot="5400000" flipH="1" flipV="1">
            <a:off x="1350687" y="1612154"/>
            <a:ext cx="1980535" cy="2157840"/>
          </a:xfrm>
          <a:prstGeom prst="curvedConnector2">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3" name="6-Point Star 42"/>
          <p:cNvSpPr/>
          <p:nvPr/>
        </p:nvSpPr>
        <p:spPr>
          <a:xfrm>
            <a:off x="3419872" y="1052736"/>
            <a:ext cx="1512168" cy="1637536"/>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solidFill>
                  <a:schemeClr val="tx1"/>
                </a:solidFill>
              </a:rPr>
              <a:t>Our</a:t>
            </a:r>
          </a:p>
          <a:p>
            <a:pPr algn="ctr"/>
            <a:r>
              <a:rPr lang="en-GB" sz="1800" b="1" dirty="0" smtClean="0">
                <a:solidFill>
                  <a:schemeClr val="tx1"/>
                </a:solidFill>
              </a:rPr>
              <a:t>Better</a:t>
            </a:r>
          </a:p>
          <a:p>
            <a:pPr algn="ctr"/>
            <a:r>
              <a:rPr lang="en-GB" sz="1800" b="1" dirty="0" smtClean="0">
                <a:solidFill>
                  <a:schemeClr val="tx1"/>
                </a:solidFill>
              </a:rPr>
              <a:t>Future</a:t>
            </a:r>
            <a:r>
              <a:rPr lang="en-GB" dirty="0" smtClean="0"/>
              <a:t> </a:t>
            </a:r>
            <a:endParaRPr lang="en-GB" dirty="0"/>
          </a:p>
        </p:txBody>
      </p:sp>
      <p:graphicFrame>
        <p:nvGraphicFramePr>
          <p:cNvPr id="48" name="Table 47"/>
          <p:cNvGraphicFramePr>
            <a:graphicFrameLocks noGrp="1"/>
          </p:cNvGraphicFramePr>
          <p:nvPr>
            <p:extLst>
              <p:ext uri="{D42A27DB-BD31-4B8C-83A1-F6EECF244321}">
                <p14:modId xmlns:p14="http://schemas.microsoft.com/office/powerpoint/2010/main" val="1759822265"/>
              </p:ext>
            </p:extLst>
          </p:nvPr>
        </p:nvGraphicFramePr>
        <p:xfrm>
          <a:off x="5824312" y="3171514"/>
          <a:ext cx="2780136" cy="1128164"/>
        </p:xfrm>
        <a:graphic>
          <a:graphicData uri="http://schemas.openxmlformats.org/drawingml/2006/table">
            <a:tbl>
              <a:tblPr firstRow="1" bandRow="1">
                <a:tableStyleId>{5C22544A-7EE6-4342-B048-85BDC9FD1C3A}</a:tableStyleId>
              </a:tblPr>
              <a:tblGrid>
                <a:gridCol w="1307821"/>
                <a:gridCol w="747327"/>
                <a:gridCol w="724988"/>
              </a:tblGrid>
              <a:tr h="282041">
                <a:tc>
                  <a:txBody>
                    <a:bodyPr/>
                    <a:lstStyle/>
                    <a:p>
                      <a:r>
                        <a:rPr lang="en-GB" sz="1200" dirty="0" smtClean="0"/>
                        <a:t>Theme</a:t>
                      </a:r>
                      <a:endParaRPr lang="en-GB" sz="1200" dirty="0"/>
                    </a:p>
                  </a:txBody>
                  <a:tcPr/>
                </a:tc>
                <a:tc>
                  <a:txBody>
                    <a:bodyPr/>
                    <a:lstStyle/>
                    <a:p>
                      <a:r>
                        <a:rPr lang="en-GB" sz="1200" dirty="0" smtClean="0"/>
                        <a:t>Value 1</a:t>
                      </a:r>
                      <a:endParaRPr lang="en-GB" sz="1200" dirty="0"/>
                    </a:p>
                  </a:txBody>
                  <a:tcPr/>
                </a:tc>
                <a:tc>
                  <a:txBody>
                    <a:bodyPr/>
                    <a:lstStyle/>
                    <a:p>
                      <a:r>
                        <a:rPr lang="en-GB" sz="1200" dirty="0" smtClean="0"/>
                        <a:t>Value 2</a:t>
                      </a:r>
                      <a:endParaRPr lang="en-GB" sz="1200" dirty="0"/>
                    </a:p>
                  </a:txBody>
                  <a:tcPr/>
                </a:tc>
              </a:tr>
              <a:tr h="282041">
                <a:tc>
                  <a:txBody>
                    <a:bodyPr/>
                    <a:lstStyle/>
                    <a:p>
                      <a:r>
                        <a:rPr lang="en-GB" sz="1000" dirty="0" smtClean="0"/>
                        <a:t>Leadership</a:t>
                      </a:r>
                      <a:endParaRPr lang="en-GB" sz="1000" dirty="0"/>
                    </a:p>
                  </a:txBody>
                  <a:tcPr/>
                </a:tc>
                <a:tc>
                  <a:txBody>
                    <a:bodyPr/>
                    <a:lstStyle/>
                    <a:p>
                      <a:endParaRPr lang="en-GB" sz="800" dirty="0"/>
                    </a:p>
                  </a:txBody>
                  <a:tcPr/>
                </a:tc>
                <a:tc>
                  <a:txBody>
                    <a:bodyPr/>
                    <a:lstStyle/>
                    <a:p>
                      <a:endParaRPr lang="en-GB" sz="800"/>
                    </a:p>
                  </a:txBody>
                  <a:tcPr/>
                </a:tc>
              </a:tr>
              <a:tr h="282041">
                <a:tc>
                  <a:txBody>
                    <a:bodyPr/>
                    <a:lstStyle/>
                    <a:p>
                      <a:r>
                        <a:rPr lang="en-GB" sz="1000" dirty="0" smtClean="0"/>
                        <a:t>Communication</a:t>
                      </a:r>
                      <a:endParaRPr lang="en-GB" sz="1000" dirty="0"/>
                    </a:p>
                  </a:txBody>
                  <a:tcPr/>
                </a:tc>
                <a:tc>
                  <a:txBody>
                    <a:bodyPr/>
                    <a:lstStyle/>
                    <a:p>
                      <a:endParaRPr lang="en-GB" sz="800" dirty="0"/>
                    </a:p>
                  </a:txBody>
                  <a:tcPr/>
                </a:tc>
                <a:tc>
                  <a:txBody>
                    <a:bodyPr/>
                    <a:lstStyle/>
                    <a:p>
                      <a:endParaRPr lang="en-GB" sz="800" dirty="0"/>
                    </a:p>
                  </a:txBody>
                  <a:tcPr/>
                </a:tc>
              </a:tr>
              <a:tr h="282041">
                <a:tc>
                  <a:txBody>
                    <a:bodyPr/>
                    <a:lstStyle/>
                    <a:p>
                      <a:r>
                        <a:rPr lang="en-GB" sz="1000" dirty="0" smtClean="0"/>
                        <a:t>Incentives</a:t>
                      </a:r>
                      <a:endParaRPr lang="en-GB" sz="1000" dirty="0"/>
                    </a:p>
                  </a:txBody>
                  <a:tcPr/>
                </a:tc>
                <a:tc>
                  <a:txBody>
                    <a:bodyPr/>
                    <a:lstStyle/>
                    <a:p>
                      <a:endParaRPr lang="en-GB" sz="800"/>
                    </a:p>
                  </a:txBody>
                  <a:tcPr/>
                </a:tc>
                <a:tc>
                  <a:txBody>
                    <a:bodyPr/>
                    <a:lstStyle/>
                    <a:p>
                      <a:endParaRPr lang="en-GB" sz="800" dirty="0"/>
                    </a:p>
                  </a:txBody>
                  <a:tcPr/>
                </a:tc>
              </a:tr>
            </a:tbl>
          </a:graphicData>
        </a:graphic>
      </p:graphicFrame>
      <p:grpSp>
        <p:nvGrpSpPr>
          <p:cNvPr id="46" name="Group 45"/>
          <p:cNvGrpSpPr/>
          <p:nvPr/>
        </p:nvGrpSpPr>
        <p:grpSpPr>
          <a:xfrm>
            <a:off x="5393848" y="4698597"/>
            <a:ext cx="2526712" cy="1637269"/>
            <a:chOff x="6234325" y="3955571"/>
            <a:chExt cx="2526712" cy="1637269"/>
          </a:xfrm>
        </p:grpSpPr>
        <p:sp>
          <p:nvSpPr>
            <p:cNvPr id="53" name="Rectangle 52"/>
            <p:cNvSpPr/>
            <p:nvPr/>
          </p:nvSpPr>
          <p:spPr>
            <a:xfrm>
              <a:off x="7320877" y="3955571"/>
              <a:ext cx="1440160" cy="396044"/>
            </a:xfrm>
            <a:prstGeom prst="rect">
              <a:avLst/>
            </a:prstGeom>
            <a:solidFill>
              <a:srgbClr val="00B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Action steps</a:t>
              </a:r>
              <a:endParaRPr lang="en-GB" sz="1800" b="1" dirty="0"/>
            </a:p>
          </p:txBody>
        </p:sp>
        <p:sp>
          <p:nvSpPr>
            <p:cNvPr id="54" name="Rectangle 53"/>
            <p:cNvSpPr/>
            <p:nvPr/>
          </p:nvSpPr>
          <p:spPr>
            <a:xfrm>
              <a:off x="6913610" y="4344453"/>
              <a:ext cx="1368152" cy="396044"/>
            </a:xfrm>
            <a:prstGeom prst="rect">
              <a:avLst/>
            </a:prstGeom>
            <a:solidFill>
              <a:srgbClr val="00B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Resources</a:t>
              </a:r>
              <a:endParaRPr lang="en-GB" sz="1800" b="1" dirty="0"/>
            </a:p>
          </p:txBody>
        </p:sp>
        <p:sp>
          <p:nvSpPr>
            <p:cNvPr id="57" name="Rectangle 56"/>
            <p:cNvSpPr/>
            <p:nvPr/>
          </p:nvSpPr>
          <p:spPr>
            <a:xfrm>
              <a:off x="6559077" y="4737924"/>
              <a:ext cx="1224136" cy="435648"/>
            </a:xfrm>
            <a:prstGeom prst="rect">
              <a:avLst/>
            </a:prstGeom>
            <a:solidFill>
              <a:srgbClr val="00B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Outputs</a:t>
              </a:r>
              <a:endParaRPr lang="en-GB" sz="1800" b="1" dirty="0"/>
            </a:p>
          </p:txBody>
        </p:sp>
        <p:sp>
          <p:nvSpPr>
            <p:cNvPr id="58" name="Rectangle 57"/>
            <p:cNvSpPr/>
            <p:nvPr/>
          </p:nvSpPr>
          <p:spPr>
            <a:xfrm>
              <a:off x="6234325" y="5157192"/>
              <a:ext cx="1224136" cy="435648"/>
            </a:xfrm>
            <a:prstGeom prst="rect">
              <a:avLst/>
            </a:prstGeom>
            <a:solidFill>
              <a:srgbClr val="00B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Outcomes</a:t>
              </a:r>
              <a:endParaRPr lang="en-GB" sz="1800" b="1" dirty="0"/>
            </a:p>
          </p:txBody>
        </p:sp>
      </p:grpSp>
      <p:sp>
        <p:nvSpPr>
          <p:cNvPr id="60" name="Rectangle 59"/>
          <p:cNvSpPr/>
          <p:nvPr/>
        </p:nvSpPr>
        <p:spPr>
          <a:xfrm>
            <a:off x="3110975" y="5746030"/>
            <a:ext cx="2286000" cy="923330"/>
          </a:xfrm>
          <a:prstGeom prst="rect">
            <a:avLst/>
          </a:prstGeom>
        </p:spPr>
        <p:txBody>
          <a:bodyPr>
            <a:spAutoFit/>
          </a:bodyPr>
          <a:lstStyle/>
          <a:p>
            <a:pPr lvl="0" algn="ctr"/>
            <a:r>
              <a:rPr lang="en-GB" sz="1800" b="1" dirty="0">
                <a:solidFill>
                  <a:prstClr val="black"/>
                </a:solidFill>
                <a:latin typeface="+mn-lt"/>
              </a:rPr>
              <a:t>Our</a:t>
            </a:r>
          </a:p>
          <a:p>
            <a:pPr lvl="0" algn="ctr"/>
            <a:r>
              <a:rPr lang="en-GB" sz="1800" b="1" dirty="0">
                <a:solidFill>
                  <a:prstClr val="black"/>
                </a:solidFill>
                <a:latin typeface="+mn-lt"/>
              </a:rPr>
              <a:t>Better</a:t>
            </a:r>
          </a:p>
          <a:p>
            <a:pPr lvl="0" algn="ctr"/>
            <a:r>
              <a:rPr lang="en-GB" sz="1800" b="1" dirty="0" smtClean="0">
                <a:solidFill>
                  <a:prstClr val="black"/>
                </a:solidFill>
                <a:latin typeface="+mn-lt"/>
              </a:rPr>
              <a:t>Present</a:t>
            </a:r>
            <a:endParaRPr lang="en-GB" sz="1800" dirty="0">
              <a:solidFill>
                <a:prstClr val="black"/>
              </a:solidFill>
              <a:latin typeface="+mn-lt"/>
            </a:endParaRPr>
          </a:p>
        </p:txBody>
      </p:sp>
      <p:cxnSp>
        <p:nvCxnSpPr>
          <p:cNvPr id="56" name="AutoShape 13"/>
          <p:cNvCxnSpPr>
            <a:cxnSpLocks noChangeShapeType="1"/>
            <a:endCxn id="48" idx="0"/>
          </p:cNvCxnSpPr>
          <p:nvPr/>
        </p:nvCxnSpPr>
        <p:spPr bwMode="auto">
          <a:xfrm>
            <a:off x="4932040" y="1700806"/>
            <a:ext cx="2282340" cy="1470708"/>
          </a:xfrm>
          <a:prstGeom prst="curvedConnector2">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71" name="AutoShape 11"/>
          <p:cNvCxnSpPr>
            <a:cxnSpLocks noChangeShapeType="1"/>
          </p:cNvCxnSpPr>
          <p:nvPr/>
        </p:nvCxnSpPr>
        <p:spPr bwMode="auto">
          <a:xfrm rot="16200000" flipH="1">
            <a:off x="2554805" y="5335066"/>
            <a:ext cx="649620" cy="1382728"/>
          </a:xfrm>
          <a:prstGeom prst="curvedConnector2">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cxnSp>
      <p:sp>
        <p:nvSpPr>
          <p:cNvPr id="51" name="Title 1"/>
          <p:cNvSpPr txBox="1">
            <a:spLocks/>
          </p:cNvSpPr>
          <p:nvPr/>
        </p:nvSpPr>
        <p:spPr>
          <a:xfrm>
            <a:off x="323528"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The Appreciative Inquiry Process</a:t>
            </a:r>
          </a:p>
        </p:txBody>
      </p:sp>
      <p:sp>
        <p:nvSpPr>
          <p:cNvPr id="52" name="Oval 7"/>
          <p:cNvSpPr>
            <a:spLocks noChangeArrowheads="1"/>
          </p:cNvSpPr>
          <p:nvPr/>
        </p:nvSpPr>
        <p:spPr bwMode="blackWhite">
          <a:xfrm>
            <a:off x="3203848" y="2772848"/>
            <a:ext cx="2347744" cy="2082967"/>
          </a:xfrm>
          <a:prstGeom prst="ellipse">
            <a:avLst/>
          </a:prstGeom>
          <a:gradFill>
            <a:gsLst>
              <a:gs pos="0">
                <a:srgbClr val="FFF200"/>
              </a:gs>
              <a:gs pos="45000">
                <a:srgbClr val="FF7A00"/>
              </a:gs>
              <a:gs pos="70000">
                <a:srgbClr val="FF0300"/>
              </a:gs>
              <a:gs pos="100000">
                <a:srgbClr val="4D0808"/>
              </a:gs>
            </a:gsLst>
            <a:lin ang="5400000" scaled="0"/>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endParaRPr lang="en-US" altLang="en-US" sz="2200" b="1" dirty="0" smtClean="0">
              <a:solidFill>
                <a:srgbClr val="FFFFFF"/>
              </a:solidFill>
              <a:effectLst>
                <a:outerShdw blurRad="38100" dist="38100" dir="2700000" algn="tl">
                  <a:srgbClr val="000000"/>
                </a:outerShdw>
              </a:effectLst>
            </a:endParaRPr>
          </a:p>
        </p:txBody>
      </p:sp>
      <p:sp>
        <p:nvSpPr>
          <p:cNvPr id="55" name="TextBox 54"/>
          <p:cNvSpPr txBox="1"/>
          <p:nvPr/>
        </p:nvSpPr>
        <p:spPr>
          <a:xfrm>
            <a:off x="3545709" y="3068960"/>
            <a:ext cx="1745991" cy="1446550"/>
          </a:xfrm>
          <a:prstGeom prst="rect">
            <a:avLst/>
          </a:prstGeom>
          <a:noFill/>
        </p:spPr>
        <p:txBody>
          <a:bodyPr wrap="none" rtlCol="0">
            <a:spAutoFit/>
          </a:bodyPr>
          <a:lstStyle/>
          <a:p>
            <a:pPr algn="ctr"/>
            <a:r>
              <a:rPr lang="en-GB" sz="2200" b="1" dirty="0">
                <a:solidFill>
                  <a:srgbClr val="FFFFFF"/>
                </a:solidFill>
                <a:effectLst>
                  <a:outerShdw blurRad="38100" dist="38100" dir="2700000" algn="tl">
                    <a:srgbClr val="000000"/>
                  </a:outerShdw>
                </a:effectLst>
                <a:latin typeface="Tahoma" pitchFamily="-106" charset="0"/>
                <a:cs typeface="Times New Roman" pitchFamily="-106" charset="0"/>
              </a:rPr>
              <a:t>Define </a:t>
            </a:r>
          </a:p>
          <a:p>
            <a:pPr algn="ctr"/>
            <a:r>
              <a:rPr lang="en-GB" sz="2200" b="1" dirty="0" smtClean="0">
                <a:solidFill>
                  <a:srgbClr val="FFFFFF"/>
                </a:solidFill>
                <a:effectLst>
                  <a:outerShdw blurRad="38100" dist="38100" dir="2700000" algn="tl">
                    <a:srgbClr val="000000"/>
                  </a:outerShdw>
                </a:effectLst>
                <a:latin typeface="Tahoma" pitchFamily="-106" charset="0"/>
                <a:cs typeface="Times New Roman" pitchFamily="-106" charset="0"/>
              </a:rPr>
              <a:t>Choose an </a:t>
            </a:r>
          </a:p>
          <a:p>
            <a:pPr algn="ctr"/>
            <a:r>
              <a:rPr lang="en-GB" sz="2200" b="1" dirty="0" smtClean="0">
                <a:solidFill>
                  <a:srgbClr val="FFFFFF"/>
                </a:solidFill>
                <a:effectLst>
                  <a:outerShdw blurRad="38100" dist="38100" dir="2700000" algn="tl">
                    <a:srgbClr val="000000"/>
                  </a:outerShdw>
                </a:effectLst>
                <a:latin typeface="Tahoma" pitchFamily="-106" charset="0"/>
                <a:cs typeface="Times New Roman" pitchFamily="-106" charset="0"/>
              </a:rPr>
              <a:t>affirmative</a:t>
            </a:r>
            <a:endParaRPr lang="en-GB" sz="2200" b="1" dirty="0">
              <a:solidFill>
                <a:srgbClr val="FFFFFF"/>
              </a:solidFill>
              <a:effectLst>
                <a:outerShdw blurRad="38100" dist="38100" dir="2700000" algn="tl">
                  <a:srgbClr val="000000"/>
                </a:outerShdw>
              </a:effectLst>
              <a:latin typeface="Tahoma" pitchFamily="-106" charset="0"/>
              <a:cs typeface="Times New Roman" pitchFamily="-106" charset="0"/>
            </a:endParaRPr>
          </a:p>
          <a:p>
            <a:pPr algn="ctr"/>
            <a:r>
              <a:rPr lang="en-GB" sz="2200" b="1" dirty="0">
                <a:solidFill>
                  <a:srgbClr val="FFFFFF"/>
                </a:solidFill>
                <a:effectLst>
                  <a:outerShdw blurRad="38100" dist="38100" dir="2700000" algn="tl">
                    <a:srgbClr val="000000"/>
                  </a:outerShdw>
                </a:effectLst>
                <a:latin typeface="Tahoma" pitchFamily="-106" charset="0"/>
                <a:cs typeface="Times New Roman" pitchFamily="-106" charset="0"/>
              </a:rPr>
              <a:t>topic</a:t>
            </a:r>
          </a:p>
        </p:txBody>
      </p:sp>
      <p:sp>
        <p:nvSpPr>
          <p:cNvPr id="61" name="Oval 7"/>
          <p:cNvSpPr>
            <a:spLocks noChangeArrowheads="1"/>
          </p:cNvSpPr>
          <p:nvPr/>
        </p:nvSpPr>
        <p:spPr bwMode="blackWhite">
          <a:xfrm>
            <a:off x="424056" y="3712402"/>
            <a:ext cx="2347744" cy="2082967"/>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Discover</a:t>
            </a:r>
          </a:p>
        </p:txBody>
      </p:sp>
    </p:spTree>
    <p:extLst>
      <p:ext uri="{BB962C8B-B14F-4D97-AF65-F5344CB8AC3E}">
        <p14:creationId xmlns:p14="http://schemas.microsoft.com/office/powerpoint/2010/main" val="316394220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Oval 83"/>
          <p:cNvSpPr/>
          <p:nvPr/>
        </p:nvSpPr>
        <p:spPr>
          <a:xfrm>
            <a:off x="3570979" y="5698132"/>
            <a:ext cx="1361061" cy="104323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6" name="AutoShape 10"/>
          <p:cNvCxnSpPr>
            <a:cxnSpLocks noChangeShapeType="1"/>
            <a:endCxn id="48" idx="2"/>
          </p:cNvCxnSpPr>
          <p:nvPr/>
        </p:nvCxnSpPr>
        <p:spPr bwMode="auto">
          <a:xfrm flipV="1">
            <a:off x="4892921" y="4299678"/>
            <a:ext cx="2321459" cy="2105750"/>
          </a:xfrm>
          <a:prstGeom prst="curvedConnector2">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cxnSp>
      <p:cxnSp>
        <p:nvCxnSpPr>
          <p:cNvPr id="59" name="AutoShape 12"/>
          <p:cNvCxnSpPr>
            <a:cxnSpLocks noChangeShapeType="1"/>
          </p:cNvCxnSpPr>
          <p:nvPr/>
        </p:nvCxnSpPr>
        <p:spPr bwMode="auto">
          <a:xfrm rot="5400000" flipH="1" flipV="1">
            <a:off x="1350687" y="1612154"/>
            <a:ext cx="1980535" cy="2157840"/>
          </a:xfrm>
          <a:prstGeom prst="curvedConnector2">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cxnSp>
      <p:graphicFrame>
        <p:nvGraphicFramePr>
          <p:cNvPr id="48" name="Table 47"/>
          <p:cNvGraphicFramePr>
            <a:graphicFrameLocks noGrp="1"/>
          </p:cNvGraphicFramePr>
          <p:nvPr>
            <p:extLst>
              <p:ext uri="{D42A27DB-BD31-4B8C-83A1-F6EECF244321}">
                <p14:modId xmlns:p14="http://schemas.microsoft.com/office/powerpoint/2010/main" val="2919391229"/>
              </p:ext>
            </p:extLst>
          </p:nvPr>
        </p:nvGraphicFramePr>
        <p:xfrm>
          <a:off x="5824312" y="3171514"/>
          <a:ext cx="2780136" cy="1128164"/>
        </p:xfrm>
        <a:graphic>
          <a:graphicData uri="http://schemas.openxmlformats.org/drawingml/2006/table">
            <a:tbl>
              <a:tblPr firstRow="1" bandRow="1">
                <a:tableStyleId>{5C22544A-7EE6-4342-B048-85BDC9FD1C3A}</a:tableStyleId>
              </a:tblPr>
              <a:tblGrid>
                <a:gridCol w="1307821"/>
                <a:gridCol w="747327"/>
                <a:gridCol w="724988"/>
              </a:tblGrid>
              <a:tr h="282041">
                <a:tc>
                  <a:txBody>
                    <a:bodyPr/>
                    <a:lstStyle/>
                    <a:p>
                      <a:r>
                        <a:rPr lang="en-GB" sz="1200" dirty="0" smtClean="0"/>
                        <a:t>Theme</a:t>
                      </a:r>
                      <a:endParaRPr lang="en-GB" sz="1200" dirty="0"/>
                    </a:p>
                  </a:txBody>
                  <a:tcPr/>
                </a:tc>
                <a:tc>
                  <a:txBody>
                    <a:bodyPr/>
                    <a:lstStyle/>
                    <a:p>
                      <a:r>
                        <a:rPr lang="en-GB" sz="1200" dirty="0" smtClean="0"/>
                        <a:t>Value 1</a:t>
                      </a:r>
                      <a:endParaRPr lang="en-GB" sz="1200" dirty="0"/>
                    </a:p>
                  </a:txBody>
                  <a:tcPr/>
                </a:tc>
                <a:tc>
                  <a:txBody>
                    <a:bodyPr/>
                    <a:lstStyle/>
                    <a:p>
                      <a:r>
                        <a:rPr lang="en-GB" sz="1200" dirty="0" smtClean="0"/>
                        <a:t>Value 2</a:t>
                      </a:r>
                      <a:endParaRPr lang="en-GB" sz="1200" dirty="0"/>
                    </a:p>
                  </a:txBody>
                  <a:tcPr/>
                </a:tc>
              </a:tr>
              <a:tr h="282041">
                <a:tc>
                  <a:txBody>
                    <a:bodyPr/>
                    <a:lstStyle/>
                    <a:p>
                      <a:r>
                        <a:rPr lang="en-GB" sz="1000" dirty="0" smtClean="0"/>
                        <a:t>Leadership</a:t>
                      </a:r>
                      <a:endParaRPr lang="en-GB" sz="1000" dirty="0"/>
                    </a:p>
                  </a:txBody>
                  <a:tcPr/>
                </a:tc>
                <a:tc>
                  <a:txBody>
                    <a:bodyPr/>
                    <a:lstStyle/>
                    <a:p>
                      <a:endParaRPr lang="en-GB" sz="800" dirty="0"/>
                    </a:p>
                  </a:txBody>
                  <a:tcPr/>
                </a:tc>
                <a:tc>
                  <a:txBody>
                    <a:bodyPr/>
                    <a:lstStyle/>
                    <a:p>
                      <a:endParaRPr lang="en-GB" sz="800"/>
                    </a:p>
                  </a:txBody>
                  <a:tcPr/>
                </a:tc>
              </a:tr>
              <a:tr h="282041">
                <a:tc>
                  <a:txBody>
                    <a:bodyPr/>
                    <a:lstStyle/>
                    <a:p>
                      <a:r>
                        <a:rPr lang="en-GB" sz="1000" dirty="0" smtClean="0"/>
                        <a:t>Communication</a:t>
                      </a:r>
                      <a:endParaRPr lang="en-GB" sz="1000" dirty="0"/>
                    </a:p>
                  </a:txBody>
                  <a:tcPr/>
                </a:tc>
                <a:tc>
                  <a:txBody>
                    <a:bodyPr/>
                    <a:lstStyle/>
                    <a:p>
                      <a:endParaRPr lang="en-GB" sz="800" dirty="0"/>
                    </a:p>
                  </a:txBody>
                  <a:tcPr/>
                </a:tc>
                <a:tc>
                  <a:txBody>
                    <a:bodyPr/>
                    <a:lstStyle/>
                    <a:p>
                      <a:endParaRPr lang="en-GB" sz="800" dirty="0"/>
                    </a:p>
                  </a:txBody>
                  <a:tcPr/>
                </a:tc>
              </a:tr>
              <a:tr h="282041">
                <a:tc>
                  <a:txBody>
                    <a:bodyPr/>
                    <a:lstStyle/>
                    <a:p>
                      <a:r>
                        <a:rPr lang="en-GB" sz="1000" dirty="0" smtClean="0"/>
                        <a:t>Incentives</a:t>
                      </a:r>
                      <a:endParaRPr lang="en-GB" sz="1000" dirty="0"/>
                    </a:p>
                  </a:txBody>
                  <a:tcPr/>
                </a:tc>
                <a:tc>
                  <a:txBody>
                    <a:bodyPr/>
                    <a:lstStyle/>
                    <a:p>
                      <a:endParaRPr lang="en-GB" sz="800"/>
                    </a:p>
                  </a:txBody>
                  <a:tcPr/>
                </a:tc>
                <a:tc>
                  <a:txBody>
                    <a:bodyPr/>
                    <a:lstStyle/>
                    <a:p>
                      <a:endParaRPr lang="en-GB" sz="800" dirty="0"/>
                    </a:p>
                  </a:txBody>
                  <a:tcPr/>
                </a:tc>
              </a:tr>
            </a:tbl>
          </a:graphicData>
        </a:graphic>
      </p:graphicFrame>
      <p:grpSp>
        <p:nvGrpSpPr>
          <p:cNvPr id="46" name="Group 45"/>
          <p:cNvGrpSpPr/>
          <p:nvPr/>
        </p:nvGrpSpPr>
        <p:grpSpPr>
          <a:xfrm>
            <a:off x="5393848" y="4698597"/>
            <a:ext cx="2526712" cy="1637269"/>
            <a:chOff x="6234325" y="3955571"/>
            <a:chExt cx="2526712" cy="1637269"/>
          </a:xfrm>
        </p:grpSpPr>
        <p:sp>
          <p:nvSpPr>
            <p:cNvPr id="53" name="Rectangle 52"/>
            <p:cNvSpPr/>
            <p:nvPr/>
          </p:nvSpPr>
          <p:spPr>
            <a:xfrm>
              <a:off x="7320877" y="3955571"/>
              <a:ext cx="1440160" cy="396044"/>
            </a:xfrm>
            <a:prstGeom prst="rect">
              <a:avLst/>
            </a:prstGeom>
            <a:solidFill>
              <a:srgbClr val="00B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Action steps</a:t>
              </a:r>
              <a:endParaRPr lang="en-GB" sz="1800" b="1" dirty="0"/>
            </a:p>
          </p:txBody>
        </p:sp>
        <p:sp>
          <p:nvSpPr>
            <p:cNvPr id="54" name="Rectangle 53"/>
            <p:cNvSpPr/>
            <p:nvPr/>
          </p:nvSpPr>
          <p:spPr>
            <a:xfrm>
              <a:off x="6913610" y="4344453"/>
              <a:ext cx="1368152" cy="396044"/>
            </a:xfrm>
            <a:prstGeom prst="rect">
              <a:avLst/>
            </a:prstGeom>
            <a:solidFill>
              <a:srgbClr val="00B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Resources</a:t>
              </a:r>
              <a:endParaRPr lang="en-GB" sz="1800" b="1" dirty="0"/>
            </a:p>
          </p:txBody>
        </p:sp>
        <p:sp>
          <p:nvSpPr>
            <p:cNvPr id="57" name="Rectangle 56"/>
            <p:cNvSpPr/>
            <p:nvPr/>
          </p:nvSpPr>
          <p:spPr>
            <a:xfrm>
              <a:off x="6559077" y="4737924"/>
              <a:ext cx="1224136" cy="435648"/>
            </a:xfrm>
            <a:prstGeom prst="rect">
              <a:avLst/>
            </a:prstGeom>
            <a:solidFill>
              <a:srgbClr val="00B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Outputs</a:t>
              </a:r>
              <a:endParaRPr lang="en-GB" sz="1800" b="1" dirty="0"/>
            </a:p>
          </p:txBody>
        </p:sp>
        <p:sp>
          <p:nvSpPr>
            <p:cNvPr id="58" name="Rectangle 57"/>
            <p:cNvSpPr/>
            <p:nvPr/>
          </p:nvSpPr>
          <p:spPr>
            <a:xfrm>
              <a:off x="6234325" y="5157192"/>
              <a:ext cx="1224136" cy="435648"/>
            </a:xfrm>
            <a:prstGeom prst="rect">
              <a:avLst/>
            </a:prstGeom>
            <a:solidFill>
              <a:srgbClr val="00B05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smtClean="0"/>
                <a:t>Outcomes</a:t>
              </a:r>
              <a:endParaRPr lang="en-GB" sz="1800" b="1" dirty="0"/>
            </a:p>
          </p:txBody>
        </p:sp>
      </p:grpSp>
      <p:sp>
        <p:nvSpPr>
          <p:cNvPr id="60" name="Rectangle 59"/>
          <p:cNvSpPr/>
          <p:nvPr/>
        </p:nvSpPr>
        <p:spPr>
          <a:xfrm>
            <a:off x="3110975" y="5746030"/>
            <a:ext cx="2286000" cy="923330"/>
          </a:xfrm>
          <a:prstGeom prst="rect">
            <a:avLst/>
          </a:prstGeom>
        </p:spPr>
        <p:txBody>
          <a:bodyPr>
            <a:spAutoFit/>
          </a:bodyPr>
          <a:lstStyle/>
          <a:p>
            <a:pPr lvl="0" algn="ctr"/>
            <a:r>
              <a:rPr lang="en-GB" sz="1800" b="1" dirty="0">
                <a:solidFill>
                  <a:prstClr val="black"/>
                </a:solidFill>
                <a:latin typeface="+mn-lt"/>
              </a:rPr>
              <a:t>Our</a:t>
            </a:r>
          </a:p>
          <a:p>
            <a:pPr lvl="0" algn="ctr"/>
            <a:r>
              <a:rPr lang="en-GB" sz="1800" b="1" dirty="0">
                <a:solidFill>
                  <a:prstClr val="black"/>
                </a:solidFill>
                <a:latin typeface="+mn-lt"/>
              </a:rPr>
              <a:t>Better</a:t>
            </a:r>
          </a:p>
          <a:p>
            <a:pPr lvl="0" algn="ctr"/>
            <a:r>
              <a:rPr lang="en-GB" sz="1800" b="1" dirty="0" smtClean="0">
                <a:solidFill>
                  <a:prstClr val="black"/>
                </a:solidFill>
                <a:latin typeface="+mn-lt"/>
              </a:rPr>
              <a:t>Present</a:t>
            </a:r>
            <a:endParaRPr lang="en-GB" sz="1800" dirty="0">
              <a:solidFill>
                <a:prstClr val="black"/>
              </a:solidFill>
              <a:latin typeface="+mn-lt"/>
            </a:endParaRPr>
          </a:p>
        </p:txBody>
      </p:sp>
      <p:cxnSp>
        <p:nvCxnSpPr>
          <p:cNvPr id="56" name="AutoShape 13"/>
          <p:cNvCxnSpPr>
            <a:cxnSpLocks noChangeShapeType="1"/>
            <a:endCxn id="48" idx="0"/>
          </p:cNvCxnSpPr>
          <p:nvPr/>
        </p:nvCxnSpPr>
        <p:spPr bwMode="auto">
          <a:xfrm>
            <a:off x="4932040" y="1700806"/>
            <a:ext cx="2282340" cy="1470708"/>
          </a:xfrm>
          <a:prstGeom prst="curvedConnector2">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71" name="AutoShape 11"/>
          <p:cNvCxnSpPr>
            <a:cxnSpLocks noChangeShapeType="1"/>
          </p:cNvCxnSpPr>
          <p:nvPr/>
        </p:nvCxnSpPr>
        <p:spPr bwMode="auto">
          <a:xfrm rot="16200000" flipH="1">
            <a:off x="2554805" y="5335066"/>
            <a:ext cx="649620" cy="1382728"/>
          </a:xfrm>
          <a:prstGeom prst="curvedConnector2">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cxnSp>
      <p:sp>
        <p:nvSpPr>
          <p:cNvPr id="51" name="Title 1"/>
          <p:cNvSpPr txBox="1">
            <a:spLocks/>
          </p:cNvSpPr>
          <p:nvPr/>
        </p:nvSpPr>
        <p:spPr>
          <a:xfrm>
            <a:off x="323528"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The Appreciative Inquiry Process</a:t>
            </a:r>
          </a:p>
        </p:txBody>
      </p:sp>
      <p:sp>
        <p:nvSpPr>
          <p:cNvPr id="52" name="Oval 7"/>
          <p:cNvSpPr>
            <a:spLocks noChangeArrowheads="1"/>
          </p:cNvSpPr>
          <p:nvPr/>
        </p:nvSpPr>
        <p:spPr bwMode="blackWhite">
          <a:xfrm>
            <a:off x="3203848" y="2772848"/>
            <a:ext cx="2347744" cy="2082967"/>
          </a:xfrm>
          <a:prstGeom prst="ellipse">
            <a:avLst/>
          </a:prstGeom>
          <a:gradFill>
            <a:gsLst>
              <a:gs pos="0">
                <a:srgbClr val="FFF200"/>
              </a:gs>
              <a:gs pos="45000">
                <a:srgbClr val="FF7A00"/>
              </a:gs>
              <a:gs pos="70000">
                <a:srgbClr val="FF0300"/>
              </a:gs>
              <a:gs pos="100000">
                <a:srgbClr val="4D0808"/>
              </a:gs>
            </a:gsLst>
            <a:lin ang="5400000" scaled="0"/>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endParaRPr lang="en-US" altLang="en-US" sz="2200" b="1" dirty="0" smtClean="0">
              <a:solidFill>
                <a:srgbClr val="FFFFFF"/>
              </a:solidFill>
              <a:effectLst>
                <a:outerShdw blurRad="38100" dist="38100" dir="2700000" algn="tl">
                  <a:srgbClr val="000000"/>
                </a:outerShdw>
              </a:effectLst>
            </a:endParaRPr>
          </a:p>
        </p:txBody>
      </p:sp>
      <p:sp>
        <p:nvSpPr>
          <p:cNvPr id="55" name="TextBox 54"/>
          <p:cNvSpPr txBox="1"/>
          <p:nvPr/>
        </p:nvSpPr>
        <p:spPr>
          <a:xfrm>
            <a:off x="3545709" y="3068960"/>
            <a:ext cx="1745991" cy="1446550"/>
          </a:xfrm>
          <a:prstGeom prst="rect">
            <a:avLst/>
          </a:prstGeom>
          <a:noFill/>
        </p:spPr>
        <p:txBody>
          <a:bodyPr wrap="none" rtlCol="0">
            <a:spAutoFit/>
          </a:bodyPr>
          <a:lstStyle/>
          <a:p>
            <a:pPr algn="ctr"/>
            <a:r>
              <a:rPr lang="en-GB" sz="2200" b="1" dirty="0">
                <a:solidFill>
                  <a:srgbClr val="FFFFFF"/>
                </a:solidFill>
                <a:effectLst>
                  <a:outerShdw blurRad="38100" dist="38100" dir="2700000" algn="tl">
                    <a:srgbClr val="000000"/>
                  </a:outerShdw>
                </a:effectLst>
                <a:latin typeface="Tahoma" pitchFamily="-106" charset="0"/>
                <a:cs typeface="Times New Roman" pitchFamily="-106" charset="0"/>
              </a:rPr>
              <a:t>Define </a:t>
            </a:r>
          </a:p>
          <a:p>
            <a:pPr algn="ctr"/>
            <a:r>
              <a:rPr lang="en-GB" sz="2200" b="1" dirty="0" smtClean="0">
                <a:solidFill>
                  <a:srgbClr val="FFFFFF"/>
                </a:solidFill>
                <a:effectLst>
                  <a:outerShdw blurRad="38100" dist="38100" dir="2700000" algn="tl">
                    <a:srgbClr val="000000"/>
                  </a:outerShdw>
                </a:effectLst>
                <a:latin typeface="Tahoma" pitchFamily="-106" charset="0"/>
                <a:cs typeface="Times New Roman" pitchFamily="-106" charset="0"/>
              </a:rPr>
              <a:t>Choose an </a:t>
            </a:r>
          </a:p>
          <a:p>
            <a:pPr algn="ctr"/>
            <a:r>
              <a:rPr lang="en-GB" sz="2200" b="1" dirty="0" smtClean="0">
                <a:solidFill>
                  <a:srgbClr val="FFFFFF"/>
                </a:solidFill>
                <a:effectLst>
                  <a:outerShdw blurRad="38100" dist="38100" dir="2700000" algn="tl">
                    <a:srgbClr val="000000"/>
                  </a:outerShdw>
                </a:effectLst>
                <a:latin typeface="Tahoma" pitchFamily="-106" charset="0"/>
                <a:cs typeface="Times New Roman" pitchFamily="-106" charset="0"/>
              </a:rPr>
              <a:t>affirmative</a:t>
            </a:r>
            <a:endParaRPr lang="en-GB" sz="2200" b="1" dirty="0">
              <a:solidFill>
                <a:srgbClr val="FFFFFF"/>
              </a:solidFill>
              <a:effectLst>
                <a:outerShdw blurRad="38100" dist="38100" dir="2700000" algn="tl">
                  <a:srgbClr val="000000"/>
                </a:outerShdw>
              </a:effectLst>
              <a:latin typeface="Tahoma" pitchFamily="-106" charset="0"/>
              <a:cs typeface="Times New Roman" pitchFamily="-106" charset="0"/>
            </a:endParaRPr>
          </a:p>
          <a:p>
            <a:pPr algn="ctr"/>
            <a:r>
              <a:rPr lang="en-GB" sz="2200" b="1" dirty="0">
                <a:solidFill>
                  <a:srgbClr val="FFFFFF"/>
                </a:solidFill>
                <a:effectLst>
                  <a:outerShdw blurRad="38100" dist="38100" dir="2700000" algn="tl">
                    <a:srgbClr val="000000"/>
                  </a:outerShdw>
                </a:effectLst>
                <a:latin typeface="Tahoma" pitchFamily="-106" charset="0"/>
                <a:cs typeface="Times New Roman" pitchFamily="-106" charset="0"/>
              </a:rPr>
              <a:t>topic</a:t>
            </a:r>
          </a:p>
        </p:txBody>
      </p:sp>
      <p:sp>
        <p:nvSpPr>
          <p:cNvPr id="61" name="Oval 7"/>
          <p:cNvSpPr>
            <a:spLocks noChangeArrowheads="1"/>
          </p:cNvSpPr>
          <p:nvPr/>
        </p:nvSpPr>
        <p:spPr bwMode="blackWhite">
          <a:xfrm>
            <a:off x="424056" y="3712402"/>
            <a:ext cx="2347744" cy="2082967"/>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Discover</a:t>
            </a:r>
          </a:p>
        </p:txBody>
      </p:sp>
      <p:sp>
        <p:nvSpPr>
          <p:cNvPr id="23" name="Oval 7"/>
          <p:cNvSpPr>
            <a:spLocks noChangeArrowheads="1"/>
          </p:cNvSpPr>
          <p:nvPr/>
        </p:nvSpPr>
        <p:spPr bwMode="blackWhite">
          <a:xfrm>
            <a:off x="3419873" y="980728"/>
            <a:ext cx="1800199" cy="1498015"/>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Dream</a:t>
            </a:r>
          </a:p>
        </p:txBody>
      </p:sp>
    </p:spTree>
    <p:extLst>
      <p:ext uri="{BB962C8B-B14F-4D97-AF65-F5344CB8AC3E}">
        <p14:creationId xmlns:p14="http://schemas.microsoft.com/office/powerpoint/2010/main" val="373445482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Oval 83"/>
          <p:cNvSpPr/>
          <p:nvPr/>
        </p:nvSpPr>
        <p:spPr>
          <a:xfrm>
            <a:off x="3570979" y="5698132"/>
            <a:ext cx="1361061" cy="104323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6" name="AutoShape 10"/>
          <p:cNvCxnSpPr>
            <a:cxnSpLocks noChangeShapeType="1"/>
          </p:cNvCxnSpPr>
          <p:nvPr/>
        </p:nvCxnSpPr>
        <p:spPr bwMode="auto">
          <a:xfrm flipV="1">
            <a:off x="4892921" y="4299678"/>
            <a:ext cx="2321459" cy="2105750"/>
          </a:xfrm>
          <a:prstGeom prst="curvedConnector2">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cxnSp>
      <p:cxnSp>
        <p:nvCxnSpPr>
          <p:cNvPr id="59" name="AutoShape 12"/>
          <p:cNvCxnSpPr>
            <a:cxnSpLocks noChangeShapeType="1"/>
          </p:cNvCxnSpPr>
          <p:nvPr/>
        </p:nvCxnSpPr>
        <p:spPr bwMode="auto">
          <a:xfrm rot="5400000" flipH="1" flipV="1">
            <a:off x="1350687" y="1612154"/>
            <a:ext cx="1980535" cy="2157840"/>
          </a:xfrm>
          <a:prstGeom prst="curvedConnector2">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60" name="Rectangle 59"/>
          <p:cNvSpPr/>
          <p:nvPr/>
        </p:nvSpPr>
        <p:spPr>
          <a:xfrm>
            <a:off x="3110975" y="5746030"/>
            <a:ext cx="2286000" cy="923330"/>
          </a:xfrm>
          <a:prstGeom prst="rect">
            <a:avLst/>
          </a:prstGeom>
        </p:spPr>
        <p:txBody>
          <a:bodyPr>
            <a:spAutoFit/>
          </a:bodyPr>
          <a:lstStyle/>
          <a:p>
            <a:pPr lvl="0" algn="ctr"/>
            <a:r>
              <a:rPr lang="en-GB" sz="1800" b="1" dirty="0">
                <a:solidFill>
                  <a:prstClr val="black"/>
                </a:solidFill>
                <a:latin typeface="+mn-lt"/>
              </a:rPr>
              <a:t>Our</a:t>
            </a:r>
          </a:p>
          <a:p>
            <a:pPr lvl="0" algn="ctr"/>
            <a:r>
              <a:rPr lang="en-GB" sz="1800" b="1" dirty="0">
                <a:solidFill>
                  <a:prstClr val="black"/>
                </a:solidFill>
                <a:latin typeface="+mn-lt"/>
              </a:rPr>
              <a:t>Better</a:t>
            </a:r>
          </a:p>
          <a:p>
            <a:pPr lvl="0" algn="ctr"/>
            <a:r>
              <a:rPr lang="en-GB" sz="1800" b="1" dirty="0" smtClean="0">
                <a:solidFill>
                  <a:prstClr val="black"/>
                </a:solidFill>
                <a:latin typeface="+mn-lt"/>
              </a:rPr>
              <a:t>Present</a:t>
            </a:r>
            <a:endParaRPr lang="en-GB" sz="1800" dirty="0">
              <a:solidFill>
                <a:prstClr val="black"/>
              </a:solidFill>
              <a:latin typeface="+mn-lt"/>
            </a:endParaRPr>
          </a:p>
        </p:txBody>
      </p:sp>
      <p:cxnSp>
        <p:nvCxnSpPr>
          <p:cNvPr id="56" name="AutoShape 13"/>
          <p:cNvCxnSpPr>
            <a:cxnSpLocks noChangeShapeType="1"/>
          </p:cNvCxnSpPr>
          <p:nvPr/>
        </p:nvCxnSpPr>
        <p:spPr bwMode="auto">
          <a:xfrm>
            <a:off x="4932040" y="1700806"/>
            <a:ext cx="2282340" cy="1470708"/>
          </a:xfrm>
          <a:prstGeom prst="curvedConnector2">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71" name="AutoShape 11"/>
          <p:cNvCxnSpPr>
            <a:cxnSpLocks noChangeShapeType="1"/>
          </p:cNvCxnSpPr>
          <p:nvPr/>
        </p:nvCxnSpPr>
        <p:spPr bwMode="auto">
          <a:xfrm rot="16200000" flipH="1">
            <a:off x="2554805" y="5335066"/>
            <a:ext cx="649620" cy="1382728"/>
          </a:xfrm>
          <a:prstGeom prst="curvedConnector2">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cxnSp>
      <p:sp>
        <p:nvSpPr>
          <p:cNvPr id="51" name="Title 1"/>
          <p:cNvSpPr txBox="1">
            <a:spLocks/>
          </p:cNvSpPr>
          <p:nvPr/>
        </p:nvSpPr>
        <p:spPr>
          <a:xfrm>
            <a:off x="323528"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The Appreciative Inquiry Process</a:t>
            </a:r>
          </a:p>
        </p:txBody>
      </p:sp>
      <p:sp>
        <p:nvSpPr>
          <p:cNvPr id="52" name="Oval 7"/>
          <p:cNvSpPr>
            <a:spLocks noChangeArrowheads="1"/>
          </p:cNvSpPr>
          <p:nvPr/>
        </p:nvSpPr>
        <p:spPr bwMode="blackWhite">
          <a:xfrm>
            <a:off x="3203848" y="2772848"/>
            <a:ext cx="2347744" cy="2082967"/>
          </a:xfrm>
          <a:prstGeom prst="ellipse">
            <a:avLst/>
          </a:prstGeom>
          <a:gradFill>
            <a:gsLst>
              <a:gs pos="0">
                <a:srgbClr val="FFF200"/>
              </a:gs>
              <a:gs pos="45000">
                <a:srgbClr val="FF7A00"/>
              </a:gs>
              <a:gs pos="70000">
                <a:srgbClr val="FF0300"/>
              </a:gs>
              <a:gs pos="100000">
                <a:srgbClr val="4D0808"/>
              </a:gs>
            </a:gsLst>
            <a:lin ang="5400000" scaled="0"/>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endParaRPr lang="en-US" altLang="en-US" sz="2200" b="1" dirty="0" smtClean="0">
              <a:solidFill>
                <a:srgbClr val="FFFFFF"/>
              </a:solidFill>
              <a:effectLst>
                <a:outerShdw blurRad="38100" dist="38100" dir="2700000" algn="tl">
                  <a:srgbClr val="000000"/>
                </a:outerShdw>
              </a:effectLst>
            </a:endParaRPr>
          </a:p>
        </p:txBody>
      </p:sp>
      <p:sp>
        <p:nvSpPr>
          <p:cNvPr id="55" name="TextBox 54"/>
          <p:cNvSpPr txBox="1"/>
          <p:nvPr/>
        </p:nvSpPr>
        <p:spPr>
          <a:xfrm>
            <a:off x="3545709" y="3068960"/>
            <a:ext cx="1745991" cy="1446550"/>
          </a:xfrm>
          <a:prstGeom prst="rect">
            <a:avLst/>
          </a:prstGeom>
          <a:noFill/>
        </p:spPr>
        <p:txBody>
          <a:bodyPr wrap="none" rtlCol="0">
            <a:spAutoFit/>
          </a:bodyPr>
          <a:lstStyle/>
          <a:p>
            <a:pPr algn="ctr"/>
            <a:r>
              <a:rPr lang="en-GB" sz="2200" b="1" dirty="0">
                <a:solidFill>
                  <a:srgbClr val="FFFFFF"/>
                </a:solidFill>
                <a:effectLst>
                  <a:outerShdw blurRad="38100" dist="38100" dir="2700000" algn="tl">
                    <a:srgbClr val="000000"/>
                  </a:outerShdw>
                </a:effectLst>
                <a:latin typeface="Tahoma" pitchFamily="-106" charset="0"/>
                <a:cs typeface="Times New Roman" pitchFamily="-106" charset="0"/>
              </a:rPr>
              <a:t>Define </a:t>
            </a:r>
          </a:p>
          <a:p>
            <a:pPr algn="ctr"/>
            <a:r>
              <a:rPr lang="en-GB" sz="2200" b="1" dirty="0" smtClean="0">
                <a:solidFill>
                  <a:srgbClr val="FFFFFF"/>
                </a:solidFill>
                <a:effectLst>
                  <a:outerShdw blurRad="38100" dist="38100" dir="2700000" algn="tl">
                    <a:srgbClr val="000000"/>
                  </a:outerShdw>
                </a:effectLst>
                <a:latin typeface="Tahoma" pitchFamily="-106" charset="0"/>
                <a:cs typeface="Times New Roman" pitchFamily="-106" charset="0"/>
              </a:rPr>
              <a:t>Choose an </a:t>
            </a:r>
          </a:p>
          <a:p>
            <a:pPr algn="ctr"/>
            <a:r>
              <a:rPr lang="en-GB" sz="2200" b="1" dirty="0" smtClean="0">
                <a:solidFill>
                  <a:srgbClr val="FFFFFF"/>
                </a:solidFill>
                <a:effectLst>
                  <a:outerShdw blurRad="38100" dist="38100" dir="2700000" algn="tl">
                    <a:srgbClr val="000000"/>
                  </a:outerShdw>
                </a:effectLst>
                <a:latin typeface="Tahoma" pitchFamily="-106" charset="0"/>
                <a:cs typeface="Times New Roman" pitchFamily="-106" charset="0"/>
              </a:rPr>
              <a:t>affirmative</a:t>
            </a:r>
            <a:endParaRPr lang="en-GB" sz="2200" b="1" dirty="0">
              <a:solidFill>
                <a:srgbClr val="FFFFFF"/>
              </a:solidFill>
              <a:effectLst>
                <a:outerShdw blurRad="38100" dist="38100" dir="2700000" algn="tl">
                  <a:srgbClr val="000000"/>
                </a:outerShdw>
              </a:effectLst>
              <a:latin typeface="Tahoma" pitchFamily="-106" charset="0"/>
              <a:cs typeface="Times New Roman" pitchFamily="-106" charset="0"/>
            </a:endParaRPr>
          </a:p>
          <a:p>
            <a:pPr algn="ctr"/>
            <a:r>
              <a:rPr lang="en-GB" sz="2200" b="1" dirty="0">
                <a:solidFill>
                  <a:srgbClr val="FFFFFF"/>
                </a:solidFill>
                <a:effectLst>
                  <a:outerShdw blurRad="38100" dist="38100" dir="2700000" algn="tl">
                    <a:srgbClr val="000000"/>
                  </a:outerShdw>
                </a:effectLst>
                <a:latin typeface="Tahoma" pitchFamily="-106" charset="0"/>
                <a:cs typeface="Times New Roman" pitchFamily="-106" charset="0"/>
              </a:rPr>
              <a:t>topic</a:t>
            </a:r>
          </a:p>
        </p:txBody>
      </p:sp>
      <p:sp>
        <p:nvSpPr>
          <p:cNvPr id="61" name="Oval 7"/>
          <p:cNvSpPr>
            <a:spLocks noChangeArrowheads="1"/>
          </p:cNvSpPr>
          <p:nvPr/>
        </p:nvSpPr>
        <p:spPr bwMode="blackWhite">
          <a:xfrm>
            <a:off x="424056" y="3712402"/>
            <a:ext cx="2347744" cy="2082967"/>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Discover</a:t>
            </a:r>
          </a:p>
        </p:txBody>
      </p:sp>
      <p:sp>
        <p:nvSpPr>
          <p:cNvPr id="23" name="Oval 7"/>
          <p:cNvSpPr>
            <a:spLocks noChangeArrowheads="1"/>
          </p:cNvSpPr>
          <p:nvPr/>
        </p:nvSpPr>
        <p:spPr bwMode="blackWhite">
          <a:xfrm>
            <a:off x="3419873" y="980728"/>
            <a:ext cx="1800199" cy="1498015"/>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Dream</a:t>
            </a:r>
          </a:p>
        </p:txBody>
      </p:sp>
      <p:sp>
        <p:nvSpPr>
          <p:cNvPr id="19" name="Oval 7"/>
          <p:cNvSpPr>
            <a:spLocks noChangeArrowheads="1"/>
          </p:cNvSpPr>
          <p:nvPr/>
        </p:nvSpPr>
        <p:spPr bwMode="blackWhite">
          <a:xfrm>
            <a:off x="6300380" y="3255870"/>
            <a:ext cx="1800199" cy="1498015"/>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Design</a:t>
            </a:r>
          </a:p>
        </p:txBody>
      </p:sp>
    </p:spTree>
    <p:extLst>
      <p:ext uri="{BB962C8B-B14F-4D97-AF65-F5344CB8AC3E}">
        <p14:creationId xmlns:p14="http://schemas.microsoft.com/office/powerpoint/2010/main" val="98292642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Oval 7"/>
          <p:cNvSpPr>
            <a:spLocks noChangeArrowheads="1"/>
          </p:cNvSpPr>
          <p:nvPr/>
        </p:nvSpPr>
        <p:spPr bwMode="blackWhite">
          <a:xfrm>
            <a:off x="3203848" y="2772848"/>
            <a:ext cx="2347744" cy="2082967"/>
          </a:xfrm>
          <a:prstGeom prst="ellipse">
            <a:avLst/>
          </a:prstGeom>
          <a:gradFill>
            <a:gsLst>
              <a:gs pos="0">
                <a:srgbClr val="FFF200"/>
              </a:gs>
              <a:gs pos="45000">
                <a:srgbClr val="FF7A00"/>
              </a:gs>
              <a:gs pos="70000">
                <a:srgbClr val="FF0300"/>
              </a:gs>
              <a:gs pos="100000">
                <a:srgbClr val="4D0808"/>
              </a:gs>
            </a:gsLst>
            <a:lin ang="5400000" scaled="0"/>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endParaRPr lang="en-US" altLang="en-US" sz="2200" b="1" dirty="0" smtClean="0">
              <a:solidFill>
                <a:srgbClr val="FFFFFF"/>
              </a:solidFill>
              <a:effectLst>
                <a:outerShdw blurRad="38100" dist="38100" dir="2700000" algn="tl">
                  <a:srgbClr val="000000"/>
                </a:outerShdw>
              </a:effectLst>
            </a:endParaRPr>
          </a:p>
        </p:txBody>
      </p:sp>
      <p:cxnSp>
        <p:nvCxnSpPr>
          <p:cNvPr id="66" name="AutoShape 10"/>
          <p:cNvCxnSpPr>
            <a:cxnSpLocks noChangeShapeType="1"/>
          </p:cNvCxnSpPr>
          <p:nvPr/>
        </p:nvCxnSpPr>
        <p:spPr bwMode="auto">
          <a:xfrm flipV="1">
            <a:off x="4892921" y="4299678"/>
            <a:ext cx="2321459" cy="2105750"/>
          </a:xfrm>
          <a:prstGeom prst="curvedConnector2">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cxnSp>
      <p:cxnSp>
        <p:nvCxnSpPr>
          <p:cNvPr id="59" name="AutoShape 12"/>
          <p:cNvCxnSpPr>
            <a:cxnSpLocks noChangeShapeType="1"/>
          </p:cNvCxnSpPr>
          <p:nvPr/>
        </p:nvCxnSpPr>
        <p:spPr bwMode="auto">
          <a:xfrm rot="5400000" flipH="1" flipV="1">
            <a:off x="1350687" y="1612154"/>
            <a:ext cx="1980535" cy="2157840"/>
          </a:xfrm>
          <a:prstGeom prst="curvedConnector2">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6" name="AutoShape 13"/>
          <p:cNvCxnSpPr>
            <a:cxnSpLocks noChangeShapeType="1"/>
          </p:cNvCxnSpPr>
          <p:nvPr/>
        </p:nvCxnSpPr>
        <p:spPr bwMode="auto">
          <a:xfrm>
            <a:off x="4932040" y="1700806"/>
            <a:ext cx="2282340" cy="1470708"/>
          </a:xfrm>
          <a:prstGeom prst="curvedConnector2">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71" name="AutoShape 11"/>
          <p:cNvCxnSpPr>
            <a:cxnSpLocks noChangeShapeType="1"/>
          </p:cNvCxnSpPr>
          <p:nvPr/>
        </p:nvCxnSpPr>
        <p:spPr bwMode="auto">
          <a:xfrm rot="16200000" flipH="1">
            <a:off x="2554805" y="5335066"/>
            <a:ext cx="649620" cy="1382728"/>
          </a:xfrm>
          <a:prstGeom prst="curvedConnector2">
            <a:avLst/>
          </a:prstGeom>
          <a:noFill/>
          <a:ln w="57150">
            <a:solidFill>
              <a:schemeClr val="tx1"/>
            </a:solidFill>
            <a:round/>
            <a:headEnd type="triangle" w="med" len="med"/>
            <a:tailEnd/>
          </a:ln>
          <a:extLst>
            <a:ext uri="{909E8E84-426E-40DD-AFC4-6F175D3DCCD1}">
              <a14:hiddenFill xmlns:a14="http://schemas.microsoft.com/office/drawing/2010/main">
                <a:noFill/>
              </a14:hiddenFill>
            </a:ext>
          </a:extLst>
        </p:spPr>
      </p:cxnSp>
      <p:sp>
        <p:nvSpPr>
          <p:cNvPr id="85" name="Oval 7"/>
          <p:cNvSpPr>
            <a:spLocks noChangeArrowheads="1"/>
          </p:cNvSpPr>
          <p:nvPr/>
        </p:nvSpPr>
        <p:spPr bwMode="blackWhite">
          <a:xfrm>
            <a:off x="424056" y="3712402"/>
            <a:ext cx="2347744" cy="2082967"/>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Discover</a:t>
            </a:r>
          </a:p>
        </p:txBody>
      </p:sp>
      <p:sp>
        <p:nvSpPr>
          <p:cNvPr id="86" name="Oval 7"/>
          <p:cNvSpPr>
            <a:spLocks noChangeArrowheads="1"/>
          </p:cNvSpPr>
          <p:nvPr/>
        </p:nvSpPr>
        <p:spPr bwMode="blackWhite">
          <a:xfrm>
            <a:off x="3419873" y="980728"/>
            <a:ext cx="1800199" cy="1498015"/>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Dream</a:t>
            </a:r>
          </a:p>
        </p:txBody>
      </p:sp>
      <p:sp>
        <p:nvSpPr>
          <p:cNvPr id="87" name="Oval 7"/>
          <p:cNvSpPr>
            <a:spLocks noChangeArrowheads="1"/>
          </p:cNvSpPr>
          <p:nvPr/>
        </p:nvSpPr>
        <p:spPr bwMode="blackWhite">
          <a:xfrm>
            <a:off x="6300380" y="3255870"/>
            <a:ext cx="1800199" cy="1498015"/>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Design</a:t>
            </a:r>
          </a:p>
        </p:txBody>
      </p:sp>
      <p:sp>
        <p:nvSpPr>
          <p:cNvPr id="88" name="Oval 7"/>
          <p:cNvSpPr>
            <a:spLocks noChangeArrowheads="1"/>
          </p:cNvSpPr>
          <p:nvPr/>
        </p:nvSpPr>
        <p:spPr bwMode="blackWhite">
          <a:xfrm>
            <a:off x="3203848" y="5277421"/>
            <a:ext cx="1800199" cy="1498015"/>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Deliver</a:t>
            </a:r>
          </a:p>
        </p:txBody>
      </p:sp>
      <p:sp>
        <p:nvSpPr>
          <p:cNvPr id="89" name="TextBox 88"/>
          <p:cNvSpPr txBox="1"/>
          <p:nvPr/>
        </p:nvSpPr>
        <p:spPr>
          <a:xfrm>
            <a:off x="3545709" y="3068960"/>
            <a:ext cx="1745991" cy="1446550"/>
          </a:xfrm>
          <a:prstGeom prst="rect">
            <a:avLst/>
          </a:prstGeom>
          <a:noFill/>
        </p:spPr>
        <p:txBody>
          <a:bodyPr wrap="none" rtlCol="0">
            <a:spAutoFit/>
          </a:bodyPr>
          <a:lstStyle/>
          <a:p>
            <a:pPr algn="ctr"/>
            <a:r>
              <a:rPr lang="en-GB" sz="2200" b="1" dirty="0">
                <a:solidFill>
                  <a:srgbClr val="FFFFFF"/>
                </a:solidFill>
                <a:effectLst>
                  <a:outerShdw blurRad="38100" dist="38100" dir="2700000" algn="tl">
                    <a:srgbClr val="000000"/>
                  </a:outerShdw>
                </a:effectLst>
                <a:latin typeface="Tahoma" pitchFamily="-106" charset="0"/>
                <a:cs typeface="Times New Roman" pitchFamily="-106" charset="0"/>
              </a:rPr>
              <a:t>Define </a:t>
            </a:r>
          </a:p>
          <a:p>
            <a:pPr algn="ctr"/>
            <a:r>
              <a:rPr lang="en-GB" sz="2200" b="1" dirty="0" smtClean="0">
                <a:solidFill>
                  <a:srgbClr val="FFFFFF"/>
                </a:solidFill>
                <a:effectLst>
                  <a:outerShdw blurRad="38100" dist="38100" dir="2700000" algn="tl">
                    <a:srgbClr val="000000"/>
                  </a:outerShdw>
                </a:effectLst>
                <a:latin typeface="Tahoma" pitchFamily="-106" charset="0"/>
                <a:cs typeface="Times New Roman" pitchFamily="-106" charset="0"/>
              </a:rPr>
              <a:t>Choose an </a:t>
            </a:r>
          </a:p>
          <a:p>
            <a:pPr algn="ctr"/>
            <a:r>
              <a:rPr lang="en-GB" sz="2200" b="1" dirty="0" smtClean="0">
                <a:solidFill>
                  <a:srgbClr val="FFFFFF"/>
                </a:solidFill>
                <a:effectLst>
                  <a:outerShdw blurRad="38100" dist="38100" dir="2700000" algn="tl">
                    <a:srgbClr val="000000"/>
                  </a:outerShdw>
                </a:effectLst>
                <a:latin typeface="Tahoma" pitchFamily="-106" charset="0"/>
                <a:cs typeface="Times New Roman" pitchFamily="-106" charset="0"/>
              </a:rPr>
              <a:t>affirmative</a:t>
            </a:r>
            <a:endParaRPr lang="en-GB" sz="2200" b="1" dirty="0">
              <a:solidFill>
                <a:srgbClr val="FFFFFF"/>
              </a:solidFill>
              <a:effectLst>
                <a:outerShdw blurRad="38100" dist="38100" dir="2700000" algn="tl">
                  <a:srgbClr val="000000"/>
                </a:outerShdw>
              </a:effectLst>
              <a:latin typeface="Tahoma" pitchFamily="-106" charset="0"/>
              <a:cs typeface="Times New Roman" pitchFamily="-106" charset="0"/>
            </a:endParaRPr>
          </a:p>
          <a:p>
            <a:pPr algn="ctr"/>
            <a:r>
              <a:rPr lang="en-GB" sz="2200" b="1" dirty="0">
                <a:solidFill>
                  <a:srgbClr val="FFFFFF"/>
                </a:solidFill>
                <a:effectLst>
                  <a:outerShdw blurRad="38100" dist="38100" dir="2700000" algn="tl">
                    <a:srgbClr val="000000"/>
                  </a:outerShdw>
                </a:effectLst>
                <a:latin typeface="Tahoma" pitchFamily="-106" charset="0"/>
                <a:cs typeface="Times New Roman" pitchFamily="-106" charset="0"/>
              </a:rPr>
              <a:t>topic</a:t>
            </a:r>
          </a:p>
        </p:txBody>
      </p:sp>
      <p:sp>
        <p:nvSpPr>
          <p:cNvPr id="91" name="Title 1"/>
          <p:cNvSpPr txBox="1">
            <a:spLocks/>
          </p:cNvSpPr>
          <p:nvPr/>
        </p:nvSpPr>
        <p:spPr>
          <a:xfrm>
            <a:off x="403920" y="-27384"/>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The AI </a:t>
            </a:r>
            <a:r>
              <a:rPr lang="en-GB" dirty="0" smtClean="0"/>
              <a:t>4-D </a:t>
            </a:r>
            <a:r>
              <a:rPr lang="en-GB" dirty="0" smtClean="0"/>
              <a:t>Model</a:t>
            </a:r>
          </a:p>
        </p:txBody>
      </p:sp>
    </p:spTree>
    <p:extLst>
      <p:ext uri="{BB962C8B-B14F-4D97-AF65-F5344CB8AC3E}">
        <p14:creationId xmlns:p14="http://schemas.microsoft.com/office/powerpoint/2010/main" val="106225242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The Process of Appreciative Inquiry</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3" name="Rectangle 2"/>
          <p:cNvSpPr/>
          <p:nvPr/>
        </p:nvSpPr>
        <p:spPr>
          <a:xfrm>
            <a:off x="791580" y="1988840"/>
            <a:ext cx="7488832" cy="3528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chemeClr val="tx1"/>
                </a:solidFill>
              </a:rPr>
              <a:t>The </a:t>
            </a:r>
            <a:r>
              <a:rPr lang="en-GB" sz="2800" dirty="0" smtClean="0">
                <a:solidFill>
                  <a:schemeClr val="tx1"/>
                </a:solidFill>
              </a:rPr>
              <a:t>4-D </a:t>
            </a:r>
            <a:r>
              <a:rPr lang="en-GB" sz="2800" dirty="0" smtClean="0">
                <a:solidFill>
                  <a:schemeClr val="tx1"/>
                </a:solidFill>
              </a:rPr>
              <a:t>Cycle</a:t>
            </a:r>
          </a:p>
          <a:p>
            <a:pPr marL="514350" indent="-514350">
              <a:buFont typeface="+mj-lt"/>
              <a:buAutoNum type="arabicPeriod"/>
            </a:pPr>
            <a:endParaRPr lang="en-GB" sz="2800" dirty="0" smtClean="0">
              <a:solidFill>
                <a:schemeClr val="tx1"/>
              </a:solidFill>
            </a:endParaRPr>
          </a:p>
          <a:p>
            <a:r>
              <a:rPr lang="en-GB" sz="2800" dirty="0" smtClean="0">
                <a:solidFill>
                  <a:schemeClr val="tx1"/>
                </a:solidFill>
              </a:rPr>
              <a:t>Define – choose an affirmative topic</a:t>
            </a:r>
          </a:p>
          <a:p>
            <a:pPr marL="514350" indent="-514350">
              <a:buFont typeface="+mj-lt"/>
              <a:buAutoNum type="arabicPeriod"/>
            </a:pPr>
            <a:r>
              <a:rPr lang="en-GB" sz="2800" dirty="0" smtClean="0">
                <a:solidFill>
                  <a:schemeClr val="tx1"/>
                </a:solidFill>
              </a:rPr>
              <a:t>Discover – appreciating the best aspects of existing experience</a:t>
            </a:r>
          </a:p>
          <a:p>
            <a:pPr marL="514350" indent="-514350">
              <a:buFont typeface="+mj-lt"/>
              <a:buAutoNum type="arabicPeriod"/>
            </a:pPr>
            <a:r>
              <a:rPr lang="en-GB" sz="2800" dirty="0" smtClean="0">
                <a:solidFill>
                  <a:schemeClr val="tx1"/>
                </a:solidFill>
              </a:rPr>
              <a:t>Dream – Envisaging the future</a:t>
            </a:r>
          </a:p>
          <a:p>
            <a:pPr marL="514350" indent="-514350">
              <a:buFont typeface="+mj-lt"/>
              <a:buAutoNum type="arabicPeriod"/>
            </a:pPr>
            <a:r>
              <a:rPr lang="en-GB" sz="2800" dirty="0" smtClean="0">
                <a:solidFill>
                  <a:schemeClr val="tx1"/>
                </a:solidFill>
              </a:rPr>
              <a:t>Design – Planning = sorting, sifting and prioritising</a:t>
            </a:r>
          </a:p>
          <a:p>
            <a:pPr marL="514350" indent="-514350">
              <a:buFont typeface="+mj-lt"/>
              <a:buAutoNum type="arabicPeriod"/>
            </a:pPr>
            <a:r>
              <a:rPr lang="en-GB" sz="2800" dirty="0" smtClean="0">
                <a:solidFill>
                  <a:schemeClr val="tx1"/>
                </a:solidFill>
              </a:rPr>
              <a:t>Deliver – Systematic application of AI to the entity or process under consideration</a:t>
            </a:r>
          </a:p>
          <a:p>
            <a:pPr algn="ctr"/>
            <a:endParaRPr lang="en-GB" sz="2800" dirty="0">
              <a:solidFill>
                <a:schemeClr val="tx1"/>
              </a:solidFill>
            </a:endParaRPr>
          </a:p>
          <a:p>
            <a:pPr algn="ctr"/>
            <a:endParaRPr lang="en-GB" sz="2800" dirty="0" smtClean="0">
              <a:solidFill>
                <a:schemeClr val="tx1"/>
              </a:solidFill>
            </a:endParaRPr>
          </a:p>
          <a:p>
            <a:endParaRPr lang="en-GB" dirty="0">
              <a:solidFill>
                <a:schemeClr val="tx1"/>
              </a:solidFill>
            </a:endParaRPr>
          </a:p>
        </p:txBody>
      </p:sp>
    </p:spTree>
    <p:extLst>
      <p:ext uri="{BB962C8B-B14F-4D97-AF65-F5344CB8AC3E}">
        <p14:creationId xmlns:p14="http://schemas.microsoft.com/office/powerpoint/2010/main" val="187807591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Notice any Parallels?</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5722" y="1484784"/>
            <a:ext cx="4588526" cy="4491722"/>
          </a:xfrm>
          <a:prstGeom prst="rect">
            <a:avLst/>
          </a:prstGeom>
        </p:spPr>
      </p:pic>
      <p:sp>
        <p:nvSpPr>
          <p:cNvPr id="8" name="TextBox 7"/>
          <p:cNvSpPr txBox="1"/>
          <p:nvPr/>
        </p:nvSpPr>
        <p:spPr>
          <a:xfrm>
            <a:off x="5652120" y="1009756"/>
            <a:ext cx="3393173" cy="461665"/>
          </a:xfrm>
          <a:prstGeom prst="rect">
            <a:avLst/>
          </a:prstGeom>
          <a:noFill/>
        </p:spPr>
        <p:txBody>
          <a:bodyPr wrap="none" rtlCol="0">
            <a:spAutoFit/>
          </a:bodyPr>
          <a:lstStyle/>
          <a:p>
            <a:r>
              <a:rPr lang="en-GB" dirty="0" smtClean="0">
                <a:latin typeface="+mn-lt"/>
              </a:rPr>
              <a:t>The Action Learning Cycle</a:t>
            </a:r>
            <a:endParaRPr lang="en-GB" dirty="0">
              <a:latin typeface="+mn-lt"/>
            </a:endParaRPr>
          </a:p>
        </p:txBody>
      </p:sp>
    </p:spTree>
    <p:extLst>
      <p:ext uri="{BB962C8B-B14F-4D97-AF65-F5344CB8AC3E}">
        <p14:creationId xmlns:p14="http://schemas.microsoft.com/office/powerpoint/2010/main" val="8716154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2182212"/>
            <a:ext cx="8568952" cy="3539430"/>
          </a:xfrm>
          <a:prstGeom prst="rect">
            <a:avLst/>
          </a:prstGeom>
        </p:spPr>
        <p:txBody>
          <a:bodyPr wrap="square">
            <a:spAutoFit/>
          </a:bodyPr>
          <a:lstStyle/>
          <a:p>
            <a:pPr marL="514350" indent="-514350">
              <a:buFont typeface="+mj-lt"/>
              <a:buAutoNum type="arabicPeriod"/>
            </a:pPr>
            <a:r>
              <a:rPr lang="en-GB" sz="3200" b="1" i="1" dirty="0" smtClean="0">
                <a:latin typeface="+mn-lt"/>
              </a:rPr>
              <a:t>Individuals give events their meaning</a:t>
            </a:r>
          </a:p>
          <a:p>
            <a:pPr marL="514350" indent="-514350">
              <a:buFont typeface="+mj-lt"/>
              <a:buAutoNum type="arabicPeriod"/>
            </a:pPr>
            <a:r>
              <a:rPr lang="en-GB" sz="3200" b="1" i="1" dirty="0" smtClean="0">
                <a:solidFill>
                  <a:schemeClr val="bg1">
                    <a:lumMod val="75000"/>
                  </a:schemeClr>
                </a:solidFill>
                <a:latin typeface="+mn-lt"/>
              </a:rPr>
              <a:t>What you focus on expands</a:t>
            </a:r>
          </a:p>
          <a:p>
            <a:pPr marL="514350" indent="-514350">
              <a:buFont typeface="+mj-lt"/>
              <a:buAutoNum type="arabicPeriod"/>
            </a:pPr>
            <a:r>
              <a:rPr lang="en-GB" sz="3200" b="1" i="1" dirty="0" smtClean="0">
                <a:solidFill>
                  <a:schemeClr val="bg1">
                    <a:lumMod val="75000"/>
                  </a:schemeClr>
                </a:solidFill>
                <a:latin typeface="+mn-lt"/>
              </a:rPr>
              <a:t>We are programmed to pay attention to negative aspects of a situation</a:t>
            </a:r>
          </a:p>
          <a:p>
            <a:pPr marL="514350" indent="-514350">
              <a:buFont typeface="+mj-lt"/>
              <a:buAutoNum type="arabicPeriod"/>
            </a:pPr>
            <a:r>
              <a:rPr lang="en-GB" sz="3200" b="1" i="1" dirty="0" smtClean="0">
                <a:solidFill>
                  <a:schemeClr val="bg1">
                    <a:lumMod val="75000"/>
                  </a:schemeClr>
                </a:solidFill>
                <a:latin typeface="+mn-lt"/>
              </a:rPr>
              <a:t>We can override our programming by exercising our “appreciative muscles”</a:t>
            </a:r>
          </a:p>
          <a:p>
            <a:pPr marL="514350" indent="-514350">
              <a:buFont typeface="+mj-lt"/>
              <a:buAutoNum type="arabicPeriod"/>
            </a:pPr>
            <a:r>
              <a:rPr lang="en-GB" sz="3200" b="1" i="1" dirty="0" smtClean="0">
                <a:solidFill>
                  <a:schemeClr val="bg1">
                    <a:lumMod val="75000"/>
                  </a:schemeClr>
                </a:solidFill>
                <a:latin typeface="+mn-lt"/>
              </a:rPr>
              <a:t>Words create worlds</a:t>
            </a:r>
            <a:endParaRPr lang="en-GB" sz="3200" b="1" i="1" dirty="0">
              <a:solidFill>
                <a:schemeClr val="bg1">
                  <a:lumMod val="75000"/>
                </a:schemeClr>
              </a:solidFill>
              <a:latin typeface="+mn-lt"/>
            </a:endParaRPr>
          </a:p>
        </p:txBody>
      </p:sp>
      <p:sp>
        <p:nvSpPr>
          <p:cNvPr id="4" name="Title 1"/>
          <p:cNvSpPr txBox="1">
            <a:spLocks/>
          </p:cNvSpPr>
          <p:nvPr/>
        </p:nvSpPr>
        <p:spPr>
          <a:xfrm>
            <a:off x="683568" y="548680"/>
            <a:ext cx="7772400"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Five AI Principles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Tree>
    <p:extLst>
      <p:ext uri="{BB962C8B-B14F-4D97-AF65-F5344CB8AC3E}">
        <p14:creationId xmlns:p14="http://schemas.microsoft.com/office/powerpoint/2010/main" val="187821087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Notice any Parallels?</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5722" y="1484784"/>
            <a:ext cx="4588526" cy="4491722"/>
          </a:xfrm>
          <a:prstGeom prst="rect">
            <a:avLst/>
          </a:prstGeom>
        </p:spPr>
      </p:pic>
      <p:sp>
        <p:nvSpPr>
          <p:cNvPr id="6" name="Oval 7"/>
          <p:cNvSpPr>
            <a:spLocks noChangeArrowheads="1"/>
          </p:cNvSpPr>
          <p:nvPr/>
        </p:nvSpPr>
        <p:spPr bwMode="blackWhite">
          <a:xfrm>
            <a:off x="1403648" y="1489500"/>
            <a:ext cx="1368152" cy="1281991"/>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Dream</a:t>
            </a:r>
          </a:p>
        </p:txBody>
      </p:sp>
      <p:sp>
        <p:nvSpPr>
          <p:cNvPr id="7" name="Oval 7"/>
          <p:cNvSpPr>
            <a:spLocks noChangeArrowheads="1"/>
          </p:cNvSpPr>
          <p:nvPr/>
        </p:nvSpPr>
        <p:spPr bwMode="blackWhite">
          <a:xfrm rot="3014806">
            <a:off x="1654905" y="5261373"/>
            <a:ext cx="1656184" cy="1430265"/>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Discover</a:t>
            </a:r>
          </a:p>
        </p:txBody>
      </p:sp>
      <p:sp>
        <p:nvSpPr>
          <p:cNvPr id="8" name="Oval 7"/>
          <p:cNvSpPr>
            <a:spLocks noChangeArrowheads="1"/>
          </p:cNvSpPr>
          <p:nvPr/>
        </p:nvSpPr>
        <p:spPr bwMode="blackWhite">
          <a:xfrm rot="20916679">
            <a:off x="3030755" y="911477"/>
            <a:ext cx="1379703" cy="1307142"/>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Design</a:t>
            </a:r>
          </a:p>
        </p:txBody>
      </p:sp>
      <p:sp>
        <p:nvSpPr>
          <p:cNvPr id="9" name="Oval 7"/>
          <p:cNvSpPr>
            <a:spLocks noChangeArrowheads="1"/>
          </p:cNvSpPr>
          <p:nvPr/>
        </p:nvSpPr>
        <p:spPr bwMode="blackWhite">
          <a:xfrm>
            <a:off x="6804248" y="2981637"/>
            <a:ext cx="1800199" cy="1498015"/>
          </a:xfrm>
          <a:prstGeom prst="ellipse">
            <a:avLst/>
          </a:prstGeom>
          <a:gradFill rotWithShape="1">
            <a:gsLst>
              <a:gs pos="0">
                <a:schemeClr val="accent1"/>
              </a:gs>
              <a:gs pos="100000">
                <a:schemeClr val="accent1">
                  <a:gamma/>
                  <a:shade val="46275"/>
                  <a:invGamma/>
                </a:schemeClr>
              </a:gs>
            </a:gsLst>
            <a:lin ang="5400000" scaled="1"/>
          </a:gradFill>
          <a:ln w="25400">
            <a:noFill/>
            <a:round/>
            <a:headEnd/>
            <a:tailEnd/>
          </a:ln>
          <a:effectLst>
            <a:outerShdw blurRad="63500" dist="71842" dir="2700000" algn="ctr" rotWithShape="0">
              <a:schemeClr val="bg2">
                <a:alpha val="74998"/>
              </a:schemeClr>
            </a:outerShdw>
          </a:effectLst>
        </p:spPr>
        <p:txBody>
          <a:bodyPr wrap="none" lIns="92075" tIns="46038" rIns="92075" bIns="46038" anchor="ctr" anchorCtr="1"/>
          <a:lstStyle>
            <a:lvl1pPr>
              <a:defRPr sz="2400">
                <a:solidFill>
                  <a:schemeClr val="tx1"/>
                </a:solidFill>
                <a:latin typeface="Tahoma" pitchFamily="-106" charset="0"/>
                <a:cs typeface="Times New Roman" pitchFamily="-106" charset="0"/>
              </a:defRPr>
            </a:lvl1pPr>
            <a:lvl2pPr marL="37931725" indent="-37474525">
              <a:defRPr sz="2400">
                <a:solidFill>
                  <a:schemeClr val="tx1"/>
                </a:solidFill>
                <a:latin typeface="Tahoma" pitchFamily="-106" charset="0"/>
                <a:cs typeface="Times New Roman" pitchFamily="-106" charset="0"/>
              </a:defRPr>
            </a:lvl2pPr>
            <a:lvl3pPr>
              <a:defRPr sz="2400">
                <a:solidFill>
                  <a:schemeClr val="tx1"/>
                </a:solidFill>
                <a:latin typeface="Tahoma" pitchFamily="-106" charset="0"/>
                <a:cs typeface="Times New Roman" pitchFamily="-106" charset="0"/>
              </a:defRPr>
            </a:lvl3pPr>
            <a:lvl4pPr>
              <a:defRPr sz="2400">
                <a:solidFill>
                  <a:schemeClr val="tx1"/>
                </a:solidFill>
                <a:latin typeface="Tahoma" pitchFamily="-106" charset="0"/>
                <a:cs typeface="Times New Roman" pitchFamily="-106" charset="0"/>
              </a:defRPr>
            </a:lvl4pPr>
            <a:lvl5pPr>
              <a:defRPr sz="2400">
                <a:solidFill>
                  <a:schemeClr val="tx1"/>
                </a:solidFill>
                <a:latin typeface="Tahoma" pitchFamily="-106" charset="0"/>
                <a:cs typeface="Times New Roman" pitchFamily="-106" charset="0"/>
              </a:defRPr>
            </a:lvl5pPr>
            <a:lvl6pPr marL="457200" eaLnBrk="0" fontAlgn="base" hangingPunct="0">
              <a:spcBef>
                <a:spcPct val="0"/>
              </a:spcBef>
              <a:spcAft>
                <a:spcPct val="0"/>
              </a:spcAft>
              <a:defRPr sz="2400">
                <a:solidFill>
                  <a:schemeClr val="tx1"/>
                </a:solidFill>
                <a:latin typeface="Tahoma" pitchFamily="-106" charset="0"/>
                <a:cs typeface="Times New Roman" pitchFamily="-106" charset="0"/>
              </a:defRPr>
            </a:lvl6pPr>
            <a:lvl7pPr marL="914400" eaLnBrk="0" fontAlgn="base" hangingPunct="0">
              <a:spcBef>
                <a:spcPct val="0"/>
              </a:spcBef>
              <a:spcAft>
                <a:spcPct val="0"/>
              </a:spcAft>
              <a:defRPr sz="2400">
                <a:solidFill>
                  <a:schemeClr val="tx1"/>
                </a:solidFill>
                <a:latin typeface="Tahoma" pitchFamily="-106" charset="0"/>
                <a:cs typeface="Times New Roman" pitchFamily="-106" charset="0"/>
              </a:defRPr>
            </a:lvl7pPr>
            <a:lvl8pPr marL="1371600" eaLnBrk="0" fontAlgn="base" hangingPunct="0">
              <a:spcBef>
                <a:spcPct val="0"/>
              </a:spcBef>
              <a:spcAft>
                <a:spcPct val="0"/>
              </a:spcAft>
              <a:defRPr sz="2400">
                <a:solidFill>
                  <a:schemeClr val="tx1"/>
                </a:solidFill>
                <a:latin typeface="Tahoma" pitchFamily="-106" charset="0"/>
                <a:cs typeface="Times New Roman" pitchFamily="-106" charset="0"/>
              </a:defRPr>
            </a:lvl8pPr>
            <a:lvl9pPr marL="1828800" eaLnBrk="0" fontAlgn="base" hangingPunct="0">
              <a:spcBef>
                <a:spcPct val="0"/>
              </a:spcBef>
              <a:spcAft>
                <a:spcPct val="0"/>
              </a:spcAft>
              <a:defRPr sz="2400">
                <a:solidFill>
                  <a:schemeClr val="tx1"/>
                </a:solidFill>
                <a:latin typeface="Tahoma" pitchFamily="-106" charset="0"/>
                <a:cs typeface="Times New Roman" pitchFamily="-106" charset="0"/>
              </a:defRPr>
            </a:lvl9pPr>
          </a:lstStyle>
          <a:p>
            <a:pPr algn="ctr" eaLnBrk="0" hangingPunct="0">
              <a:lnSpc>
                <a:spcPct val="90000"/>
              </a:lnSpc>
            </a:pPr>
            <a:r>
              <a:rPr lang="en-US" altLang="en-US" sz="2200" b="1" dirty="0" smtClean="0">
                <a:solidFill>
                  <a:srgbClr val="FFFFFF"/>
                </a:solidFill>
                <a:effectLst>
                  <a:outerShdw blurRad="38100" dist="38100" dir="2700000" algn="tl">
                    <a:srgbClr val="000000"/>
                  </a:outerShdw>
                </a:effectLst>
              </a:rPr>
              <a:t>Deliver</a:t>
            </a:r>
          </a:p>
        </p:txBody>
      </p:sp>
      <p:sp>
        <p:nvSpPr>
          <p:cNvPr id="10" name="TextBox 9"/>
          <p:cNvSpPr txBox="1"/>
          <p:nvPr/>
        </p:nvSpPr>
        <p:spPr>
          <a:xfrm>
            <a:off x="5652120" y="1009756"/>
            <a:ext cx="3393173" cy="461665"/>
          </a:xfrm>
          <a:prstGeom prst="rect">
            <a:avLst/>
          </a:prstGeom>
          <a:noFill/>
        </p:spPr>
        <p:txBody>
          <a:bodyPr wrap="none" rtlCol="0">
            <a:spAutoFit/>
          </a:bodyPr>
          <a:lstStyle/>
          <a:p>
            <a:r>
              <a:rPr lang="en-GB" dirty="0" smtClean="0">
                <a:latin typeface="+mn-lt"/>
              </a:rPr>
              <a:t>The Action Learning Cycle</a:t>
            </a:r>
            <a:endParaRPr lang="en-GB" dirty="0">
              <a:latin typeface="+mn-lt"/>
            </a:endParaRPr>
          </a:p>
        </p:txBody>
      </p:sp>
      <p:sp>
        <p:nvSpPr>
          <p:cNvPr id="11" name="TextBox 10"/>
          <p:cNvSpPr txBox="1"/>
          <p:nvPr/>
        </p:nvSpPr>
        <p:spPr>
          <a:xfrm>
            <a:off x="5861183" y="6237311"/>
            <a:ext cx="2975045" cy="461665"/>
          </a:xfrm>
          <a:prstGeom prst="rect">
            <a:avLst/>
          </a:prstGeom>
          <a:noFill/>
        </p:spPr>
        <p:txBody>
          <a:bodyPr wrap="none" rtlCol="0">
            <a:spAutoFit/>
          </a:bodyPr>
          <a:lstStyle/>
          <a:p>
            <a:r>
              <a:rPr lang="en-GB" dirty="0" smtClean="0">
                <a:latin typeface="+mn-lt"/>
              </a:rPr>
              <a:t>&amp; Appreciative inquiry</a:t>
            </a:r>
            <a:endParaRPr lang="en-GB" dirty="0">
              <a:latin typeface="+mn-lt"/>
            </a:endParaRPr>
          </a:p>
        </p:txBody>
      </p:sp>
    </p:spTree>
    <p:extLst>
      <p:ext uri="{BB962C8B-B14F-4D97-AF65-F5344CB8AC3E}">
        <p14:creationId xmlns:p14="http://schemas.microsoft.com/office/powerpoint/2010/main" val="430072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a:t>Six basic human needs and </a:t>
            </a:r>
            <a:r>
              <a:rPr lang="en-GB" dirty="0" smtClean="0"/>
              <a:t>AI’s empowering potential</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graphicFrame>
        <p:nvGraphicFramePr>
          <p:cNvPr id="2" name="Table 1"/>
          <p:cNvGraphicFramePr>
            <a:graphicFrameLocks noGrp="1"/>
          </p:cNvGraphicFramePr>
          <p:nvPr>
            <p:extLst>
              <p:ext uri="{D42A27DB-BD31-4B8C-83A1-F6EECF244321}">
                <p14:modId xmlns:p14="http://schemas.microsoft.com/office/powerpoint/2010/main" val="4213848684"/>
              </p:ext>
            </p:extLst>
          </p:nvPr>
        </p:nvGraphicFramePr>
        <p:xfrm>
          <a:off x="395536" y="1628800"/>
          <a:ext cx="8136904" cy="4365834"/>
        </p:xfrm>
        <a:graphic>
          <a:graphicData uri="http://schemas.openxmlformats.org/drawingml/2006/table">
            <a:tbl>
              <a:tblPr firstRow="1" firstCol="1" bandRow="1">
                <a:tableStyleId>{7E9639D4-E3E2-4D34-9284-5A2195B3D0D7}</a:tableStyleId>
              </a:tblPr>
              <a:tblGrid>
                <a:gridCol w="3096344"/>
                <a:gridCol w="5040560"/>
              </a:tblGrid>
              <a:tr h="564063">
                <a:tc>
                  <a:txBody>
                    <a:bodyPr/>
                    <a:lstStyle/>
                    <a:p>
                      <a:pPr>
                        <a:lnSpc>
                          <a:spcPct val="115000"/>
                        </a:lnSpc>
                        <a:spcAft>
                          <a:spcPts val="0"/>
                        </a:spcAft>
                      </a:pPr>
                      <a:r>
                        <a:rPr lang="en-GB" sz="2400" dirty="0" smtClean="0">
                          <a:effectLst/>
                        </a:rPr>
                        <a:t>Basic Human</a:t>
                      </a:r>
                      <a:r>
                        <a:rPr lang="en-GB" sz="2400" baseline="0" dirty="0" smtClean="0">
                          <a:effectLst/>
                        </a:rPr>
                        <a:t> Needs</a:t>
                      </a:r>
                      <a:endParaRPr lang="en-GB" sz="2400" dirty="0">
                        <a:effectLst/>
                        <a:latin typeface="Calibri"/>
                        <a:ea typeface="Calibri"/>
                        <a:cs typeface="Times New Roman"/>
                      </a:endParaRPr>
                    </a:p>
                  </a:txBody>
                  <a:tcPr marL="68580" marR="68580" marT="0" marB="0"/>
                </a:tc>
                <a:tc>
                  <a:txBody>
                    <a:bodyPr/>
                    <a:lstStyle/>
                    <a:p>
                      <a:pPr>
                        <a:lnSpc>
                          <a:spcPct val="115000"/>
                        </a:lnSpc>
                        <a:spcAft>
                          <a:spcPts val="0"/>
                        </a:spcAft>
                      </a:pPr>
                      <a:r>
                        <a:rPr lang="en-GB" sz="2400" dirty="0" smtClean="0">
                          <a:effectLst/>
                        </a:rPr>
                        <a:t>       Powers unleashed</a:t>
                      </a:r>
                      <a:r>
                        <a:rPr lang="en-GB" sz="2400" baseline="0" dirty="0" smtClean="0">
                          <a:effectLst/>
                        </a:rPr>
                        <a:t> by AI</a:t>
                      </a:r>
                      <a:endParaRPr lang="en-GB" sz="2400" dirty="0">
                        <a:effectLst/>
                        <a:latin typeface="Calibri"/>
                        <a:ea typeface="Calibri"/>
                        <a:cs typeface="Times New Roman"/>
                      </a:endParaRPr>
                    </a:p>
                  </a:txBody>
                  <a:tcPr marL="68580" marR="68580" marT="0" marB="0"/>
                </a:tc>
              </a:tr>
              <a:tr h="564063">
                <a:tc>
                  <a:txBody>
                    <a:bodyPr/>
                    <a:lstStyle/>
                    <a:p>
                      <a:pPr>
                        <a:lnSpc>
                          <a:spcPct val="115000"/>
                        </a:lnSpc>
                        <a:spcAft>
                          <a:spcPts val="0"/>
                        </a:spcAft>
                      </a:pPr>
                      <a:endParaRPr lang="en-GB" sz="2400" dirty="0">
                        <a:effectLst/>
                        <a:latin typeface="Calibri"/>
                        <a:ea typeface="Calibri"/>
                        <a:cs typeface="Times New Roman"/>
                      </a:endParaRPr>
                    </a:p>
                  </a:txBody>
                  <a:tcPr marL="68580" marR="68580" marT="0" marB="0"/>
                </a:tc>
                <a:tc>
                  <a:txBody>
                    <a:bodyPr/>
                    <a:lstStyle/>
                    <a:p>
                      <a:pPr>
                        <a:lnSpc>
                          <a:spcPct val="115000"/>
                        </a:lnSpc>
                        <a:spcAft>
                          <a:spcPts val="0"/>
                        </a:spcAft>
                      </a:pPr>
                      <a:endParaRPr lang="en-GB" sz="2400" dirty="0">
                        <a:effectLst/>
                        <a:latin typeface="Calibri"/>
                        <a:ea typeface="Calibri"/>
                        <a:cs typeface="Times New Roman"/>
                      </a:endParaRPr>
                    </a:p>
                  </a:txBody>
                  <a:tcPr marL="68580" marR="68580" marT="0" marB="0"/>
                </a:tc>
              </a:tr>
              <a:tr h="564063">
                <a:tc>
                  <a:txBody>
                    <a:bodyPr/>
                    <a:lstStyle/>
                    <a:p>
                      <a:pPr>
                        <a:lnSpc>
                          <a:spcPct val="115000"/>
                        </a:lnSpc>
                        <a:spcAft>
                          <a:spcPts val="0"/>
                        </a:spcAft>
                      </a:pPr>
                      <a:endParaRPr lang="en-GB" sz="2400" dirty="0">
                        <a:effectLst/>
                        <a:latin typeface="Calibri"/>
                        <a:ea typeface="Calibri"/>
                        <a:cs typeface="Times New Roman"/>
                      </a:endParaRPr>
                    </a:p>
                  </a:txBody>
                  <a:tcPr marL="68580" marR="68580" marT="0" marB="0"/>
                </a:tc>
                <a:tc>
                  <a:txBody>
                    <a:bodyPr/>
                    <a:lstStyle/>
                    <a:p>
                      <a:pPr>
                        <a:lnSpc>
                          <a:spcPct val="115000"/>
                        </a:lnSpc>
                        <a:spcAft>
                          <a:spcPts val="0"/>
                        </a:spcAft>
                      </a:pPr>
                      <a:endParaRPr lang="en-GB" sz="2400" dirty="0">
                        <a:effectLst/>
                        <a:latin typeface="Calibri"/>
                        <a:ea typeface="Calibri"/>
                        <a:cs typeface="Times New Roman"/>
                      </a:endParaRPr>
                    </a:p>
                  </a:txBody>
                  <a:tcPr marL="68580" marR="68580" marT="0" marB="0"/>
                </a:tc>
              </a:tr>
              <a:tr h="564063">
                <a:tc>
                  <a:txBody>
                    <a:bodyPr/>
                    <a:lstStyle/>
                    <a:p>
                      <a:pPr>
                        <a:lnSpc>
                          <a:spcPct val="115000"/>
                        </a:lnSpc>
                        <a:spcAft>
                          <a:spcPts val="0"/>
                        </a:spcAft>
                      </a:pPr>
                      <a:endParaRPr lang="en-GB" sz="2400" dirty="0">
                        <a:effectLst/>
                        <a:latin typeface="Calibri"/>
                        <a:ea typeface="Calibri"/>
                        <a:cs typeface="Times New Roman"/>
                      </a:endParaRPr>
                    </a:p>
                  </a:txBody>
                  <a:tcPr marL="68580" marR="68580" marT="0" marB="0"/>
                </a:tc>
                <a:tc>
                  <a:txBody>
                    <a:bodyPr/>
                    <a:lstStyle/>
                    <a:p>
                      <a:pPr>
                        <a:lnSpc>
                          <a:spcPct val="115000"/>
                        </a:lnSpc>
                        <a:spcAft>
                          <a:spcPts val="0"/>
                        </a:spcAft>
                      </a:pPr>
                      <a:endParaRPr lang="en-GB" sz="2400" dirty="0">
                        <a:effectLst/>
                        <a:latin typeface="Calibri"/>
                        <a:ea typeface="Calibri"/>
                        <a:cs typeface="Times New Roman"/>
                      </a:endParaRPr>
                    </a:p>
                  </a:txBody>
                  <a:tcPr marL="68580" marR="68580" marT="0" marB="0"/>
                </a:tc>
              </a:tr>
              <a:tr h="564063">
                <a:tc>
                  <a:txBody>
                    <a:bodyPr/>
                    <a:lstStyle/>
                    <a:p>
                      <a:pPr>
                        <a:lnSpc>
                          <a:spcPct val="115000"/>
                        </a:lnSpc>
                        <a:spcAft>
                          <a:spcPts val="0"/>
                        </a:spcAft>
                      </a:pPr>
                      <a:endParaRPr lang="en-GB" sz="2400" dirty="0">
                        <a:effectLst/>
                        <a:latin typeface="Calibri"/>
                        <a:ea typeface="Calibri"/>
                        <a:cs typeface="Times New Roman"/>
                      </a:endParaRPr>
                    </a:p>
                  </a:txBody>
                  <a:tcPr marL="68580" marR="68580" marT="0" marB="0"/>
                </a:tc>
                <a:tc>
                  <a:txBody>
                    <a:bodyPr/>
                    <a:lstStyle/>
                    <a:p>
                      <a:pPr>
                        <a:lnSpc>
                          <a:spcPct val="115000"/>
                        </a:lnSpc>
                        <a:spcAft>
                          <a:spcPts val="0"/>
                        </a:spcAft>
                      </a:pPr>
                      <a:endParaRPr lang="en-GB" sz="2400" dirty="0">
                        <a:effectLst/>
                        <a:latin typeface="Calibri"/>
                        <a:ea typeface="Calibri"/>
                        <a:cs typeface="Times New Roman"/>
                      </a:endParaRPr>
                    </a:p>
                  </a:txBody>
                  <a:tcPr marL="68580" marR="68580" marT="0" marB="0"/>
                </a:tc>
              </a:tr>
              <a:tr h="564063">
                <a:tc>
                  <a:txBody>
                    <a:bodyPr/>
                    <a:lstStyle/>
                    <a:p>
                      <a:pPr>
                        <a:lnSpc>
                          <a:spcPct val="115000"/>
                        </a:lnSpc>
                        <a:spcAft>
                          <a:spcPts val="0"/>
                        </a:spcAft>
                      </a:pPr>
                      <a:endParaRPr lang="en-GB" sz="2400" dirty="0">
                        <a:effectLst/>
                        <a:latin typeface="Calibri"/>
                        <a:ea typeface="Calibri"/>
                        <a:cs typeface="Times New Roman"/>
                      </a:endParaRPr>
                    </a:p>
                  </a:txBody>
                  <a:tcPr marL="68580" marR="68580" marT="0" marB="0"/>
                </a:tc>
                <a:tc>
                  <a:txBody>
                    <a:bodyPr/>
                    <a:lstStyle/>
                    <a:p>
                      <a:pPr>
                        <a:lnSpc>
                          <a:spcPct val="115000"/>
                        </a:lnSpc>
                        <a:spcAft>
                          <a:spcPts val="0"/>
                        </a:spcAft>
                      </a:pPr>
                      <a:endParaRPr lang="en-GB" sz="2400" dirty="0">
                        <a:effectLst/>
                        <a:latin typeface="Calibri"/>
                        <a:ea typeface="Calibri"/>
                        <a:cs typeface="Times New Roman"/>
                      </a:endParaRPr>
                    </a:p>
                  </a:txBody>
                  <a:tcPr marL="68580" marR="68580" marT="0" marB="0"/>
                </a:tc>
              </a:tr>
              <a:tr h="564063">
                <a:tc>
                  <a:txBody>
                    <a:bodyPr/>
                    <a:lstStyle/>
                    <a:p>
                      <a:pPr>
                        <a:lnSpc>
                          <a:spcPct val="115000"/>
                        </a:lnSpc>
                        <a:spcAft>
                          <a:spcPts val="0"/>
                        </a:spcAft>
                      </a:pPr>
                      <a:endParaRPr lang="en-GB" sz="2400" dirty="0">
                        <a:effectLst/>
                        <a:latin typeface="Calibri"/>
                        <a:ea typeface="Calibri"/>
                        <a:cs typeface="Times New Roman"/>
                      </a:endParaRPr>
                    </a:p>
                  </a:txBody>
                  <a:tcPr marL="68580" marR="68580" marT="0" marB="0"/>
                </a:tc>
                <a:tc>
                  <a:txBody>
                    <a:bodyPr/>
                    <a:lstStyle/>
                    <a:p>
                      <a:pPr>
                        <a:lnSpc>
                          <a:spcPct val="115000"/>
                        </a:lnSpc>
                        <a:spcAft>
                          <a:spcPts val="0"/>
                        </a:spcAft>
                      </a:pPr>
                      <a:endParaRPr lang="en-GB" sz="2400" dirty="0" smtClean="0">
                        <a:effectLst/>
                        <a:latin typeface="Calibri"/>
                        <a:ea typeface="Calibri"/>
                        <a:cs typeface="Times New Roman"/>
                      </a:endParaRPr>
                    </a:p>
                    <a:p>
                      <a:pPr>
                        <a:lnSpc>
                          <a:spcPct val="115000"/>
                        </a:lnSpc>
                        <a:spcAft>
                          <a:spcPts val="0"/>
                        </a:spcAft>
                      </a:pPr>
                      <a:endParaRPr lang="en-GB" sz="3200" dirty="0">
                        <a:effectLst/>
                        <a:latin typeface="Calibri"/>
                        <a:ea typeface="Calibri"/>
                        <a:cs typeface="Times New Roman"/>
                      </a:endParaRPr>
                    </a:p>
                  </a:txBody>
                  <a:tcPr marL="68580" marR="68580" marT="0" marB="0"/>
                </a:tc>
              </a:tr>
            </a:tbl>
          </a:graphicData>
        </a:graphic>
      </p:graphicFrame>
      <p:sp>
        <p:nvSpPr>
          <p:cNvPr id="8" name="Rectangle 7"/>
          <p:cNvSpPr/>
          <p:nvPr/>
        </p:nvSpPr>
        <p:spPr>
          <a:xfrm>
            <a:off x="554663" y="2216798"/>
            <a:ext cx="1666354" cy="492122"/>
          </a:xfrm>
          <a:prstGeom prst="rect">
            <a:avLst/>
          </a:prstGeom>
        </p:spPr>
        <p:txBody>
          <a:bodyPr wrap="none">
            <a:spAutoFit/>
          </a:bodyPr>
          <a:lstStyle/>
          <a:p>
            <a:pPr>
              <a:lnSpc>
                <a:spcPct val="115000"/>
              </a:lnSpc>
              <a:spcAft>
                <a:spcPts val="0"/>
              </a:spcAft>
            </a:pPr>
            <a:r>
              <a:rPr lang="en-GB" b="1" dirty="0">
                <a:latin typeface="+mn-lt"/>
              </a:rPr>
              <a:t>1. Certainty</a:t>
            </a:r>
            <a:endParaRPr lang="en-GB" b="1" dirty="0">
              <a:latin typeface="+mn-lt"/>
              <a:ea typeface="Calibri"/>
              <a:cs typeface="Times New Roman"/>
            </a:endParaRPr>
          </a:p>
        </p:txBody>
      </p:sp>
      <p:sp>
        <p:nvSpPr>
          <p:cNvPr id="9" name="Rectangle 8"/>
          <p:cNvSpPr/>
          <p:nvPr/>
        </p:nvSpPr>
        <p:spPr>
          <a:xfrm>
            <a:off x="539552" y="2780928"/>
            <a:ext cx="1996572" cy="517065"/>
          </a:xfrm>
          <a:prstGeom prst="rect">
            <a:avLst/>
          </a:prstGeom>
        </p:spPr>
        <p:txBody>
          <a:bodyPr wrap="none">
            <a:spAutoFit/>
          </a:bodyPr>
          <a:lstStyle/>
          <a:p>
            <a:pPr>
              <a:lnSpc>
                <a:spcPct val="115000"/>
              </a:lnSpc>
              <a:spcAft>
                <a:spcPts val="0"/>
              </a:spcAft>
            </a:pPr>
            <a:r>
              <a:rPr lang="en-GB" b="1" dirty="0" smtClean="0">
                <a:latin typeface="+mn-lt"/>
              </a:rPr>
              <a:t>2. Uncertainty</a:t>
            </a:r>
            <a:endParaRPr lang="en-GB" b="1" dirty="0">
              <a:latin typeface="+mn-lt"/>
              <a:ea typeface="Calibri"/>
              <a:cs typeface="Times New Roman"/>
            </a:endParaRPr>
          </a:p>
        </p:txBody>
      </p:sp>
      <p:sp>
        <p:nvSpPr>
          <p:cNvPr id="10" name="Rectangle 9"/>
          <p:cNvSpPr/>
          <p:nvPr/>
        </p:nvSpPr>
        <p:spPr>
          <a:xfrm>
            <a:off x="539552" y="3415991"/>
            <a:ext cx="1999073" cy="517065"/>
          </a:xfrm>
          <a:prstGeom prst="rect">
            <a:avLst/>
          </a:prstGeom>
        </p:spPr>
        <p:txBody>
          <a:bodyPr wrap="none">
            <a:spAutoFit/>
          </a:bodyPr>
          <a:lstStyle/>
          <a:p>
            <a:pPr>
              <a:lnSpc>
                <a:spcPct val="115000"/>
              </a:lnSpc>
              <a:spcAft>
                <a:spcPts val="0"/>
              </a:spcAft>
            </a:pPr>
            <a:r>
              <a:rPr lang="en-GB" b="1" dirty="0" smtClean="0">
                <a:latin typeface="+mn-lt"/>
              </a:rPr>
              <a:t>3. Significance</a:t>
            </a:r>
            <a:endParaRPr lang="en-GB" b="1" dirty="0">
              <a:latin typeface="+mn-lt"/>
              <a:ea typeface="Calibri"/>
              <a:cs typeface="Times New Roman"/>
            </a:endParaRPr>
          </a:p>
        </p:txBody>
      </p:sp>
      <p:sp>
        <p:nvSpPr>
          <p:cNvPr id="12" name="Rectangle 11"/>
          <p:cNvSpPr/>
          <p:nvPr/>
        </p:nvSpPr>
        <p:spPr>
          <a:xfrm>
            <a:off x="539552" y="3933056"/>
            <a:ext cx="2755306" cy="492122"/>
          </a:xfrm>
          <a:prstGeom prst="rect">
            <a:avLst/>
          </a:prstGeom>
        </p:spPr>
        <p:txBody>
          <a:bodyPr wrap="none">
            <a:spAutoFit/>
          </a:bodyPr>
          <a:lstStyle/>
          <a:p>
            <a:pPr>
              <a:lnSpc>
                <a:spcPct val="115000"/>
              </a:lnSpc>
              <a:spcAft>
                <a:spcPts val="0"/>
              </a:spcAft>
            </a:pPr>
            <a:r>
              <a:rPr lang="en-GB" b="1" dirty="0">
                <a:latin typeface="+mn-lt"/>
              </a:rPr>
              <a:t>4. Connection / love</a:t>
            </a:r>
            <a:endParaRPr lang="en-GB" b="1" dirty="0">
              <a:latin typeface="+mn-lt"/>
              <a:ea typeface="Calibri"/>
              <a:cs typeface="Times New Roman"/>
            </a:endParaRPr>
          </a:p>
        </p:txBody>
      </p:sp>
      <p:sp>
        <p:nvSpPr>
          <p:cNvPr id="13" name="Rectangle 12"/>
          <p:cNvSpPr/>
          <p:nvPr/>
        </p:nvSpPr>
        <p:spPr>
          <a:xfrm>
            <a:off x="539552" y="4509120"/>
            <a:ext cx="1458797" cy="492122"/>
          </a:xfrm>
          <a:prstGeom prst="rect">
            <a:avLst/>
          </a:prstGeom>
        </p:spPr>
        <p:txBody>
          <a:bodyPr wrap="none">
            <a:spAutoFit/>
          </a:bodyPr>
          <a:lstStyle/>
          <a:p>
            <a:pPr>
              <a:lnSpc>
                <a:spcPct val="115000"/>
              </a:lnSpc>
              <a:spcAft>
                <a:spcPts val="0"/>
              </a:spcAft>
            </a:pPr>
            <a:r>
              <a:rPr lang="en-GB" b="1" dirty="0">
                <a:latin typeface="+mn-lt"/>
              </a:rPr>
              <a:t>5. Growth</a:t>
            </a:r>
            <a:endParaRPr lang="en-GB" b="1" dirty="0">
              <a:latin typeface="+mn-lt"/>
              <a:ea typeface="Calibri"/>
              <a:cs typeface="Times New Roman"/>
            </a:endParaRPr>
          </a:p>
        </p:txBody>
      </p:sp>
      <p:sp>
        <p:nvSpPr>
          <p:cNvPr id="14" name="Rectangle 13"/>
          <p:cNvSpPr/>
          <p:nvPr/>
        </p:nvSpPr>
        <p:spPr>
          <a:xfrm>
            <a:off x="539552" y="5085184"/>
            <a:ext cx="2318583" cy="941796"/>
          </a:xfrm>
          <a:prstGeom prst="rect">
            <a:avLst/>
          </a:prstGeom>
        </p:spPr>
        <p:txBody>
          <a:bodyPr wrap="none">
            <a:spAutoFit/>
          </a:bodyPr>
          <a:lstStyle/>
          <a:p>
            <a:pPr>
              <a:lnSpc>
                <a:spcPct val="115000"/>
              </a:lnSpc>
              <a:spcAft>
                <a:spcPts val="0"/>
              </a:spcAft>
            </a:pPr>
            <a:r>
              <a:rPr lang="en-GB" b="1" dirty="0">
                <a:latin typeface="+mn-lt"/>
              </a:rPr>
              <a:t>6. </a:t>
            </a:r>
            <a:r>
              <a:rPr lang="en-GB" b="1" dirty="0" smtClean="0">
                <a:latin typeface="+mn-lt"/>
              </a:rPr>
              <a:t>Contribution /</a:t>
            </a:r>
          </a:p>
          <a:p>
            <a:pPr>
              <a:lnSpc>
                <a:spcPct val="115000"/>
              </a:lnSpc>
              <a:spcAft>
                <a:spcPts val="0"/>
              </a:spcAft>
            </a:pPr>
            <a:r>
              <a:rPr lang="en-GB" b="1" dirty="0" smtClean="0">
                <a:latin typeface="+mn-lt"/>
                <a:ea typeface="Calibri"/>
                <a:cs typeface="Times New Roman"/>
              </a:rPr>
              <a:t>Service</a:t>
            </a:r>
            <a:endParaRPr lang="en-GB" b="1" dirty="0">
              <a:latin typeface="+mn-lt"/>
              <a:ea typeface="Calibri"/>
              <a:cs typeface="Times New Roman"/>
            </a:endParaRPr>
          </a:p>
        </p:txBody>
      </p:sp>
      <p:sp>
        <p:nvSpPr>
          <p:cNvPr id="15" name="Rectangle 14"/>
          <p:cNvSpPr/>
          <p:nvPr/>
        </p:nvSpPr>
        <p:spPr>
          <a:xfrm>
            <a:off x="3995936" y="2204864"/>
            <a:ext cx="4210512" cy="492122"/>
          </a:xfrm>
          <a:prstGeom prst="rect">
            <a:avLst/>
          </a:prstGeom>
        </p:spPr>
        <p:txBody>
          <a:bodyPr wrap="none">
            <a:spAutoFit/>
          </a:bodyPr>
          <a:lstStyle/>
          <a:p>
            <a:pPr>
              <a:lnSpc>
                <a:spcPct val="115000"/>
              </a:lnSpc>
              <a:spcAft>
                <a:spcPts val="0"/>
              </a:spcAft>
            </a:pPr>
            <a:r>
              <a:rPr lang="en-GB" b="1" dirty="0">
                <a:latin typeface="+mn-lt"/>
              </a:rPr>
              <a:t>Power to be heard &amp; supported</a:t>
            </a:r>
            <a:endParaRPr lang="en-GB" b="1" dirty="0">
              <a:latin typeface="+mn-lt"/>
              <a:ea typeface="Calibri"/>
              <a:cs typeface="Times New Roman"/>
            </a:endParaRPr>
          </a:p>
        </p:txBody>
      </p:sp>
      <p:sp>
        <p:nvSpPr>
          <p:cNvPr id="16" name="Rectangle 15"/>
          <p:cNvSpPr/>
          <p:nvPr/>
        </p:nvSpPr>
        <p:spPr>
          <a:xfrm>
            <a:off x="3995936" y="2792862"/>
            <a:ext cx="1984839" cy="492122"/>
          </a:xfrm>
          <a:prstGeom prst="rect">
            <a:avLst/>
          </a:prstGeom>
        </p:spPr>
        <p:txBody>
          <a:bodyPr wrap="none">
            <a:spAutoFit/>
          </a:bodyPr>
          <a:lstStyle/>
          <a:p>
            <a:pPr>
              <a:lnSpc>
                <a:spcPct val="115000"/>
              </a:lnSpc>
              <a:spcAft>
                <a:spcPts val="0"/>
              </a:spcAft>
            </a:pPr>
            <a:r>
              <a:rPr lang="en-GB" b="1" dirty="0">
                <a:latin typeface="+mn-lt"/>
              </a:rPr>
              <a:t>Power </a:t>
            </a:r>
            <a:r>
              <a:rPr lang="en-GB" b="1" dirty="0" smtClean="0">
                <a:latin typeface="+mn-lt"/>
              </a:rPr>
              <a:t>to dare</a:t>
            </a:r>
            <a:endParaRPr lang="en-GB" b="1" dirty="0">
              <a:latin typeface="+mn-lt"/>
              <a:ea typeface="Calibri"/>
              <a:cs typeface="Times New Roman"/>
            </a:endParaRPr>
          </a:p>
        </p:txBody>
      </p:sp>
      <p:sp>
        <p:nvSpPr>
          <p:cNvPr id="17" name="Rectangle 16"/>
          <p:cNvSpPr/>
          <p:nvPr/>
        </p:nvSpPr>
        <p:spPr>
          <a:xfrm>
            <a:off x="3995936" y="3284984"/>
            <a:ext cx="2667397" cy="492122"/>
          </a:xfrm>
          <a:prstGeom prst="rect">
            <a:avLst/>
          </a:prstGeom>
        </p:spPr>
        <p:txBody>
          <a:bodyPr wrap="none">
            <a:spAutoFit/>
          </a:bodyPr>
          <a:lstStyle/>
          <a:p>
            <a:pPr>
              <a:lnSpc>
                <a:spcPct val="115000"/>
              </a:lnSpc>
              <a:spcAft>
                <a:spcPts val="0"/>
              </a:spcAft>
            </a:pPr>
            <a:r>
              <a:rPr lang="en-GB" b="1" dirty="0">
                <a:latin typeface="+mn-lt"/>
              </a:rPr>
              <a:t>Power to be </a:t>
            </a:r>
            <a:r>
              <a:rPr lang="en-GB" b="1" dirty="0" smtClean="0">
                <a:latin typeface="+mn-lt"/>
              </a:rPr>
              <a:t>known</a:t>
            </a:r>
            <a:endParaRPr lang="en-GB" b="1" dirty="0">
              <a:latin typeface="+mn-lt"/>
              <a:ea typeface="Calibri"/>
              <a:cs typeface="Times New Roman"/>
            </a:endParaRPr>
          </a:p>
        </p:txBody>
      </p:sp>
      <p:sp>
        <p:nvSpPr>
          <p:cNvPr id="18" name="Rectangle 17"/>
          <p:cNvSpPr/>
          <p:nvPr/>
        </p:nvSpPr>
        <p:spPr>
          <a:xfrm>
            <a:off x="3995936" y="3861048"/>
            <a:ext cx="4105035" cy="517065"/>
          </a:xfrm>
          <a:prstGeom prst="rect">
            <a:avLst/>
          </a:prstGeom>
        </p:spPr>
        <p:txBody>
          <a:bodyPr wrap="none">
            <a:spAutoFit/>
          </a:bodyPr>
          <a:lstStyle/>
          <a:p>
            <a:pPr>
              <a:lnSpc>
                <a:spcPct val="115000"/>
              </a:lnSpc>
              <a:spcAft>
                <a:spcPts val="0"/>
              </a:spcAft>
            </a:pPr>
            <a:r>
              <a:rPr lang="en-GB" b="1" dirty="0">
                <a:latin typeface="+mn-lt"/>
              </a:rPr>
              <a:t>Power to </a:t>
            </a:r>
            <a:r>
              <a:rPr lang="en-GB" b="1" dirty="0" smtClean="0">
                <a:latin typeface="+mn-lt"/>
              </a:rPr>
              <a:t>work in a community</a:t>
            </a:r>
            <a:endParaRPr lang="en-GB" b="1" dirty="0">
              <a:latin typeface="+mn-lt"/>
              <a:ea typeface="Calibri"/>
              <a:cs typeface="Times New Roman"/>
            </a:endParaRPr>
          </a:p>
        </p:txBody>
      </p:sp>
      <p:sp>
        <p:nvSpPr>
          <p:cNvPr id="19" name="Rectangle 18"/>
          <p:cNvSpPr/>
          <p:nvPr/>
        </p:nvSpPr>
        <p:spPr>
          <a:xfrm>
            <a:off x="3995936" y="4496111"/>
            <a:ext cx="3914405" cy="517065"/>
          </a:xfrm>
          <a:prstGeom prst="rect">
            <a:avLst/>
          </a:prstGeom>
        </p:spPr>
        <p:txBody>
          <a:bodyPr wrap="none">
            <a:spAutoFit/>
          </a:bodyPr>
          <a:lstStyle/>
          <a:p>
            <a:pPr>
              <a:lnSpc>
                <a:spcPct val="115000"/>
              </a:lnSpc>
              <a:spcAft>
                <a:spcPts val="0"/>
              </a:spcAft>
            </a:pPr>
            <a:r>
              <a:rPr lang="en-GB" b="1" dirty="0">
                <a:latin typeface="+mn-lt"/>
              </a:rPr>
              <a:t>Power to </a:t>
            </a:r>
            <a:r>
              <a:rPr lang="en-GB" b="1" dirty="0" smtClean="0">
                <a:latin typeface="+mn-lt"/>
              </a:rPr>
              <a:t>continually develop</a:t>
            </a:r>
            <a:endParaRPr lang="en-GB" b="1" dirty="0">
              <a:latin typeface="+mn-lt"/>
              <a:ea typeface="Calibri"/>
              <a:cs typeface="Times New Roman"/>
            </a:endParaRPr>
          </a:p>
        </p:txBody>
      </p:sp>
      <p:sp>
        <p:nvSpPr>
          <p:cNvPr id="20" name="Rectangle 19"/>
          <p:cNvSpPr/>
          <p:nvPr/>
        </p:nvSpPr>
        <p:spPr>
          <a:xfrm>
            <a:off x="3995936" y="5000167"/>
            <a:ext cx="3905749" cy="941796"/>
          </a:xfrm>
          <a:prstGeom prst="rect">
            <a:avLst/>
          </a:prstGeom>
        </p:spPr>
        <p:txBody>
          <a:bodyPr wrap="none">
            <a:spAutoFit/>
          </a:bodyPr>
          <a:lstStyle/>
          <a:p>
            <a:pPr>
              <a:lnSpc>
                <a:spcPct val="115000"/>
              </a:lnSpc>
              <a:spcAft>
                <a:spcPts val="0"/>
              </a:spcAft>
            </a:pPr>
            <a:r>
              <a:rPr lang="en-GB" b="1" dirty="0">
                <a:latin typeface="+mn-lt"/>
              </a:rPr>
              <a:t>Power to </a:t>
            </a:r>
            <a:r>
              <a:rPr lang="en-GB" b="1" dirty="0" smtClean="0">
                <a:latin typeface="+mn-lt"/>
              </a:rPr>
              <a:t>contribute to a goal</a:t>
            </a:r>
          </a:p>
          <a:p>
            <a:pPr>
              <a:lnSpc>
                <a:spcPct val="115000"/>
              </a:lnSpc>
              <a:spcAft>
                <a:spcPts val="0"/>
              </a:spcAft>
            </a:pPr>
            <a:r>
              <a:rPr lang="en-GB" b="1" dirty="0" smtClean="0">
                <a:latin typeface="+mn-lt"/>
                <a:ea typeface="Calibri"/>
                <a:cs typeface="Times New Roman"/>
              </a:rPr>
              <a:t>Bigger than yourself</a:t>
            </a:r>
          </a:p>
        </p:txBody>
      </p:sp>
    </p:spTree>
    <p:extLst>
      <p:ext uri="{BB962C8B-B14F-4D97-AF65-F5344CB8AC3E}">
        <p14:creationId xmlns:p14="http://schemas.microsoft.com/office/powerpoint/2010/main" val="43560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3" grpId="0"/>
      <p:bldP spid="14" grpId="0"/>
      <p:bldP spid="15" grpId="0"/>
      <p:bldP spid="16" grpId="0"/>
      <p:bldP spid="17" grpId="0"/>
      <p:bldP spid="18" grpId="0"/>
      <p:bldP spid="19" grpId="0"/>
      <p:bldP spid="20"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Appreciative Inquiry and CPS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
        <p:nvSpPr>
          <p:cNvPr id="5" name="AutoShape 3"/>
          <p:cNvSpPr>
            <a:spLocks noChangeArrowheads="1"/>
          </p:cNvSpPr>
          <p:nvPr/>
        </p:nvSpPr>
        <p:spPr bwMode="auto">
          <a:xfrm>
            <a:off x="1259632" y="2853630"/>
            <a:ext cx="6553200" cy="1943522"/>
          </a:xfrm>
          <a:prstGeom prst="flowChartAlternateProcess">
            <a:avLst/>
          </a:prstGeom>
          <a:solidFill>
            <a:srgbClr val="CC9900"/>
          </a:solidFill>
          <a:ln w="9525">
            <a:solidFill>
              <a:schemeClr val="tx1"/>
            </a:solidFill>
            <a:miter lim="800000"/>
            <a:headEnd/>
            <a:tailEnd/>
          </a:ln>
        </p:spPr>
        <p:txBody>
          <a:bodyPr wrap="none" anchor="ctr"/>
          <a:lstStyle/>
          <a:p>
            <a:endParaRPr lang="en-GB" dirty="0"/>
          </a:p>
        </p:txBody>
      </p:sp>
      <p:sp>
        <p:nvSpPr>
          <p:cNvPr id="7" name="TextBox 6"/>
          <p:cNvSpPr txBox="1"/>
          <p:nvPr/>
        </p:nvSpPr>
        <p:spPr>
          <a:xfrm>
            <a:off x="2195736" y="2997646"/>
            <a:ext cx="4752528" cy="1513235"/>
          </a:xfrm>
          <a:prstGeom prst="rect">
            <a:avLst/>
          </a:prstGeom>
          <a:noFill/>
        </p:spPr>
        <p:txBody>
          <a:bodyPr wrap="square" rtlCol="0">
            <a:spAutoFit/>
          </a:bodyPr>
          <a:lstStyle/>
          <a:p>
            <a:pPr algn="ctr">
              <a:spcAft>
                <a:spcPts val="1000"/>
              </a:spcAft>
            </a:pPr>
            <a:r>
              <a:rPr lang="en-US" sz="2800" b="1" u="sng" dirty="0" smtClean="0">
                <a:latin typeface="Calibri" pitchFamily="34" charset="0"/>
                <a:cs typeface="Calibri" pitchFamily="34" charset="0"/>
              </a:rPr>
              <a:t>EXERCISE</a:t>
            </a:r>
          </a:p>
          <a:p>
            <a:pPr algn="ctr"/>
            <a:r>
              <a:rPr lang="en-US" sz="2800" dirty="0" smtClean="0">
                <a:latin typeface="Calibri" pitchFamily="34" charset="0"/>
                <a:cs typeface="Calibri" pitchFamily="34" charset="0"/>
              </a:rPr>
              <a:t>How could Appreciative Inquiry help the CPS?</a:t>
            </a:r>
            <a:endParaRPr lang="en-US" sz="2800" dirty="0">
              <a:latin typeface="Calibri" pitchFamily="34" charset="0"/>
              <a:cs typeface="Calibri" pitchFamily="34" charset="0"/>
            </a:endParaRPr>
          </a:p>
        </p:txBody>
      </p:sp>
    </p:spTree>
    <p:extLst>
      <p:ext uri="{BB962C8B-B14F-4D97-AF65-F5344CB8AC3E}">
        <p14:creationId xmlns:p14="http://schemas.microsoft.com/office/powerpoint/2010/main" val="110961943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Some final thoughts</a:t>
            </a:r>
            <a:endParaRPr lang="en-GB" dirty="0"/>
          </a:p>
        </p:txBody>
      </p:sp>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spTree>
    <p:extLst>
      <p:ext uri="{BB962C8B-B14F-4D97-AF65-F5344CB8AC3E}">
        <p14:creationId xmlns:p14="http://schemas.microsoft.com/office/powerpoint/2010/main" val="145420065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4280"/>
            <a:ext cx="9144000"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p:cNvGrpSpPr/>
          <p:nvPr/>
        </p:nvGrpSpPr>
        <p:grpSpPr>
          <a:xfrm>
            <a:off x="323528" y="1403233"/>
            <a:ext cx="8745823" cy="4338039"/>
            <a:chOff x="323528" y="1403233"/>
            <a:chExt cx="8745823" cy="4338039"/>
          </a:xfrm>
        </p:grpSpPr>
        <p:sp>
          <p:nvSpPr>
            <p:cNvPr id="3" name="Rectangle 2"/>
            <p:cNvSpPr/>
            <p:nvPr/>
          </p:nvSpPr>
          <p:spPr>
            <a:xfrm>
              <a:off x="4716016" y="1403233"/>
              <a:ext cx="4353335" cy="3908762"/>
            </a:xfrm>
            <a:prstGeom prst="rect">
              <a:avLst/>
            </a:prstGeom>
            <a:ln>
              <a:solidFill>
                <a:schemeClr val="tx1"/>
              </a:solidFill>
            </a:ln>
          </p:spPr>
          <p:txBody>
            <a:bodyPr wrap="square">
              <a:spAutoFit/>
            </a:bodyPr>
            <a:lstStyle/>
            <a:p>
              <a:r>
                <a:rPr lang="en-GB" sz="4400" b="1" i="1" dirty="0" smtClean="0">
                  <a:solidFill>
                    <a:schemeClr val="bg1"/>
                  </a:solidFill>
                  <a:latin typeface="+mn-lt"/>
                </a:rPr>
                <a:t>“</a:t>
              </a:r>
            </a:p>
            <a:p>
              <a:endParaRPr lang="en-GB" sz="800" i="1" dirty="0">
                <a:solidFill>
                  <a:schemeClr val="bg1"/>
                </a:solidFill>
                <a:latin typeface="+mn-lt"/>
              </a:endParaRPr>
            </a:p>
            <a:p>
              <a:r>
                <a:rPr lang="en-GB" i="1" dirty="0">
                  <a:solidFill>
                    <a:schemeClr val="bg1"/>
                  </a:solidFill>
                  <a:latin typeface="+mn-lt"/>
                </a:rPr>
                <a:t>People often say that motivation doesn't last. Well, neither does bathing . . . that's why we recommend it </a:t>
              </a:r>
              <a:r>
                <a:rPr lang="en-GB" i="1" dirty="0" smtClean="0">
                  <a:solidFill>
                    <a:schemeClr val="bg1"/>
                  </a:solidFill>
                  <a:latin typeface="+mn-lt"/>
                </a:rPr>
                <a:t>daily.</a:t>
              </a:r>
              <a:endParaRPr lang="en-GB" i="1" dirty="0">
                <a:solidFill>
                  <a:schemeClr val="bg1"/>
                </a:solidFill>
                <a:latin typeface="+mn-lt"/>
              </a:endParaRPr>
            </a:p>
            <a:p>
              <a:endParaRPr lang="en-GB" sz="800" i="1" dirty="0">
                <a:solidFill>
                  <a:schemeClr val="bg1"/>
                </a:solidFill>
                <a:latin typeface="+mn-lt"/>
              </a:endParaRPr>
            </a:p>
            <a:p>
              <a:r>
                <a:rPr lang="en-GB" sz="4400" b="1" i="1" dirty="0" smtClean="0">
                  <a:solidFill>
                    <a:schemeClr val="bg1"/>
                  </a:solidFill>
                  <a:latin typeface="+mn-lt"/>
                </a:rPr>
                <a:t>“</a:t>
              </a:r>
            </a:p>
            <a:p>
              <a:r>
                <a:rPr lang="en-GB" b="1" i="1" dirty="0" err="1" smtClean="0">
                  <a:solidFill>
                    <a:schemeClr val="bg1"/>
                  </a:solidFill>
                  <a:latin typeface="+mn-lt"/>
                </a:rPr>
                <a:t>Zig</a:t>
              </a:r>
              <a:r>
                <a:rPr lang="en-GB" b="1" i="1" dirty="0" smtClean="0">
                  <a:solidFill>
                    <a:schemeClr val="bg1"/>
                  </a:solidFill>
                  <a:latin typeface="+mn-lt"/>
                </a:rPr>
                <a:t> </a:t>
              </a:r>
              <a:r>
                <a:rPr lang="en-GB" b="1" i="1" dirty="0" err="1" smtClean="0">
                  <a:solidFill>
                    <a:schemeClr val="bg1"/>
                  </a:solidFill>
                  <a:latin typeface="+mn-lt"/>
                </a:rPr>
                <a:t>Zagler</a:t>
              </a:r>
              <a:r>
                <a:rPr lang="en-GB" b="1" i="1" dirty="0" smtClean="0">
                  <a:solidFill>
                    <a:schemeClr val="bg1"/>
                  </a:solidFill>
                  <a:latin typeface="+mn-lt"/>
                </a:rPr>
                <a:t> – Motivational speaker</a:t>
              </a:r>
              <a:endParaRPr lang="en-GB" b="1" i="1" dirty="0" smtClean="0">
                <a:solidFill>
                  <a:schemeClr val="bg1"/>
                </a:solidFill>
                <a:latin typeface="Comic Sans MS" pitchFamily="66"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2852936"/>
              <a:ext cx="4037198" cy="2888336"/>
            </a:xfrm>
            <a:prstGeom prst="rect">
              <a:avLst/>
            </a:prstGeom>
          </p:spPr>
        </p:pic>
      </p:grpSp>
      <p:sp>
        <p:nvSpPr>
          <p:cNvPr id="9" name="Title 1"/>
          <p:cNvSpPr txBox="1">
            <a:spLocks/>
          </p:cNvSpPr>
          <p:nvPr/>
        </p:nvSpPr>
        <p:spPr>
          <a:xfrm>
            <a:off x="613934" y="44227"/>
            <a:ext cx="5686258"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solidFill>
                  <a:schemeClr val="bg1"/>
                </a:solidFill>
              </a:rPr>
              <a:t>Practice</a:t>
            </a:r>
            <a:endParaRPr lang="en-GB" dirty="0">
              <a:solidFill>
                <a:schemeClr val="bg1"/>
              </a:solidFill>
            </a:endParaRPr>
          </a:p>
        </p:txBody>
      </p:sp>
    </p:spTree>
    <p:extLst>
      <p:ext uri="{BB962C8B-B14F-4D97-AF65-F5344CB8AC3E}">
        <p14:creationId xmlns:p14="http://schemas.microsoft.com/office/powerpoint/2010/main" val="1403641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34280"/>
            <a:ext cx="9144000"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p:cNvSpPr txBox="1">
            <a:spLocks/>
          </p:cNvSpPr>
          <p:nvPr/>
        </p:nvSpPr>
        <p:spPr>
          <a:xfrm>
            <a:off x="251520" y="44227"/>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solidFill>
                  <a:schemeClr val="bg1"/>
                </a:solidFill>
              </a:rPr>
              <a:t>Practice… &amp; teach</a:t>
            </a:r>
            <a:endParaRPr lang="en-GB" dirty="0">
              <a:solidFill>
                <a:schemeClr val="bg1"/>
              </a:solidFill>
            </a:endParaRPr>
          </a:p>
        </p:txBody>
      </p:sp>
      <p:grpSp>
        <p:nvGrpSpPr>
          <p:cNvPr id="4" name="Group 3"/>
          <p:cNvGrpSpPr/>
          <p:nvPr/>
        </p:nvGrpSpPr>
        <p:grpSpPr>
          <a:xfrm>
            <a:off x="251520" y="1301854"/>
            <a:ext cx="8581042" cy="5276924"/>
            <a:chOff x="251520" y="1301854"/>
            <a:chExt cx="8581042" cy="5276924"/>
          </a:xfrm>
        </p:grpSpPr>
        <p:sp>
          <p:nvSpPr>
            <p:cNvPr id="3" name="Rectangle 2"/>
            <p:cNvSpPr/>
            <p:nvPr/>
          </p:nvSpPr>
          <p:spPr>
            <a:xfrm>
              <a:off x="251520" y="1301854"/>
              <a:ext cx="5073415" cy="5016758"/>
            </a:xfrm>
            <a:prstGeom prst="rect">
              <a:avLst/>
            </a:prstGeom>
            <a:ln>
              <a:solidFill>
                <a:schemeClr val="tx1"/>
              </a:solidFill>
            </a:ln>
          </p:spPr>
          <p:txBody>
            <a:bodyPr wrap="square">
              <a:spAutoFit/>
            </a:bodyPr>
            <a:lstStyle/>
            <a:p>
              <a:r>
                <a:rPr lang="en-GB" sz="4400" b="1" i="1" dirty="0" smtClean="0">
                  <a:solidFill>
                    <a:schemeClr val="bg1"/>
                  </a:solidFill>
                  <a:latin typeface="+mn-lt"/>
                </a:rPr>
                <a:t>“</a:t>
              </a:r>
            </a:p>
            <a:p>
              <a:endParaRPr lang="en-GB" sz="800" i="1" dirty="0">
                <a:solidFill>
                  <a:schemeClr val="bg1"/>
                </a:solidFill>
                <a:latin typeface="+mn-lt"/>
              </a:endParaRPr>
            </a:p>
            <a:p>
              <a:r>
                <a:rPr lang="en-GB" i="1" dirty="0">
                  <a:solidFill>
                    <a:schemeClr val="bg1"/>
                  </a:solidFill>
                  <a:latin typeface="+mn-lt"/>
                </a:rPr>
                <a:t>We Learn… 10% of what we read</a:t>
              </a:r>
            </a:p>
            <a:p>
              <a:r>
                <a:rPr lang="en-GB" i="1" dirty="0">
                  <a:solidFill>
                    <a:schemeClr val="bg1"/>
                  </a:solidFill>
                  <a:latin typeface="+mn-lt"/>
                </a:rPr>
                <a:t>20% of what we hear </a:t>
              </a:r>
              <a:endParaRPr lang="en-GB" i="1" dirty="0" smtClean="0">
                <a:solidFill>
                  <a:schemeClr val="bg1"/>
                </a:solidFill>
                <a:latin typeface="+mn-lt"/>
              </a:endParaRPr>
            </a:p>
            <a:p>
              <a:r>
                <a:rPr lang="en-GB" i="1" dirty="0" smtClean="0">
                  <a:solidFill>
                    <a:schemeClr val="bg1"/>
                  </a:solidFill>
                  <a:latin typeface="+mn-lt"/>
                </a:rPr>
                <a:t>30</a:t>
              </a:r>
              <a:r>
                <a:rPr lang="en-GB" i="1" dirty="0">
                  <a:solidFill>
                    <a:schemeClr val="bg1"/>
                  </a:solidFill>
                  <a:latin typeface="+mn-lt"/>
                </a:rPr>
                <a:t>% of what we see </a:t>
              </a:r>
              <a:endParaRPr lang="en-GB" i="1" dirty="0" smtClean="0">
                <a:solidFill>
                  <a:schemeClr val="bg1"/>
                </a:solidFill>
                <a:latin typeface="+mn-lt"/>
              </a:endParaRPr>
            </a:p>
            <a:p>
              <a:r>
                <a:rPr lang="en-GB" i="1" dirty="0" smtClean="0">
                  <a:solidFill>
                    <a:schemeClr val="bg1"/>
                  </a:solidFill>
                  <a:latin typeface="+mn-lt"/>
                </a:rPr>
                <a:t>50</a:t>
              </a:r>
              <a:r>
                <a:rPr lang="en-GB" i="1" dirty="0">
                  <a:solidFill>
                    <a:schemeClr val="bg1"/>
                  </a:solidFill>
                  <a:latin typeface="+mn-lt"/>
                </a:rPr>
                <a:t>% of what we see and hear </a:t>
              </a:r>
              <a:endParaRPr lang="en-GB" i="1" dirty="0" smtClean="0">
                <a:solidFill>
                  <a:schemeClr val="bg1"/>
                </a:solidFill>
                <a:latin typeface="+mn-lt"/>
              </a:endParaRPr>
            </a:p>
            <a:p>
              <a:r>
                <a:rPr lang="en-GB" i="1" dirty="0" smtClean="0">
                  <a:solidFill>
                    <a:schemeClr val="bg1"/>
                  </a:solidFill>
                  <a:latin typeface="+mn-lt"/>
                </a:rPr>
                <a:t>70</a:t>
              </a:r>
              <a:r>
                <a:rPr lang="en-GB" i="1" dirty="0">
                  <a:solidFill>
                    <a:schemeClr val="bg1"/>
                  </a:solidFill>
                  <a:latin typeface="+mn-lt"/>
                </a:rPr>
                <a:t>% of what we discuss with others </a:t>
              </a:r>
              <a:endParaRPr lang="en-GB" i="1" dirty="0" smtClean="0">
                <a:solidFill>
                  <a:schemeClr val="bg1"/>
                </a:solidFill>
                <a:latin typeface="+mn-lt"/>
              </a:endParaRPr>
            </a:p>
            <a:p>
              <a:r>
                <a:rPr lang="en-GB" i="1" dirty="0" smtClean="0">
                  <a:solidFill>
                    <a:schemeClr val="bg1"/>
                  </a:solidFill>
                  <a:latin typeface="+mn-lt"/>
                </a:rPr>
                <a:t>80</a:t>
              </a:r>
              <a:r>
                <a:rPr lang="en-GB" i="1" dirty="0">
                  <a:solidFill>
                    <a:schemeClr val="bg1"/>
                  </a:solidFill>
                  <a:latin typeface="+mn-lt"/>
                </a:rPr>
                <a:t>% of what we experience personally </a:t>
              </a:r>
              <a:endParaRPr lang="en-GB" i="1" dirty="0" smtClean="0">
                <a:solidFill>
                  <a:schemeClr val="bg1"/>
                </a:solidFill>
                <a:latin typeface="+mn-lt"/>
              </a:endParaRPr>
            </a:p>
            <a:p>
              <a:r>
                <a:rPr lang="en-GB" i="1" dirty="0" smtClean="0">
                  <a:solidFill>
                    <a:schemeClr val="bg1"/>
                  </a:solidFill>
                  <a:latin typeface="+mn-lt"/>
                </a:rPr>
                <a:t>95</a:t>
              </a:r>
              <a:r>
                <a:rPr lang="en-GB" i="1" dirty="0">
                  <a:solidFill>
                    <a:schemeClr val="bg1"/>
                  </a:solidFill>
                  <a:latin typeface="+mn-lt"/>
                </a:rPr>
                <a:t>% of what we teach to someone </a:t>
              </a:r>
              <a:r>
                <a:rPr lang="en-GB" i="1" dirty="0" smtClean="0">
                  <a:solidFill>
                    <a:schemeClr val="bg1"/>
                  </a:solidFill>
                  <a:latin typeface="+mn-lt"/>
                </a:rPr>
                <a:t>else.</a:t>
              </a:r>
              <a:endParaRPr lang="en-GB" i="1" dirty="0">
                <a:solidFill>
                  <a:schemeClr val="bg1"/>
                </a:solidFill>
                <a:latin typeface="+mn-lt"/>
              </a:endParaRPr>
            </a:p>
            <a:p>
              <a:endParaRPr lang="en-GB" sz="800" i="1" dirty="0">
                <a:solidFill>
                  <a:schemeClr val="bg1"/>
                </a:solidFill>
                <a:latin typeface="+mn-lt"/>
              </a:endParaRPr>
            </a:p>
            <a:p>
              <a:r>
                <a:rPr lang="en-GB" sz="4400" b="1" i="1" dirty="0" smtClean="0">
                  <a:solidFill>
                    <a:schemeClr val="bg1"/>
                  </a:solidFill>
                  <a:latin typeface="+mn-lt"/>
                </a:rPr>
                <a:t>“</a:t>
              </a:r>
            </a:p>
            <a:p>
              <a:r>
                <a:rPr lang="en-GB" b="1" i="1" dirty="0" smtClean="0">
                  <a:solidFill>
                    <a:schemeClr val="bg1"/>
                  </a:solidFill>
                  <a:latin typeface="+mn-lt"/>
                </a:rPr>
                <a:t>Dr William </a:t>
              </a:r>
              <a:r>
                <a:rPr lang="en-GB" b="1" i="1" dirty="0" err="1" smtClean="0">
                  <a:solidFill>
                    <a:schemeClr val="bg1"/>
                  </a:solidFill>
                  <a:latin typeface="+mn-lt"/>
                </a:rPr>
                <a:t>Glasser</a:t>
              </a:r>
              <a:r>
                <a:rPr lang="en-GB" b="1" i="1" dirty="0" smtClean="0">
                  <a:solidFill>
                    <a:schemeClr val="bg1"/>
                  </a:solidFill>
                  <a:latin typeface="+mn-lt"/>
                </a:rPr>
                <a:t> – author of Every Student can Succeed</a:t>
              </a:r>
              <a:endParaRPr lang="en-GB" b="1" i="1" dirty="0" smtClean="0">
                <a:solidFill>
                  <a:schemeClr val="bg1"/>
                </a:solidFill>
                <a:latin typeface="Comic Sans MS" pitchFamily="66"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2160" y="2294623"/>
              <a:ext cx="2820402" cy="4284155"/>
            </a:xfrm>
            <a:prstGeom prst="rect">
              <a:avLst/>
            </a:prstGeom>
          </p:spPr>
        </p:pic>
      </p:grpSp>
    </p:spTree>
    <p:extLst>
      <p:ext uri="{BB962C8B-B14F-4D97-AF65-F5344CB8AC3E}">
        <p14:creationId xmlns:p14="http://schemas.microsoft.com/office/powerpoint/2010/main" val="414357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6896"/>
            <a:ext cx="9144000" cy="689228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p:cNvSpPr txBox="1">
            <a:spLocks/>
          </p:cNvSpPr>
          <p:nvPr/>
        </p:nvSpPr>
        <p:spPr>
          <a:xfrm>
            <a:off x="251520" y="-27384"/>
            <a:ext cx="8568952" cy="1152525"/>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solidFill>
                  <a:schemeClr val="bg1"/>
                </a:solidFill>
              </a:rPr>
              <a:t>AND FINALLY</a:t>
            </a:r>
          </a:p>
        </p:txBody>
      </p:sp>
      <p:grpSp>
        <p:nvGrpSpPr>
          <p:cNvPr id="6" name="Group 5"/>
          <p:cNvGrpSpPr/>
          <p:nvPr/>
        </p:nvGrpSpPr>
        <p:grpSpPr>
          <a:xfrm>
            <a:off x="14041" y="1586392"/>
            <a:ext cx="8950448" cy="5154976"/>
            <a:chOff x="14041" y="1586392"/>
            <a:chExt cx="8950448" cy="5154976"/>
          </a:xfrm>
        </p:grpSpPr>
        <p:sp>
          <p:nvSpPr>
            <p:cNvPr id="3" name="Rectangle 2"/>
            <p:cNvSpPr/>
            <p:nvPr/>
          </p:nvSpPr>
          <p:spPr>
            <a:xfrm>
              <a:off x="4283969" y="2337842"/>
              <a:ext cx="4680520" cy="3539430"/>
            </a:xfrm>
            <a:prstGeom prst="rect">
              <a:avLst/>
            </a:prstGeom>
            <a:ln>
              <a:solidFill>
                <a:schemeClr val="tx1"/>
              </a:solidFill>
            </a:ln>
          </p:spPr>
          <p:txBody>
            <a:bodyPr wrap="square">
              <a:spAutoFit/>
            </a:bodyPr>
            <a:lstStyle/>
            <a:p>
              <a:r>
                <a:rPr lang="en-GB" sz="4400" b="1" i="1" dirty="0" smtClean="0">
                  <a:solidFill>
                    <a:schemeClr val="bg1"/>
                  </a:solidFill>
                  <a:latin typeface="+mn-lt"/>
                </a:rPr>
                <a:t>“</a:t>
              </a:r>
            </a:p>
            <a:p>
              <a:endParaRPr lang="en-GB" sz="800" i="1" dirty="0">
                <a:solidFill>
                  <a:schemeClr val="bg1"/>
                </a:solidFill>
                <a:latin typeface="+mn-lt"/>
              </a:endParaRPr>
            </a:p>
            <a:p>
              <a:r>
                <a:rPr lang="en-GB" sz="3200" i="1" dirty="0" smtClean="0">
                  <a:solidFill>
                    <a:schemeClr val="bg1"/>
                  </a:solidFill>
                  <a:latin typeface="+mn-lt"/>
                </a:rPr>
                <a:t>Be the change you wish to see in the world.</a:t>
              </a:r>
              <a:endParaRPr lang="en-GB" sz="3200" i="1" dirty="0">
                <a:solidFill>
                  <a:schemeClr val="bg1"/>
                </a:solidFill>
                <a:latin typeface="+mn-lt"/>
              </a:endParaRPr>
            </a:p>
            <a:p>
              <a:endParaRPr lang="en-GB" sz="800" i="1" dirty="0">
                <a:solidFill>
                  <a:schemeClr val="bg1"/>
                </a:solidFill>
                <a:latin typeface="+mn-lt"/>
              </a:endParaRPr>
            </a:p>
            <a:p>
              <a:r>
                <a:rPr lang="en-GB" sz="4400" b="1" i="1" dirty="0" smtClean="0">
                  <a:solidFill>
                    <a:schemeClr val="bg1"/>
                  </a:solidFill>
                  <a:latin typeface="+mn-lt"/>
                </a:rPr>
                <a:t>“</a:t>
              </a:r>
            </a:p>
            <a:p>
              <a:r>
                <a:rPr lang="en-GB" sz="3200" dirty="0">
                  <a:solidFill>
                    <a:schemeClr val="bg1"/>
                  </a:solidFill>
                  <a:latin typeface="+mn-lt"/>
                </a:rPr>
                <a:t>Mahatma </a:t>
              </a:r>
              <a:r>
                <a:rPr lang="en-GB" sz="3200" dirty="0" smtClean="0">
                  <a:solidFill>
                    <a:schemeClr val="bg1"/>
                  </a:solidFill>
                  <a:latin typeface="+mn-lt"/>
                </a:rPr>
                <a:t>Gandhi</a:t>
              </a:r>
            </a:p>
            <a:p>
              <a:r>
                <a:rPr lang="en-GB" dirty="0" smtClean="0">
                  <a:solidFill>
                    <a:schemeClr val="bg1"/>
                  </a:solidFill>
                  <a:latin typeface="+mn-lt"/>
                </a:rPr>
                <a:t>2 October 1869 – 30 January 1948</a:t>
              </a:r>
              <a:endParaRPr lang="en-GB" dirty="0">
                <a:solidFill>
                  <a:schemeClr val="bg1"/>
                </a:solidFill>
                <a:latin typeface="+mn-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1" y="1586392"/>
              <a:ext cx="4301328" cy="5154976"/>
            </a:xfrm>
            <a:prstGeom prst="rect">
              <a:avLst/>
            </a:prstGeom>
          </p:spPr>
        </p:pic>
      </p:grpSp>
      <p:sp>
        <p:nvSpPr>
          <p:cNvPr id="7" name="TextBox 6"/>
          <p:cNvSpPr txBox="1"/>
          <p:nvPr/>
        </p:nvSpPr>
        <p:spPr>
          <a:xfrm>
            <a:off x="2915816" y="922075"/>
            <a:ext cx="3312368" cy="1138773"/>
          </a:xfrm>
          <a:prstGeom prst="rect">
            <a:avLst/>
          </a:prstGeom>
          <a:noFill/>
        </p:spPr>
        <p:txBody>
          <a:bodyPr wrap="square" rtlCol="0">
            <a:spAutoFit/>
          </a:bodyPr>
          <a:lstStyle/>
          <a:p>
            <a:r>
              <a:rPr lang="en-GB" sz="4400" b="1" dirty="0">
                <a:solidFill>
                  <a:schemeClr val="bg1"/>
                </a:solidFill>
                <a:latin typeface="+mn-lt"/>
              </a:rPr>
              <a:t>Be of service</a:t>
            </a:r>
          </a:p>
          <a:p>
            <a:endParaRPr lang="en-GB" dirty="0"/>
          </a:p>
        </p:txBody>
      </p:sp>
    </p:spTree>
    <p:extLst>
      <p:ext uri="{BB962C8B-B14F-4D97-AF65-F5344CB8AC3E}">
        <p14:creationId xmlns:p14="http://schemas.microsoft.com/office/powerpoint/2010/main" val="35822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4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608" y="0"/>
            <a:ext cx="11003800" cy="6858000"/>
          </a:xfrm>
          <a:prstGeom prst="rect">
            <a:avLst/>
          </a:prstGeom>
        </p:spPr>
      </p:pic>
      <p:sp>
        <p:nvSpPr>
          <p:cNvPr id="2" name="Title 1"/>
          <p:cNvSpPr>
            <a:spLocks noGrp="1"/>
          </p:cNvSpPr>
          <p:nvPr>
            <p:ph type="title" idx="4294967295"/>
          </p:nvPr>
        </p:nvSpPr>
        <p:spPr>
          <a:xfrm>
            <a:off x="1174576" y="102269"/>
            <a:ext cx="6781800" cy="806451"/>
          </a:xfrm>
        </p:spPr>
        <p:txBody>
          <a:bodyPr>
            <a:normAutofit/>
          </a:bodyPr>
          <a:lstStyle/>
          <a:p>
            <a:r>
              <a:rPr lang="en-GB" sz="4000" b="1" dirty="0" smtClean="0">
                <a:solidFill>
                  <a:schemeClr val="bg1"/>
                </a:solidFill>
              </a:rPr>
              <a:t>I appreciate your </a:t>
            </a:r>
            <a:r>
              <a:rPr lang="en-GB" sz="4000" b="1" dirty="0" smtClean="0">
                <a:solidFill>
                  <a:schemeClr val="bg1"/>
                </a:solidFill>
              </a:rPr>
              <a:t>participation</a:t>
            </a:r>
            <a:endParaRPr lang="en-GB" sz="4000" b="1" dirty="0">
              <a:solidFill>
                <a:schemeClr val="bg1"/>
              </a:solidFill>
            </a:endParaRPr>
          </a:p>
        </p:txBody>
      </p:sp>
      <p:sp>
        <p:nvSpPr>
          <p:cNvPr id="4" name="Rectangle 3"/>
          <p:cNvSpPr/>
          <p:nvPr/>
        </p:nvSpPr>
        <p:spPr>
          <a:xfrm>
            <a:off x="251520" y="2075365"/>
            <a:ext cx="8496944" cy="1440159"/>
          </a:xfrm>
          <a:prstGeom prst="rect">
            <a:avLst/>
          </a:prstGeom>
          <a:solidFill>
            <a:schemeClr val="tx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251520" y="2075364"/>
            <a:ext cx="8676456" cy="1569660"/>
          </a:xfrm>
          <a:prstGeom prst="rect">
            <a:avLst/>
          </a:prstGeom>
          <a:noFill/>
        </p:spPr>
        <p:txBody>
          <a:bodyPr wrap="square" rtlCol="0">
            <a:spAutoFit/>
          </a:bodyPr>
          <a:lstStyle/>
          <a:p>
            <a:r>
              <a:rPr lang="en-GB" dirty="0">
                <a:solidFill>
                  <a:schemeClr val="bg1"/>
                </a:solidFill>
                <a:latin typeface="+mn-lt"/>
              </a:rPr>
              <a:t>Reference: Diana Whitney &amp; Amanda Trosten-Bloom (2010). The Power of </a:t>
            </a:r>
            <a:r>
              <a:rPr lang="en-GB" dirty="0">
                <a:solidFill>
                  <a:schemeClr val="bg1"/>
                </a:solidFill>
                <a:latin typeface="+mn-lt"/>
              </a:rPr>
              <a:t>Appreciative Inquiry: A practical guide to positive </a:t>
            </a:r>
            <a:r>
              <a:rPr lang="en-GB" dirty="0">
                <a:solidFill>
                  <a:schemeClr val="bg1"/>
                </a:solidFill>
                <a:latin typeface="+mn-lt"/>
              </a:rPr>
              <a:t>change. </a:t>
            </a:r>
            <a:r>
              <a:rPr lang="en-GB" dirty="0">
                <a:solidFill>
                  <a:schemeClr val="bg1"/>
                </a:solidFill>
                <a:latin typeface="+mn-lt"/>
              </a:rPr>
              <a:t>Berrett-Koehler Publishers. </a:t>
            </a:r>
            <a:r>
              <a:rPr lang="en-GB" dirty="0">
                <a:solidFill>
                  <a:schemeClr val="bg1"/>
                </a:solidFill>
                <a:latin typeface="+mn-lt"/>
              </a:rPr>
              <a:t> </a:t>
            </a:r>
            <a:endParaRPr lang="en-GB" dirty="0" smtClean="0">
              <a:solidFill>
                <a:schemeClr val="bg1"/>
              </a:solidFill>
              <a:latin typeface="+mn-lt"/>
            </a:endParaRPr>
          </a:p>
          <a:p>
            <a:endParaRPr lang="en-GB" dirty="0">
              <a:solidFill>
                <a:schemeClr val="bg1"/>
              </a:solidFill>
              <a:latin typeface="+mn-lt"/>
            </a:endParaRPr>
          </a:p>
        </p:txBody>
      </p:sp>
    </p:spTree>
    <p:extLst>
      <p:ext uri="{BB962C8B-B14F-4D97-AF65-F5344CB8AC3E}">
        <p14:creationId xmlns:p14="http://schemas.microsoft.com/office/powerpoint/2010/main" val="8488411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80511"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5325963" y="985946"/>
            <a:ext cx="3638526" cy="5755422"/>
          </a:xfrm>
          <a:prstGeom prst="rect">
            <a:avLst/>
          </a:prstGeom>
          <a:ln>
            <a:solidFill>
              <a:schemeClr val="tx1"/>
            </a:solidFill>
          </a:ln>
        </p:spPr>
        <p:txBody>
          <a:bodyPr wrap="square">
            <a:spAutoFit/>
          </a:bodyPr>
          <a:lstStyle/>
          <a:p>
            <a:r>
              <a:rPr lang="en-GB" sz="5400" b="1" i="1" dirty="0" smtClean="0">
                <a:solidFill>
                  <a:schemeClr val="bg1"/>
                </a:solidFill>
                <a:latin typeface="Comic Sans MS" pitchFamily="66" charset="0"/>
              </a:rPr>
              <a:t>“</a:t>
            </a:r>
          </a:p>
          <a:p>
            <a:r>
              <a:rPr lang="en-GB" sz="2800" b="1" i="1" dirty="0" smtClean="0">
                <a:solidFill>
                  <a:schemeClr val="bg1"/>
                </a:solidFill>
                <a:latin typeface="Comic Sans MS" pitchFamily="66" charset="0"/>
              </a:rPr>
              <a:t>The </a:t>
            </a:r>
            <a:r>
              <a:rPr lang="en-GB" sz="2800" b="1" i="1" dirty="0">
                <a:solidFill>
                  <a:schemeClr val="bg1"/>
                </a:solidFill>
                <a:latin typeface="Comic Sans MS" pitchFamily="66" charset="0"/>
              </a:rPr>
              <a:t>mind is its own place, and in itself can make a heaven of hell, a hell of </a:t>
            </a:r>
            <a:r>
              <a:rPr lang="en-GB" sz="2800" b="1" i="1" dirty="0" smtClean="0">
                <a:solidFill>
                  <a:schemeClr val="bg1"/>
                </a:solidFill>
                <a:latin typeface="Comic Sans MS" pitchFamily="66" charset="0"/>
              </a:rPr>
              <a:t>heaven.</a:t>
            </a:r>
          </a:p>
          <a:p>
            <a:endParaRPr lang="en-GB" sz="2800" b="1" i="1" dirty="0" smtClean="0">
              <a:solidFill>
                <a:schemeClr val="bg1"/>
              </a:solidFill>
              <a:latin typeface="Comic Sans MS" pitchFamily="66" charset="0"/>
            </a:endParaRPr>
          </a:p>
          <a:p>
            <a:r>
              <a:rPr lang="en-GB" sz="5400" b="1" i="1" dirty="0" smtClean="0">
                <a:solidFill>
                  <a:schemeClr val="bg1"/>
                </a:solidFill>
                <a:latin typeface="Comic Sans MS" pitchFamily="66" charset="0"/>
              </a:rPr>
              <a:t>“ </a:t>
            </a:r>
          </a:p>
          <a:p>
            <a:endParaRPr lang="en-GB" sz="800" b="1" i="1" dirty="0" smtClean="0">
              <a:solidFill>
                <a:schemeClr val="bg1"/>
              </a:solidFill>
              <a:latin typeface="Comic Sans MS" pitchFamily="66" charset="0"/>
            </a:endParaRPr>
          </a:p>
          <a:p>
            <a:r>
              <a:rPr lang="en-GB" sz="2800" b="1" dirty="0" smtClean="0">
                <a:solidFill>
                  <a:schemeClr val="bg1"/>
                </a:solidFill>
                <a:latin typeface="Comic Sans MS" pitchFamily="66" charset="0"/>
              </a:rPr>
              <a:t>John Milton – English author &amp; poet </a:t>
            </a:r>
            <a:endParaRPr lang="en-GB" sz="2800" b="1" dirty="0">
              <a:solidFill>
                <a:schemeClr val="bg1"/>
              </a:solidFill>
              <a:latin typeface="Comic Sans MS" pitchFamily="66"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95" y="1916832"/>
            <a:ext cx="5184177" cy="4941168"/>
          </a:xfrm>
          <a:prstGeom prst="rect">
            <a:avLst/>
          </a:prstGeom>
        </p:spPr>
      </p:pic>
      <p:sp>
        <p:nvSpPr>
          <p:cNvPr id="5" name="Title 1"/>
          <p:cNvSpPr txBox="1">
            <a:spLocks/>
          </p:cNvSpPr>
          <p:nvPr/>
        </p:nvSpPr>
        <p:spPr>
          <a:xfrm>
            <a:off x="251520" y="-27384"/>
            <a:ext cx="8568952" cy="1152525"/>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solidFill>
                  <a:schemeClr val="bg1"/>
                </a:solidFill>
              </a:rPr>
              <a:t>1. Individuals </a:t>
            </a:r>
            <a:r>
              <a:rPr lang="en-GB" dirty="0">
                <a:solidFill>
                  <a:schemeClr val="bg1"/>
                </a:solidFill>
              </a:rPr>
              <a:t>give </a:t>
            </a:r>
            <a:r>
              <a:rPr lang="en-GB" dirty="0" smtClean="0">
                <a:solidFill>
                  <a:schemeClr val="bg1"/>
                </a:solidFill>
              </a:rPr>
              <a:t>events </a:t>
            </a:r>
            <a:r>
              <a:rPr lang="en-GB" dirty="0">
                <a:solidFill>
                  <a:schemeClr val="bg1"/>
                </a:solidFill>
              </a:rPr>
              <a:t>their meaning</a:t>
            </a:r>
          </a:p>
        </p:txBody>
      </p:sp>
    </p:spTree>
    <p:extLst>
      <p:ext uri="{BB962C8B-B14F-4D97-AF65-F5344CB8AC3E}">
        <p14:creationId xmlns:p14="http://schemas.microsoft.com/office/powerpoint/2010/main" val="24348786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2"/>
          <p:cNvSpPr>
            <a:spLocks noGrp="1"/>
          </p:cNvSpPr>
          <p:nvPr>
            <p:ph type="ftr" sz="quarter" idx="11"/>
          </p:nvPr>
        </p:nvSpPr>
        <p:spPr>
          <a:xfrm>
            <a:off x="683568" y="6356350"/>
            <a:ext cx="7776864" cy="385018"/>
          </a:xfrm>
        </p:spPr>
        <p:txBody>
          <a:bodyPr/>
          <a:lstStyle/>
          <a:p>
            <a:r>
              <a:rPr lang="en-GB" dirty="0" smtClean="0">
                <a:latin typeface="+mj-lt"/>
              </a:rPr>
              <a:t>John </a:t>
            </a:r>
            <a:r>
              <a:rPr lang="en-GB" dirty="0">
                <a:latin typeface="+mj-lt"/>
              </a:rPr>
              <a:t>Mauremootoo </a:t>
            </a:r>
            <a:r>
              <a:rPr lang="en-GB" dirty="0" smtClean="0">
                <a:solidFill>
                  <a:schemeClr val="bg1">
                    <a:lumMod val="65000"/>
                  </a:schemeClr>
                </a:solidFill>
                <a:latin typeface="+mj-lt"/>
              </a:rPr>
              <a:t>| </a:t>
            </a:r>
            <a:r>
              <a:rPr lang="en-GB" dirty="0" smtClean="0">
                <a:latin typeface="+mj-lt"/>
              </a:rPr>
              <a:t>www.InspiralPathways.com | Centre for Pollination Studies| 04 Sep 13 | University of Calcutta</a:t>
            </a:r>
            <a:endParaRPr lang="en-GB" dirty="0">
              <a:latin typeface="+mj-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088" y="1743241"/>
            <a:ext cx="7596336" cy="4234182"/>
          </a:xfrm>
          <a:prstGeom prst="rect">
            <a:avLst/>
          </a:prstGeom>
        </p:spPr>
      </p:pic>
      <p:sp>
        <p:nvSpPr>
          <p:cNvPr id="7" name="Title 1"/>
          <p:cNvSpPr txBox="1">
            <a:spLocks/>
          </p:cNvSpPr>
          <p:nvPr/>
        </p:nvSpPr>
        <p:spPr>
          <a:xfrm>
            <a:off x="251520" y="-27384"/>
            <a:ext cx="8568952" cy="1152525"/>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dirty="0" smtClean="0"/>
              <a:t>1. Individuals </a:t>
            </a:r>
            <a:r>
              <a:rPr lang="en-GB" dirty="0"/>
              <a:t>give events their meaning</a:t>
            </a:r>
          </a:p>
        </p:txBody>
      </p:sp>
    </p:spTree>
    <p:extLst>
      <p:ext uri="{BB962C8B-B14F-4D97-AF65-F5344CB8AC3E}">
        <p14:creationId xmlns:p14="http://schemas.microsoft.com/office/powerpoint/2010/main" val="83685170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EFINEDINNAVIGATOR" val="False"/>
  <p:tag name="BRANCHTO" val="0"/>
</p:tagLst>
</file>

<file path=ppt/theme/theme1.xml><?xml version="1.0" encoding="utf-8"?>
<a:theme xmlns:a="http://schemas.openxmlformats.org/drawingml/2006/main" name="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TS001017848">
  <a:themeElements>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fontScheme name="tp939[1]">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p939[1]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tp939[1]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tp939[1]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tp939[1]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
      <a:clrScheme name="tp939[1] 5">
        <a:dk1>
          <a:srgbClr val="000000"/>
        </a:dk1>
        <a:lt1>
          <a:srgbClr val="FFFFFF"/>
        </a:lt1>
        <a:dk2>
          <a:srgbClr val="000000"/>
        </a:dk2>
        <a:lt2>
          <a:srgbClr val="996633"/>
        </a:lt2>
        <a:accent1>
          <a:srgbClr val="CC9900"/>
        </a:accent1>
        <a:accent2>
          <a:srgbClr val="FFECB7"/>
        </a:accent2>
        <a:accent3>
          <a:srgbClr val="FFFFFF"/>
        </a:accent3>
        <a:accent4>
          <a:srgbClr val="000000"/>
        </a:accent4>
        <a:accent5>
          <a:srgbClr val="E2CAAA"/>
        </a:accent5>
        <a:accent6>
          <a:srgbClr val="E7D6A6"/>
        </a:accent6>
        <a:hlink>
          <a:srgbClr val="996633"/>
        </a:hlink>
        <a:folHlink>
          <a:srgbClr val="FF9900"/>
        </a:folHlink>
      </a:clrScheme>
      <a:clrMap bg1="lt1" tx1="dk1" bg2="lt2" tx2="dk2" accent1="accent1" accent2="accent2" accent3="accent3" accent4="accent4" accent5="accent5" accent6="accent6" hlink="hlink" folHlink="folHlink"/>
    </a:extraClrScheme>
    <a:extraClrScheme>
      <a:clrScheme name="tp939[1] 6">
        <a:dk1>
          <a:srgbClr val="000000"/>
        </a:dk1>
        <a:lt1>
          <a:srgbClr val="FFFFFF"/>
        </a:lt1>
        <a:dk2>
          <a:srgbClr val="000000"/>
        </a:dk2>
        <a:lt2>
          <a:srgbClr val="996633"/>
        </a:lt2>
        <a:accent1>
          <a:srgbClr val="CC9900"/>
        </a:accent1>
        <a:accent2>
          <a:srgbClr val="FFE28F"/>
        </a:accent2>
        <a:accent3>
          <a:srgbClr val="FFFFFF"/>
        </a:accent3>
        <a:accent4>
          <a:srgbClr val="000000"/>
        </a:accent4>
        <a:accent5>
          <a:srgbClr val="E2CAAA"/>
        </a:accent5>
        <a:accent6>
          <a:srgbClr val="E7CD81"/>
        </a:accent6>
        <a:hlink>
          <a:srgbClr val="996633"/>
        </a:hlink>
        <a:folHlink>
          <a:srgbClr val="FF99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Custom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NumericAssetId xmlns="145c5697-5eb5-440b-b2f1-a8273fb59250" xsi:nil="true"/>
    <AssetType xmlns="145c5697-5eb5-440b-b2f1-a8273fb59250">TP</AssetType>
    <Markets xmlns="145c5697-5eb5-440b-b2f1-a8273fb59250" xsi:nil="true"/>
    <AppVer xmlns="145c5697-5eb5-440b-b2f1-a8273fb59250" xsi:nil="true"/>
    <AuthoringAssetId xmlns="145c5697-5eb5-440b-b2f1-a8273fb59250">TP001017848</AuthoringAssetId>
    <AssetId xmlns="145c5697-5eb5-440b-b2f1-a8273fb59250">TS001017848</AssetId>
  </documentManagement>
</p:properties>
</file>

<file path=customXml/item2.xml><?xml version="1.0" encoding="utf-8"?>
<ct:contentTypeSchema xmlns:ct="http://schemas.microsoft.com/office/2006/metadata/contentType" xmlns:ma="http://schemas.microsoft.com/office/2006/metadata/properties/metaAttributes" ct:_="" ma:_="" ma:contentTypeName="OOFile" ma:contentTypeID="0x0101006025706CF4CD034688BEBAE97A2E701D020200C3831ACA17D8814887A164412888521E" ma:contentTypeVersion="7" ma:contentTypeDescription="Create a new document." ma:contentTypeScope="" ma:versionID="ed1fea5d08807278759d338940aa9e8f">
  <xsd:schema xmlns:xsd="http://www.w3.org/2001/XMLSchema" xmlns:xs="http://www.w3.org/2001/XMLSchema" xmlns:p="http://schemas.microsoft.com/office/2006/metadata/properties" xmlns:ns2="145c5697-5eb5-440b-b2f1-a8273fb59250" targetNamespace="http://schemas.microsoft.com/office/2006/metadata/properties" ma:root="true" ma:fieldsID="174e4b03d57b3d621fa064bbab783e99" ns2:_="">
    <xsd:import namespace="145c5697-5eb5-440b-b2f1-a8273fb59250"/>
    <xsd:element name="properties">
      <xsd:complexType>
        <xsd:sequence>
          <xsd:element name="documentManagement">
            <xsd:complexType>
              <xsd:all>
                <xsd:element ref="ns2:AssetId" minOccurs="0"/>
                <xsd:element ref="ns2:AuthoringAssetId" minOccurs="0"/>
                <xsd:element ref="ns2:AssetType" minOccurs="0"/>
                <xsd:element ref="ns2:Markets" minOccurs="0"/>
                <xsd:element ref="ns2:NumericAssetId" minOccurs="0"/>
                <xsd:element ref="ns2:AppV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5c5697-5eb5-440b-b2f1-a8273fb59250" elementFormDefault="qualified">
    <xsd:import namespace="http://schemas.microsoft.com/office/2006/documentManagement/types"/>
    <xsd:import namespace="http://schemas.microsoft.com/office/infopath/2007/PartnerControls"/>
    <xsd:element name="AssetId" ma:index="8" nillable="true" ma:displayName="AssetId" ma:indexed="true" ma:internalName="AssetId" ma:readOnly="false">
      <xsd:simpleType>
        <xsd:restriction base="dms:Text"/>
      </xsd:simpleType>
    </xsd:element>
    <xsd:element name="AuthoringAssetId" ma:index="9" nillable="true" ma:displayName="AuthoringAssetId" ma:indexed="true" ma:internalName="AuthoringAssetId" ma:readOnly="false">
      <xsd:simpleType>
        <xsd:restriction base="dms:Text"/>
      </xsd:simpleType>
    </xsd:element>
    <xsd:element name="AssetType" ma:index="10" nillable="true" ma:displayName="AssetType" ma:internalName="AssetType" ma:readOnly="false">
      <xsd:simpleType>
        <xsd:restriction base="dms:Text"/>
      </xsd:simpleType>
    </xsd:element>
    <xsd:element name="Markets" ma:index="11" nillable="true" ma:displayName="Markets" ma:internalName="Markets" ma:readOnly="false">
      <xsd:simpleType>
        <xsd:restriction base="dms:Text"/>
      </xsd:simpleType>
    </xsd:element>
    <xsd:element name="NumericAssetId" ma:index="12" nillable="true" ma:displayName="NumericAssetId" ma:indexed="true" ma:internalName="NumericAssetId" ma:readOnly="false">
      <xsd:simpleType>
        <xsd:restriction base="dms:Unknown"/>
      </xsd:simpleType>
    </xsd:element>
    <xsd:element name="AppVer" ma:index="13" nillable="true" ma:displayName="AppVer" ma:internalName="AppVer"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DAF5BF-55B3-4C4C-9107-5FA5E9B76581}">
  <ds:schemaRefs>
    <ds:schemaRef ds:uri="http://www.w3.org/XML/1998/namespace"/>
    <ds:schemaRef ds:uri="http://purl.org/dc/terms/"/>
    <ds:schemaRef ds:uri="http://schemas.microsoft.com/office/infopath/2007/PartnerControls"/>
    <ds:schemaRef ds:uri="http://schemas.microsoft.com/office/2006/documentManagement/types"/>
    <ds:schemaRef ds:uri="http://purl.org/dc/dcmitype/"/>
    <ds:schemaRef ds:uri="145c5697-5eb5-440b-b2f1-a8273fb59250"/>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1F911572-7B28-4A18-BF68-B483818028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5c5697-5eb5-440b-b2f1-a8273fb592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31FFC19D-00D3-4E16-AED5-C33ACA36F0EF}">
  <ds:schemaRefs>
    <ds:schemaRef ds:uri="http://schemas.microsoft.com/office/2006/metadata/longProperties"/>
  </ds:schemaRefs>
</ds:datastoreItem>
</file>

<file path=customXml/itemProps4.xml><?xml version="1.0" encoding="utf-8"?>
<ds:datastoreItem xmlns:ds="http://schemas.openxmlformats.org/officeDocument/2006/customXml" ds:itemID="{79559755-8E09-43EC-B591-0B47554B71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TS001017848</Template>
  <TotalTime>18932</TotalTime>
  <Words>6052</Words>
  <Application>Microsoft Office PowerPoint</Application>
  <PresentationFormat>On-screen Show (4:3)</PresentationFormat>
  <Paragraphs>772</Paragraphs>
  <Slides>77</Slides>
  <Notes>41</Notes>
  <HiddenSlides>0</HiddenSlides>
  <MMClips>1</MMClips>
  <ScaleCrop>false</ScaleCrop>
  <HeadingPairs>
    <vt:vector size="4" baseType="variant">
      <vt:variant>
        <vt:lpstr>Theme</vt:lpstr>
      </vt:variant>
      <vt:variant>
        <vt:i4>8</vt:i4>
      </vt:variant>
      <vt:variant>
        <vt:lpstr>Slide Titles</vt:lpstr>
      </vt:variant>
      <vt:variant>
        <vt:i4>77</vt:i4>
      </vt:variant>
    </vt:vector>
  </HeadingPairs>
  <TitlesOfParts>
    <vt:vector size="85" baseType="lpstr">
      <vt:lpstr>TS001017848</vt:lpstr>
      <vt:lpstr>Custom Design</vt:lpstr>
      <vt:lpstr>2_TS001017848</vt:lpstr>
      <vt:lpstr>3_TS001017848</vt:lpstr>
      <vt:lpstr>4_TS001017848</vt:lpstr>
      <vt:lpstr>5_TS001017848</vt:lpstr>
      <vt:lpstr>6_TS001017848</vt:lpstr>
      <vt:lpstr>1_Custom Design</vt:lpstr>
      <vt:lpstr>The Power of Appreciative Inquiry Solving Problems by Looking at What's Going Right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 appreciate your participation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Darwin India Pollinators PME</dc:title>
  <dc:creator>John Mauremootoo</dc:creator>
  <cp:lastModifiedBy>John Mauremootoo</cp:lastModifiedBy>
  <cp:revision>514</cp:revision>
  <cp:lastPrinted>1601-01-01T00:00:00Z</cp:lastPrinted>
  <dcterms:created xsi:type="dcterms:W3CDTF">2012-06-14T09:43:08Z</dcterms:created>
  <dcterms:modified xsi:type="dcterms:W3CDTF">2013-10-04T05:01:09Z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arkets">
    <vt:lpwstr/>
  </property>
  <property fmtid="{D5CDD505-2E9C-101B-9397-08002B2CF9AE}" pid="3" name="AssetType">
    <vt:lpwstr>TP</vt:lpwstr>
  </property>
  <property fmtid="{D5CDD505-2E9C-101B-9397-08002B2CF9AE}" pid="4" name="TPInstallLocation">
    <vt:lpwstr>{My Templates}</vt:lpwstr>
  </property>
  <property fmtid="{D5CDD505-2E9C-101B-9397-08002B2CF9AE}" pid="5" name="PrimaryImageGen">
    <vt:lpwstr>1</vt:lpwstr>
  </property>
  <property fmtid="{D5CDD505-2E9C-101B-9397-08002B2CF9AE}" pid="6" name="display_urn:schemas-microsoft-com:office:office#APAuthor">
    <vt:lpwstr>REDMOND\cynvey</vt:lpwstr>
  </property>
  <property fmtid="{D5CDD505-2E9C-101B-9397-08002B2CF9AE}" pid="7" name="APAuthor">
    <vt:lpwstr>191</vt:lpwstr>
  </property>
  <property fmtid="{D5CDD505-2E9C-101B-9397-08002B2CF9AE}" pid="8" name="Milestone">
    <vt:lpwstr>Continuous</vt:lpwstr>
  </property>
  <property fmtid="{D5CDD505-2E9C-101B-9397-08002B2CF9AE}" pid="9" name="TPAppVersion">
    <vt:lpwstr>11</vt:lpwstr>
  </property>
  <property fmtid="{D5CDD505-2E9C-101B-9397-08002B2CF9AE}" pid="10" name="TPCommandLine">
    <vt:lpwstr>{PP} /n {FilePath}</vt:lpwstr>
  </property>
  <property fmtid="{D5CDD505-2E9C-101B-9397-08002B2CF9AE}" pid="11" name="AssetId">
    <vt:lpwstr>TS001017848</vt:lpwstr>
  </property>
  <property fmtid="{D5CDD505-2E9C-101B-9397-08002B2CF9AE}" pid="12" name="IsSearchable">
    <vt:lpwstr>0</vt:lpwstr>
  </property>
  <property fmtid="{D5CDD505-2E9C-101B-9397-08002B2CF9AE}" pid="13" name="NumericId">
    <vt:lpwstr>-1.00000000000000</vt:lpwstr>
  </property>
  <property fmtid="{D5CDD505-2E9C-101B-9397-08002B2CF9AE}" pid="14" name="PublishTargets">
    <vt:lpwstr>OfficeOnline</vt:lpwstr>
  </property>
  <property fmtid="{D5CDD505-2E9C-101B-9397-08002B2CF9AE}" pid="15" name="TPLaunchHelpLinkType">
    <vt:lpwstr>Template</vt:lpwstr>
  </property>
  <property fmtid="{D5CDD505-2E9C-101B-9397-08002B2CF9AE}" pid="16" name="TPFriendlyName">
    <vt:lpwstr>Sales presentation on product or service</vt:lpwstr>
  </property>
  <property fmtid="{D5CDD505-2E9C-101B-9397-08002B2CF9AE}" pid="17" name="display_urn:schemas-microsoft-com:office:office#APEditor">
    <vt:lpwstr>REDMOND\v-luannv</vt:lpwstr>
  </property>
  <property fmtid="{D5CDD505-2E9C-101B-9397-08002B2CF9AE}" pid="18" name="APEditor">
    <vt:lpwstr>92</vt:lpwstr>
  </property>
  <property fmtid="{D5CDD505-2E9C-101B-9397-08002B2CF9AE}" pid="19" name="Provider">
    <vt:lpwstr>EY006220130</vt:lpwstr>
  </property>
  <property fmtid="{D5CDD505-2E9C-101B-9397-08002B2CF9AE}" pid="20" name="SourceTitle">
    <vt:lpwstr>Sales presentation on product or service</vt:lpwstr>
  </property>
  <property fmtid="{D5CDD505-2E9C-101B-9397-08002B2CF9AE}" pid="21" name="TPApplication">
    <vt:lpwstr>PowerPoint</vt:lpwstr>
  </property>
  <property fmtid="{D5CDD505-2E9C-101B-9397-08002B2CF9AE}" pid="22" name="TPLaunchHelpLink">
    <vt:lpwstr/>
  </property>
  <property fmtid="{D5CDD505-2E9C-101B-9397-08002B2CF9AE}" pid="23" name="OpenTemplate">
    <vt:lpwstr>1</vt:lpwstr>
  </property>
  <property fmtid="{D5CDD505-2E9C-101B-9397-08002B2CF9AE}" pid="24" name="UACurrentWords">
    <vt:lpwstr>0</vt:lpwstr>
  </property>
  <property fmtid="{D5CDD505-2E9C-101B-9397-08002B2CF9AE}" pid="25" name="UALocRecommendation">
    <vt:lpwstr>Localize</vt:lpwstr>
  </property>
  <property fmtid="{D5CDD505-2E9C-101B-9397-08002B2CF9AE}" pid="26" name="Applications">
    <vt:lpwstr>184;#Office 2000;#65;#Microsoft Office PowerPoint 2007;#64;#PowerPoint 2003;#79;#Template 12;#182;#Office XP</vt:lpwstr>
  </property>
  <property fmtid="{D5CDD505-2E9C-101B-9397-08002B2CF9AE}" pid="27" name="TemplateStatus">
    <vt:lpwstr>Complete</vt:lpwstr>
  </property>
  <property fmtid="{D5CDD505-2E9C-101B-9397-08002B2CF9AE}" pid="28" name="ContentTypeId">
    <vt:lpwstr>0x0101006025706CF4CD034688BEBAE97A2E701D020200C3831ACA17D8814887A164412888521E</vt:lpwstr>
  </property>
  <property fmtid="{D5CDD505-2E9C-101B-9397-08002B2CF9AE}" pid="29" name="IsDeleted">
    <vt:lpwstr>0</vt:lpwstr>
  </property>
  <property fmtid="{D5CDD505-2E9C-101B-9397-08002B2CF9AE}" pid="30" name="ShowIn">
    <vt:lpwstr>Show everywhere</vt:lpwstr>
  </property>
  <property fmtid="{D5CDD505-2E9C-101B-9397-08002B2CF9AE}" pid="31" name="UANotes">
    <vt:lpwstr>LEGACY FROM TOW. SEO Pilot 2008</vt:lpwstr>
  </property>
  <property fmtid="{D5CDD505-2E9C-101B-9397-08002B2CF9AE}" pid="32" name="PublishStatusLookup">
    <vt:lpwstr>258527</vt:lpwstr>
  </property>
  <property fmtid="{D5CDD505-2E9C-101B-9397-08002B2CF9AE}" pid="33" name="TPComponent">
    <vt:lpwstr>PPTFiles</vt:lpwstr>
  </property>
  <property fmtid="{D5CDD505-2E9C-101B-9397-08002B2CF9AE}" pid="34" name="TPNamespace">
    <vt:lpwstr>POWERPNT</vt:lpwstr>
  </property>
  <property fmtid="{D5CDD505-2E9C-101B-9397-08002B2CF9AE}" pid="35" name="TPClientViewer">
    <vt:lpwstr>Microsoft Office PowerPoint</vt:lpwstr>
  </property>
  <property fmtid="{D5CDD505-2E9C-101B-9397-08002B2CF9AE}" pid="36" name="APTrustLevel">
    <vt:lpwstr>1.00000000000000</vt:lpwstr>
  </property>
  <property fmtid="{D5CDD505-2E9C-101B-9397-08002B2CF9AE}" pid="37" name="TrustLevel">
    <vt:lpwstr>Microsoft Managed Content</vt:lpwstr>
  </property>
  <property fmtid="{D5CDD505-2E9C-101B-9397-08002B2CF9AE}" pid="38" name="Content Type">
    <vt:lpwstr>OOFile</vt:lpwstr>
  </property>
  <property fmtid="{D5CDD505-2E9C-101B-9397-08002B2CF9AE}" pid="39" name="AuthoringAssetId">
    <vt:lpwstr>TP001017848</vt:lpwstr>
  </property>
  <property fmtid="{D5CDD505-2E9C-101B-9397-08002B2CF9AE}" pid="40" name="NumericAssetId">
    <vt:lpwstr/>
  </property>
  <property fmtid="{D5CDD505-2E9C-101B-9397-08002B2CF9AE}" pid="41" name="AppVer">
    <vt:lpwstr/>
  </property>
</Properties>
</file>