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 id="2147483670" r:id="rId6"/>
    <p:sldMasterId id="2147483687" r:id="rId7"/>
    <p:sldMasterId id="2147483707" r:id="rId8"/>
    <p:sldMasterId id="2147483724" r:id="rId9"/>
    <p:sldMasterId id="2147483740" r:id="rId10"/>
    <p:sldMasterId id="2147483756" r:id="rId11"/>
    <p:sldMasterId id="2147483772" r:id="rId12"/>
  </p:sldMasterIdLst>
  <p:notesMasterIdLst>
    <p:notesMasterId r:id="rId145"/>
  </p:notesMasterIdLst>
  <p:handoutMasterIdLst>
    <p:handoutMasterId r:id="rId146"/>
  </p:handoutMasterIdLst>
  <p:sldIdLst>
    <p:sldId id="350" r:id="rId13"/>
    <p:sldId id="391" r:id="rId14"/>
    <p:sldId id="510" r:id="rId15"/>
    <p:sldId id="260" r:id="rId16"/>
    <p:sldId id="503" r:id="rId17"/>
    <p:sldId id="261" r:id="rId18"/>
    <p:sldId id="262" r:id="rId19"/>
    <p:sldId id="511" r:id="rId20"/>
    <p:sldId id="512" r:id="rId21"/>
    <p:sldId id="513" r:id="rId22"/>
    <p:sldId id="263" r:id="rId23"/>
    <p:sldId id="514" r:id="rId24"/>
    <p:sldId id="428" r:id="rId25"/>
    <p:sldId id="429" r:id="rId26"/>
    <p:sldId id="264" r:id="rId27"/>
    <p:sldId id="352" r:id="rId28"/>
    <p:sldId id="280" r:id="rId29"/>
    <p:sldId id="375" r:id="rId30"/>
    <p:sldId id="376" r:id="rId31"/>
    <p:sldId id="311" r:id="rId32"/>
    <p:sldId id="388" r:id="rId33"/>
    <p:sldId id="270" r:id="rId34"/>
    <p:sldId id="356" r:id="rId35"/>
    <p:sldId id="441" r:id="rId36"/>
    <p:sldId id="517" r:id="rId37"/>
    <p:sldId id="274" r:id="rId38"/>
    <p:sldId id="276" r:id="rId39"/>
    <p:sldId id="278" r:id="rId40"/>
    <p:sldId id="353" r:id="rId41"/>
    <p:sldId id="410" r:id="rId42"/>
    <p:sldId id="279" r:id="rId43"/>
    <p:sldId id="463" r:id="rId44"/>
    <p:sldId id="371" r:id="rId45"/>
    <p:sldId id="282" r:id="rId46"/>
    <p:sldId id="303" r:id="rId47"/>
    <p:sldId id="304" r:id="rId48"/>
    <p:sldId id="370" r:id="rId49"/>
    <p:sldId id="298" r:id="rId50"/>
    <p:sldId id="301" r:id="rId51"/>
    <p:sldId id="369" r:id="rId52"/>
    <p:sldId id="290" r:id="rId53"/>
    <p:sldId id="372" r:id="rId54"/>
    <p:sldId id="515" r:id="rId55"/>
    <p:sldId id="291" r:id="rId56"/>
    <p:sldId id="373" r:id="rId57"/>
    <p:sldId id="374" r:id="rId58"/>
    <p:sldId id="399" r:id="rId59"/>
    <p:sldId id="401" r:id="rId60"/>
    <p:sldId id="402" r:id="rId61"/>
    <p:sldId id="400" r:id="rId62"/>
    <p:sldId id="412" r:id="rId63"/>
    <p:sldId id="479" r:id="rId64"/>
    <p:sldId id="518" r:id="rId65"/>
    <p:sldId id="296" r:id="rId66"/>
    <p:sldId id="305" r:id="rId67"/>
    <p:sldId id="295" r:id="rId68"/>
    <p:sldId id="306" r:id="rId69"/>
    <p:sldId id="307" r:id="rId70"/>
    <p:sldId id="308" r:id="rId71"/>
    <p:sldId id="309" r:id="rId72"/>
    <p:sldId id="519" r:id="rId73"/>
    <p:sldId id="317" r:id="rId74"/>
    <p:sldId id="318" r:id="rId75"/>
    <p:sldId id="487" r:id="rId76"/>
    <p:sldId id="439" r:id="rId77"/>
    <p:sldId id="500" r:id="rId78"/>
    <p:sldId id="319" r:id="rId79"/>
    <p:sldId id="453" r:id="rId80"/>
    <p:sldId id="320" r:id="rId81"/>
    <p:sldId id="322" r:id="rId82"/>
    <p:sldId id="316" r:id="rId83"/>
    <p:sldId id="321" r:id="rId84"/>
    <p:sldId id="414" r:id="rId85"/>
    <p:sldId id="415" r:id="rId86"/>
    <p:sldId id="325" r:id="rId87"/>
    <p:sldId id="389" r:id="rId88"/>
    <p:sldId id="328" r:id="rId89"/>
    <p:sldId id="464" r:id="rId90"/>
    <p:sldId id="392" r:id="rId91"/>
    <p:sldId id="329" r:id="rId92"/>
    <p:sldId id="330" r:id="rId93"/>
    <p:sldId id="331" r:id="rId94"/>
    <p:sldId id="468" r:id="rId95"/>
    <p:sldId id="466" r:id="rId96"/>
    <p:sldId id="332" r:id="rId97"/>
    <p:sldId id="520" r:id="rId98"/>
    <p:sldId id="413" r:id="rId99"/>
    <p:sldId id="354" r:id="rId100"/>
    <p:sldId id="363" r:id="rId101"/>
    <p:sldId id="438" r:id="rId102"/>
    <p:sldId id="421" r:id="rId103"/>
    <p:sldId id="516" r:id="rId104"/>
    <p:sldId id="469" r:id="rId105"/>
    <p:sldId id="521" r:id="rId106"/>
    <p:sldId id="416" r:id="rId107"/>
    <p:sldId id="470" r:id="rId108"/>
    <p:sldId id="417" r:id="rId109"/>
    <p:sldId id="471" r:id="rId110"/>
    <p:sldId id="522" r:id="rId111"/>
    <p:sldId id="419" r:id="rId112"/>
    <p:sldId id="435" r:id="rId113"/>
    <p:sldId id="472" r:id="rId114"/>
    <p:sldId id="364" r:id="rId115"/>
    <p:sldId id="397" r:id="rId116"/>
    <p:sldId id="437" r:id="rId117"/>
    <p:sldId id="367" r:id="rId118"/>
    <p:sldId id="474" r:id="rId119"/>
    <p:sldId id="477" r:id="rId120"/>
    <p:sldId id="523" r:id="rId121"/>
    <p:sldId id="425" r:id="rId122"/>
    <p:sldId id="444" r:id="rId123"/>
    <p:sldId id="448" r:id="rId124"/>
    <p:sldId id="478" r:id="rId125"/>
    <p:sldId id="446" r:id="rId126"/>
    <p:sldId id="447" r:id="rId127"/>
    <p:sldId id="451" r:id="rId128"/>
    <p:sldId id="501" r:id="rId129"/>
    <p:sldId id="502" r:id="rId130"/>
    <p:sldId id="525" r:id="rId131"/>
    <p:sldId id="507" r:id="rId132"/>
    <p:sldId id="524" r:id="rId133"/>
    <p:sldId id="488" r:id="rId134"/>
    <p:sldId id="526" r:id="rId135"/>
    <p:sldId id="509" r:id="rId136"/>
    <p:sldId id="527" r:id="rId137"/>
    <p:sldId id="450" r:id="rId138"/>
    <p:sldId id="459" r:id="rId139"/>
    <p:sldId id="460" r:id="rId140"/>
    <p:sldId id="461" r:id="rId141"/>
    <p:sldId id="462" r:id="rId142"/>
    <p:sldId id="454" r:id="rId143"/>
    <p:sldId id="494" r:id="rId144"/>
  </p:sldIdLst>
  <p:sldSz cx="9144000" cy="6858000" type="screen4x3"/>
  <p:notesSz cx="6858000" cy="9144000"/>
  <p:custDataLst>
    <p:tags r:id="rId147"/>
  </p:custDataLst>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CC9900"/>
    <a:srgbClr val="FF6633"/>
    <a:srgbClr val="009999"/>
    <a:srgbClr val="FF3300"/>
    <a:srgbClr val="F8F8F8"/>
    <a:srgbClr val="FFFF99"/>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6963" autoAdjust="0"/>
  </p:normalViewPr>
  <p:slideViewPr>
    <p:cSldViewPr>
      <p:cViewPr>
        <p:scale>
          <a:sx n="140" d="100"/>
          <a:sy n="140" d="100"/>
        </p:scale>
        <p:origin x="-786" y="774"/>
      </p:cViewPr>
      <p:guideLst>
        <p:guide orient="horz" pos="2341"/>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12" d="100"/>
        <a:sy n="112" d="100"/>
      </p:scale>
      <p:origin x="0" y="3936"/>
    </p:cViewPr>
  </p:sorterViewPr>
  <p:notesViewPr>
    <p:cSldViewPr>
      <p:cViewPr varScale="1">
        <p:scale>
          <a:sx n="87" d="100"/>
          <a:sy n="87" d="100"/>
        </p:scale>
        <p:origin x="-37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7.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viewProps" Target="viewProps.xml"/><Relationship Id="rId5" Type="http://schemas.openxmlformats.org/officeDocument/2006/relationships/slideMaster" Target="slideMasters/slideMaster1.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theme" Target="theme/theme1.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slide" Target="slides/slide104.xml"/><Relationship Id="rId124" Type="http://schemas.openxmlformats.org/officeDocument/2006/relationships/slide" Target="slides/slide112.xml"/><Relationship Id="rId129" Type="http://schemas.openxmlformats.org/officeDocument/2006/relationships/slide" Target="slides/slide117.xml"/><Relationship Id="rId137" Type="http://schemas.openxmlformats.org/officeDocument/2006/relationships/slide" Target="slides/slide12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slide" Target="slides/slide120.xml"/><Relationship Id="rId140" Type="http://schemas.openxmlformats.org/officeDocument/2006/relationships/slide" Target="slides/slide128.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6.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slide" Target="slides/slide131.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handoutMaster" Target="handoutMasters/handoutMaster1.xml"/><Relationship Id="rId7" Type="http://schemas.openxmlformats.org/officeDocument/2006/relationships/slideMaster" Target="slideMasters/slideMaster3.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A2B33F-3098-4BFA-B32B-AA0110D516EB}" type="datetimeFigureOut">
              <a:rPr lang="en-US" smtClean="0"/>
              <a:t>5/10/2013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64BDB2-4F69-4C62-A2AE-81B299233A21}" type="slidenum">
              <a:rPr lang="en-US" smtClean="0"/>
              <a:t>‹#›</a:t>
            </a:fld>
            <a:endParaRPr lang="en-US" dirty="0"/>
          </a:p>
        </p:txBody>
      </p:sp>
    </p:spTree>
    <p:extLst>
      <p:ext uri="{BB962C8B-B14F-4D97-AF65-F5344CB8AC3E}">
        <p14:creationId xmlns:p14="http://schemas.microsoft.com/office/powerpoint/2010/main" val="51555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0" hangingPunct="0">
              <a:defRPr sz="1200"/>
            </a:lvl1pPr>
          </a:lstStyle>
          <a:p>
            <a:endParaRPr lang="en-GB" dirty="0"/>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eaLnBrk="0" hangingPunct="0">
              <a:defRPr sz="1200"/>
            </a:lvl1pPr>
          </a:lstStyle>
          <a:p>
            <a:endParaRPr lang="en-GB" dirty="0"/>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dirty="0"/>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eaLnBrk="0" hangingPunct="0">
              <a:defRPr sz="1200"/>
            </a:lvl1pPr>
          </a:lstStyle>
          <a:p>
            <a:fld id="{CB2A2E81-A891-42C6-BEEE-E32A78213627}" type="slidenum">
              <a:rPr lang="en-GB"/>
              <a:pPr/>
              <a:t>‹#›</a:t>
            </a:fld>
            <a:endParaRPr lang="en-GB" dirty="0"/>
          </a:p>
        </p:txBody>
      </p:sp>
    </p:spTree>
    <p:extLst>
      <p:ext uri="{BB962C8B-B14F-4D97-AF65-F5344CB8AC3E}">
        <p14:creationId xmlns:p14="http://schemas.microsoft.com/office/powerpoint/2010/main" val="1623496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Wikipedia entry: Dwight David "Ike" Eisenhower (October 14, 1890 – March 28, 1969) was the 34th President of the United States from 1953 until 1961. He had previously been a five-star general in the United States Army during World War II, and served as Supreme Commander of the Allied Forces in Europe; he had responsibility for planning and supervising the invasion of North Africa in Operation Torch in 1942–43 and the successful invasion of France and Germany in 1944–45, from the Western Front. In 1951, he became the first supreme commander of NATO.</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2</a:t>
            </a:fld>
            <a:endParaRPr lang="en-GB" dirty="0"/>
          </a:p>
        </p:txBody>
      </p:sp>
    </p:spTree>
    <p:extLst>
      <p:ext uri="{BB962C8B-B14F-4D97-AF65-F5344CB8AC3E}">
        <p14:creationId xmlns:p14="http://schemas.microsoft.com/office/powerpoint/2010/main" val="1390389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20</a:t>
            </a:fld>
            <a:endParaRPr lang="en-GB" dirty="0"/>
          </a:p>
        </p:txBody>
      </p:sp>
    </p:spTree>
    <p:extLst>
      <p:ext uri="{BB962C8B-B14F-4D97-AF65-F5344CB8AC3E}">
        <p14:creationId xmlns:p14="http://schemas.microsoft.com/office/powerpoint/2010/main" val="148114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 Gerard "Mike" Tyson (also known as Malik Abdul Aziz) (born June 30, 1966) is a retired American professional boxer. Tyson is a former undisputed heavyweight champion of the world and holds the record as the youngest boxer to win the WBC, WBA and IBF heavyweight titles at 20 years, 4 months, and 22 days old. Tyson won his first 19 professional bouts by knockout, 12 of them in the first round. He won the WBC title in 1986 after defeating Trevor </a:t>
            </a:r>
            <a:r>
              <a:rPr lang="en-GB" dirty="0" err="1" smtClean="0"/>
              <a:t>Berbick</a:t>
            </a:r>
            <a:r>
              <a:rPr lang="en-GB" dirty="0" smtClean="0"/>
              <a:t> by a TKO in the second round. In 1987, Tyson added the WBA and IBF titles after defeating James Smith and Tony Tucker. He was the first heavyweight boxer to simultaneously hold the WBA, WBC and IBF titles, and the only heavyweight to successively unify them.</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21</a:t>
            </a:fld>
            <a:endParaRPr lang="en-GB" dirty="0"/>
          </a:p>
        </p:txBody>
      </p:sp>
    </p:spTree>
    <p:extLst>
      <p:ext uri="{BB962C8B-B14F-4D97-AF65-F5344CB8AC3E}">
        <p14:creationId xmlns:p14="http://schemas.microsoft.com/office/powerpoint/2010/main" val="271500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22</a:t>
            </a:fld>
            <a:endParaRPr lang="en-GB" dirty="0"/>
          </a:p>
        </p:txBody>
      </p:sp>
    </p:spTree>
    <p:extLst>
      <p:ext uri="{BB962C8B-B14F-4D97-AF65-F5344CB8AC3E}">
        <p14:creationId xmlns:p14="http://schemas.microsoft.com/office/powerpoint/2010/main" val="107474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According</a:t>
            </a:r>
            <a:r>
              <a:rPr lang="en-GB" baseline="0" dirty="0" smtClean="0"/>
              <a:t> to the strict dictionary definition monitoring is continuous and evaluation is periodic. The official project evaluations (mid-term and end of project reviews) will be external independent exercises. However, an effective and responsive monitoring system (an </a:t>
            </a:r>
            <a:r>
              <a:rPr lang="en-GB" i="1" baseline="0" dirty="0" smtClean="0"/>
              <a:t>internal</a:t>
            </a:r>
            <a:r>
              <a:rPr lang="en-GB" baseline="0" dirty="0" smtClean="0"/>
              <a:t> process) encourages evaluative thinking, i.e. </a:t>
            </a:r>
            <a:r>
              <a:rPr lang="en-GB" i="1" baseline="0" dirty="0" smtClean="0"/>
              <a:t>reflective practice that incorporates the use of systematically collected data to inform action </a:t>
            </a:r>
            <a:r>
              <a:rPr lang="en-GB" baseline="0" dirty="0" smtClean="0"/>
              <a:t>- so the distinction between monitoring and evaluation can be a little blurred in a multi-stakeholder project working in complexity e.g. The CPS Pollinators Project!!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Wikipedia entry: George Bernard Shaw (26 July 1856 – 2 November 1950) was an Irish playwright and a co-founder of the London School of Economics. Although his first profitable writing was music and literary criticism, in which capacity he wrote many highly articulate pieces of journalism, his main talent was for drama, and he wrote more than 60 plays. He was also an essayist, novelist and short story writer. Nearly all his writings address prevailing social problems, but have a vein of comedy which makes their stark themes more palatable. Issues which engaged Shaw's attention included education, marriage, religion, government, health care, and class privilege.</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23</a:t>
            </a:fld>
            <a:endParaRPr lang="en-GB" dirty="0"/>
          </a:p>
        </p:txBody>
      </p:sp>
    </p:spTree>
    <p:extLst>
      <p:ext uri="{BB962C8B-B14F-4D97-AF65-F5344CB8AC3E}">
        <p14:creationId xmlns:p14="http://schemas.microsoft.com/office/powerpoint/2010/main" val="299371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kumimoji="1" lang="en-GB" sz="1200" b="1" kern="1200" dirty="0" smtClean="0">
                <a:solidFill>
                  <a:schemeClr val="tx1"/>
                </a:solidFill>
                <a:effectLst/>
                <a:latin typeface="Arial" charset="0"/>
                <a:ea typeface="+mn-ea"/>
                <a:cs typeface="+mn-cs"/>
              </a:rPr>
              <a:t>The Perfectly Imperfect Concorde</a:t>
            </a:r>
            <a:endParaRPr kumimoji="1" lang="en-GB" sz="1200" kern="1200" dirty="0" smtClean="0">
              <a:solidFill>
                <a:schemeClr val="tx1"/>
              </a:solidFill>
              <a:effectLst/>
              <a:latin typeface="Arial" charset="0"/>
              <a:ea typeface="+mn-ea"/>
              <a:cs typeface="+mn-cs"/>
            </a:endParaRPr>
          </a:p>
          <a:p>
            <a:pPr fontAlgn="base"/>
            <a:r>
              <a:rPr kumimoji="1" lang="en-GB" sz="1200" kern="1200" dirty="0" smtClean="0">
                <a:solidFill>
                  <a:schemeClr val="tx1"/>
                </a:solidFill>
                <a:effectLst/>
                <a:latin typeface="Arial" charset="0"/>
                <a:ea typeface="+mn-ea"/>
                <a:cs typeface="+mn-cs"/>
              </a:rPr>
              <a:t>Apparently, the jet goes too fast for human pilots to keep up with it. One wrong move and the Concorde is way off track. So back when it was still flying, the Concorde was flown by two computers that talk to each other. One autopilot would say something like “Hey! We’re off track! Get back on course!” And the other autopilot would say, “Recalculating. Getting back on track.”</a:t>
            </a:r>
          </a:p>
          <a:p>
            <a:pPr fontAlgn="base"/>
            <a:endParaRPr kumimoji="1" lang="en-GB" sz="1200" kern="1200" dirty="0" smtClean="0">
              <a:solidFill>
                <a:schemeClr val="tx1"/>
              </a:solidFill>
              <a:effectLst/>
              <a:latin typeface="Arial" charset="0"/>
              <a:ea typeface="+mn-ea"/>
              <a:cs typeface="+mn-cs"/>
            </a:endParaRPr>
          </a:p>
          <a:p>
            <a:pPr fontAlgn="base"/>
            <a:r>
              <a:rPr kumimoji="1" lang="en-GB" sz="1200" kern="1200" dirty="0" smtClean="0">
                <a:solidFill>
                  <a:schemeClr val="tx1"/>
                </a:solidFill>
                <a:effectLst/>
                <a:latin typeface="Arial" charset="0"/>
                <a:ea typeface="+mn-ea"/>
                <a:cs typeface="+mn-cs"/>
              </a:rPr>
              <a:t>Apparently, you could hear them talking to each other. They prattled on during the entire</a:t>
            </a:r>
            <a:r>
              <a:rPr kumimoji="1" lang="en-GB" sz="1200" kern="1200" baseline="0" dirty="0" smtClean="0">
                <a:solidFill>
                  <a:schemeClr val="tx1"/>
                </a:solidFill>
                <a:effectLst/>
                <a:latin typeface="Arial" charset="0"/>
                <a:ea typeface="+mn-ea"/>
                <a:cs typeface="+mn-cs"/>
              </a:rPr>
              <a:t> flight, </a:t>
            </a:r>
            <a:r>
              <a:rPr kumimoji="1" lang="en-GB" sz="1200" kern="1200" dirty="0" smtClean="0">
                <a:solidFill>
                  <a:schemeClr val="tx1"/>
                </a:solidFill>
                <a:effectLst/>
                <a:latin typeface="Arial" charset="0"/>
                <a:ea typeface="+mn-ea"/>
                <a:cs typeface="+mn-cs"/>
              </a:rPr>
              <a:t>yada yada yada—“Off track!” “Correcting course!” One guy on a tour of the Concorde asked why they were constantly talking to each other. Was the Concorde ever on course?</a:t>
            </a:r>
          </a:p>
          <a:p>
            <a:pPr fontAlgn="base"/>
            <a:endParaRPr kumimoji="1" lang="en-GB" sz="1200" kern="1200" dirty="0" smtClean="0">
              <a:solidFill>
                <a:schemeClr val="tx1"/>
              </a:solidFill>
              <a:effectLst/>
              <a:latin typeface="Arial" charset="0"/>
              <a:ea typeface="+mn-ea"/>
              <a:cs typeface="+mn-cs"/>
            </a:endParaRPr>
          </a:p>
          <a:p>
            <a:pPr fontAlgn="base"/>
            <a:r>
              <a:rPr kumimoji="1" lang="en-GB" sz="1200" kern="1200" dirty="0" smtClean="0">
                <a:solidFill>
                  <a:schemeClr val="tx1"/>
                </a:solidFill>
                <a:effectLst/>
                <a:latin typeface="Arial" charset="0"/>
                <a:ea typeface="+mn-ea"/>
                <a:cs typeface="+mn-cs"/>
              </a:rPr>
              <a:t>The tour guide said “Yes, about one percent of the time. The other ninety-nine percent of the time the jet veers off course, requiring constant autocorrection.” When asked what time the plane would arrive in New York by the concerned man, the tour guide said, “At 10 p.m., plus or minus three minutes.”</a:t>
            </a:r>
          </a:p>
          <a:p>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24</a:t>
            </a:fld>
            <a:endParaRPr lang="en-GB" dirty="0"/>
          </a:p>
        </p:txBody>
      </p:sp>
    </p:spTree>
    <p:extLst>
      <p:ext uri="{BB962C8B-B14F-4D97-AF65-F5344CB8AC3E}">
        <p14:creationId xmlns:p14="http://schemas.microsoft.com/office/powerpoint/2010/main" val="45071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lack of control has been recognised by USAID: "In the development work that is the core of our programs, we almost never have total control over the results we seek to accomplish. Indeed, development results that would be within our control are not likely to represent sustainable development. Rather than limit ourselves to mundane, safe, but not useful results, our goal is to select objectives that reach high and inspire others but that are also within our manageable interests."</a:t>
            </a:r>
          </a:p>
          <a:p>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36</a:t>
            </a:fld>
            <a:endParaRPr lang="en-GB" dirty="0"/>
          </a:p>
        </p:txBody>
      </p:sp>
    </p:spTree>
    <p:extLst>
      <p:ext uri="{BB962C8B-B14F-4D97-AF65-F5344CB8AC3E}">
        <p14:creationId xmlns:p14="http://schemas.microsoft.com/office/powerpoint/2010/main" val="227316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dirty="0" smtClean="0">
              <a:ea typeface="ＭＳ Ｐゴシック" pitchFamily="34" charset="-128"/>
            </a:endParaRP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880" eaLnBrk="0" hangingPunct="0">
              <a:defRPr>
                <a:solidFill>
                  <a:schemeClr val="tx1"/>
                </a:solidFill>
                <a:latin typeface="Arial" charset="0"/>
              </a:defRPr>
            </a:lvl1pPr>
            <a:lvl2pPr marL="685743" indent="-263747" defTabSz="890880" eaLnBrk="0" hangingPunct="0">
              <a:defRPr>
                <a:solidFill>
                  <a:schemeClr val="tx1"/>
                </a:solidFill>
                <a:latin typeface="Arial" charset="0"/>
              </a:defRPr>
            </a:lvl2pPr>
            <a:lvl3pPr marL="1054989" indent="-210998" defTabSz="890880" eaLnBrk="0" hangingPunct="0">
              <a:defRPr>
                <a:solidFill>
                  <a:schemeClr val="tx1"/>
                </a:solidFill>
                <a:latin typeface="Arial" charset="0"/>
              </a:defRPr>
            </a:lvl3pPr>
            <a:lvl4pPr marL="1476985" indent="-210998" defTabSz="890880" eaLnBrk="0" hangingPunct="0">
              <a:defRPr>
                <a:solidFill>
                  <a:schemeClr val="tx1"/>
                </a:solidFill>
                <a:latin typeface="Arial" charset="0"/>
              </a:defRPr>
            </a:lvl4pPr>
            <a:lvl5pPr marL="1898980" indent="-210998" defTabSz="890880" eaLnBrk="0" hangingPunct="0">
              <a:defRPr>
                <a:solidFill>
                  <a:schemeClr val="tx1"/>
                </a:solidFill>
                <a:latin typeface="Arial" charset="0"/>
              </a:defRPr>
            </a:lvl5pPr>
            <a:lvl6pPr marL="2320976" indent="-210998" defTabSz="890880" eaLnBrk="0" fontAlgn="base" hangingPunct="0">
              <a:spcBef>
                <a:spcPct val="0"/>
              </a:spcBef>
              <a:spcAft>
                <a:spcPct val="0"/>
              </a:spcAft>
              <a:defRPr>
                <a:solidFill>
                  <a:schemeClr val="tx1"/>
                </a:solidFill>
                <a:latin typeface="Arial" charset="0"/>
              </a:defRPr>
            </a:lvl6pPr>
            <a:lvl7pPr marL="2742971" indent="-210998" defTabSz="890880" eaLnBrk="0" fontAlgn="base" hangingPunct="0">
              <a:spcBef>
                <a:spcPct val="0"/>
              </a:spcBef>
              <a:spcAft>
                <a:spcPct val="0"/>
              </a:spcAft>
              <a:defRPr>
                <a:solidFill>
                  <a:schemeClr val="tx1"/>
                </a:solidFill>
                <a:latin typeface="Arial" charset="0"/>
              </a:defRPr>
            </a:lvl7pPr>
            <a:lvl8pPr marL="3164967" indent="-210998" defTabSz="890880" eaLnBrk="0" fontAlgn="base" hangingPunct="0">
              <a:spcBef>
                <a:spcPct val="0"/>
              </a:spcBef>
              <a:spcAft>
                <a:spcPct val="0"/>
              </a:spcAft>
              <a:defRPr>
                <a:solidFill>
                  <a:schemeClr val="tx1"/>
                </a:solidFill>
                <a:latin typeface="Arial" charset="0"/>
              </a:defRPr>
            </a:lvl8pPr>
            <a:lvl9pPr marL="3586963" indent="-210998" defTabSz="89088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6824F3B-85F5-4CAE-9DA6-431109F51670}" type="slidenum">
              <a:rPr lang="en-GB" smtClean="0">
                <a:ea typeface="ＭＳ Ｐゴシック" pitchFamily="34" charset="-128"/>
              </a:rPr>
              <a:pPr eaLnBrk="1" fontAlgn="base" hangingPunct="1">
                <a:spcBef>
                  <a:spcPct val="0"/>
                </a:spcBef>
                <a:spcAft>
                  <a:spcPct val="0"/>
                </a:spcAft>
              </a:pPr>
              <a:t>38</a:t>
            </a:fld>
            <a:endParaRPr lang="en-GB"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t" hangingPunct="1">
              <a:spcBef>
                <a:spcPts val="0"/>
              </a:spcBef>
              <a:spcAft>
                <a:spcPts val="0"/>
              </a:spcAft>
              <a:defRPr/>
            </a:pPr>
            <a:endParaRPr lang="en-GB" dirty="0"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880" eaLnBrk="0" hangingPunct="0">
              <a:defRPr>
                <a:solidFill>
                  <a:schemeClr val="tx1"/>
                </a:solidFill>
                <a:latin typeface="Arial" charset="0"/>
              </a:defRPr>
            </a:lvl1pPr>
            <a:lvl2pPr marL="685743" indent="-263747" defTabSz="890880" eaLnBrk="0" hangingPunct="0">
              <a:defRPr>
                <a:solidFill>
                  <a:schemeClr val="tx1"/>
                </a:solidFill>
                <a:latin typeface="Arial" charset="0"/>
              </a:defRPr>
            </a:lvl2pPr>
            <a:lvl3pPr marL="1054989" indent="-210998" defTabSz="890880" eaLnBrk="0" hangingPunct="0">
              <a:defRPr>
                <a:solidFill>
                  <a:schemeClr val="tx1"/>
                </a:solidFill>
                <a:latin typeface="Arial" charset="0"/>
              </a:defRPr>
            </a:lvl3pPr>
            <a:lvl4pPr marL="1476985" indent="-210998" defTabSz="890880" eaLnBrk="0" hangingPunct="0">
              <a:defRPr>
                <a:solidFill>
                  <a:schemeClr val="tx1"/>
                </a:solidFill>
                <a:latin typeface="Arial" charset="0"/>
              </a:defRPr>
            </a:lvl4pPr>
            <a:lvl5pPr marL="1898980" indent="-210998" defTabSz="890880" eaLnBrk="0" hangingPunct="0">
              <a:defRPr>
                <a:solidFill>
                  <a:schemeClr val="tx1"/>
                </a:solidFill>
                <a:latin typeface="Arial" charset="0"/>
              </a:defRPr>
            </a:lvl5pPr>
            <a:lvl6pPr marL="2320976" indent="-210998" defTabSz="890880" eaLnBrk="0" fontAlgn="base" hangingPunct="0">
              <a:spcBef>
                <a:spcPct val="0"/>
              </a:spcBef>
              <a:spcAft>
                <a:spcPct val="0"/>
              </a:spcAft>
              <a:defRPr>
                <a:solidFill>
                  <a:schemeClr val="tx1"/>
                </a:solidFill>
                <a:latin typeface="Arial" charset="0"/>
              </a:defRPr>
            </a:lvl6pPr>
            <a:lvl7pPr marL="2742971" indent="-210998" defTabSz="890880" eaLnBrk="0" fontAlgn="base" hangingPunct="0">
              <a:spcBef>
                <a:spcPct val="0"/>
              </a:spcBef>
              <a:spcAft>
                <a:spcPct val="0"/>
              </a:spcAft>
              <a:defRPr>
                <a:solidFill>
                  <a:schemeClr val="tx1"/>
                </a:solidFill>
                <a:latin typeface="Arial" charset="0"/>
              </a:defRPr>
            </a:lvl7pPr>
            <a:lvl8pPr marL="3164967" indent="-210998" defTabSz="890880" eaLnBrk="0" fontAlgn="base" hangingPunct="0">
              <a:spcBef>
                <a:spcPct val="0"/>
              </a:spcBef>
              <a:spcAft>
                <a:spcPct val="0"/>
              </a:spcAft>
              <a:defRPr>
                <a:solidFill>
                  <a:schemeClr val="tx1"/>
                </a:solidFill>
                <a:latin typeface="Arial" charset="0"/>
              </a:defRPr>
            </a:lvl8pPr>
            <a:lvl9pPr marL="3586963" indent="-210998" defTabSz="89088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A69915B-F1E5-4AFF-BAE6-2C222B596115}" type="slidenum">
              <a:rPr lang="en-GB" smtClean="0">
                <a:ea typeface="ＭＳ Ｐゴシック" pitchFamily="34" charset="-128"/>
              </a:rPr>
              <a:pPr eaLnBrk="1" fontAlgn="base" hangingPunct="1">
                <a:spcBef>
                  <a:spcPct val="0"/>
                </a:spcBef>
                <a:spcAft>
                  <a:spcPct val="0"/>
                </a:spcAft>
              </a:pPr>
              <a:t>39</a:t>
            </a:fld>
            <a:endParaRPr lang="en-GB"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t" hangingPunct="1">
              <a:spcBef>
                <a:spcPts val="0"/>
              </a:spcBef>
              <a:spcAft>
                <a:spcPts val="0"/>
              </a:spcAft>
              <a:defRPr/>
            </a:pPr>
            <a:endParaRPr lang="en-GB" dirty="0"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0880" eaLnBrk="0" hangingPunct="0">
              <a:defRPr>
                <a:solidFill>
                  <a:schemeClr val="tx1"/>
                </a:solidFill>
                <a:latin typeface="Arial" charset="0"/>
              </a:defRPr>
            </a:lvl1pPr>
            <a:lvl2pPr marL="685743" indent="-263747" defTabSz="890880" eaLnBrk="0" hangingPunct="0">
              <a:defRPr>
                <a:solidFill>
                  <a:schemeClr val="tx1"/>
                </a:solidFill>
                <a:latin typeface="Arial" charset="0"/>
              </a:defRPr>
            </a:lvl2pPr>
            <a:lvl3pPr marL="1054989" indent="-210998" defTabSz="890880" eaLnBrk="0" hangingPunct="0">
              <a:defRPr>
                <a:solidFill>
                  <a:schemeClr val="tx1"/>
                </a:solidFill>
                <a:latin typeface="Arial" charset="0"/>
              </a:defRPr>
            </a:lvl3pPr>
            <a:lvl4pPr marL="1476985" indent="-210998" defTabSz="890880" eaLnBrk="0" hangingPunct="0">
              <a:defRPr>
                <a:solidFill>
                  <a:schemeClr val="tx1"/>
                </a:solidFill>
                <a:latin typeface="Arial" charset="0"/>
              </a:defRPr>
            </a:lvl4pPr>
            <a:lvl5pPr marL="1898980" indent="-210998" defTabSz="890880" eaLnBrk="0" hangingPunct="0">
              <a:defRPr>
                <a:solidFill>
                  <a:schemeClr val="tx1"/>
                </a:solidFill>
                <a:latin typeface="Arial" charset="0"/>
              </a:defRPr>
            </a:lvl5pPr>
            <a:lvl6pPr marL="2320976" indent="-210998" defTabSz="890880" eaLnBrk="0" fontAlgn="base" hangingPunct="0">
              <a:spcBef>
                <a:spcPct val="0"/>
              </a:spcBef>
              <a:spcAft>
                <a:spcPct val="0"/>
              </a:spcAft>
              <a:defRPr>
                <a:solidFill>
                  <a:schemeClr val="tx1"/>
                </a:solidFill>
                <a:latin typeface="Arial" charset="0"/>
              </a:defRPr>
            </a:lvl6pPr>
            <a:lvl7pPr marL="2742971" indent="-210998" defTabSz="890880" eaLnBrk="0" fontAlgn="base" hangingPunct="0">
              <a:spcBef>
                <a:spcPct val="0"/>
              </a:spcBef>
              <a:spcAft>
                <a:spcPct val="0"/>
              </a:spcAft>
              <a:defRPr>
                <a:solidFill>
                  <a:schemeClr val="tx1"/>
                </a:solidFill>
                <a:latin typeface="Arial" charset="0"/>
              </a:defRPr>
            </a:lvl7pPr>
            <a:lvl8pPr marL="3164967" indent="-210998" defTabSz="890880" eaLnBrk="0" fontAlgn="base" hangingPunct="0">
              <a:spcBef>
                <a:spcPct val="0"/>
              </a:spcBef>
              <a:spcAft>
                <a:spcPct val="0"/>
              </a:spcAft>
              <a:defRPr>
                <a:solidFill>
                  <a:schemeClr val="tx1"/>
                </a:solidFill>
                <a:latin typeface="Arial" charset="0"/>
              </a:defRPr>
            </a:lvl8pPr>
            <a:lvl9pPr marL="3586963" indent="-210998" defTabSz="89088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4E4BB30-D069-4C9A-9817-76A810D8CF4C}" type="slidenum">
              <a:rPr lang="en-GB" smtClean="0">
                <a:ea typeface="ＭＳ Ｐゴシック" pitchFamily="34" charset="-128"/>
              </a:rPr>
              <a:pPr eaLnBrk="1" fontAlgn="base" hangingPunct="1">
                <a:spcBef>
                  <a:spcPct val="0"/>
                </a:spcBef>
                <a:spcAft>
                  <a:spcPct val="0"/>
                </a:spcAft>
              </a:pPr>
              <a:t>41</a:t>
            </a:fld>
            <a:endParaRPr lang="en-GB"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60</a:t>
            </a:fld>
            <a:endParaRPr lang="en-GB" dirty="0"/>
          </a:p>
        </p:txBody>
      </p:sp>
    </p:spTree>
    <p:extLst>
      <p:ext uri="{BB962C8B-B14F-4D97-AF65-F5344CB8AC3E}">
        <p14:creationId xmlns:p14="http://schemas.microsoft.com/office/powerpoint/2010/main" val="142322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what we do not want!! File keeping not information</a:t>
            </a:r>
            <a:r>
              <a:rPr lang="en-GB" baseline="0" dirty="0" smtClean="0"/>
              <a:t> management</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3</a:t>
            </a:fld>
            <a:endParaRPr lang="en-GB" dirty="0"/>
          </a:p>
        </p:txBody>
      </p:sp>
    </p:spTree>
    <p:extLst>
      <p:ext uri="{BB962C8B-B14F-4D97-AF65-F5344CB8AC3E}">
        <p14:creationId xmlns:p14="http://schemas.microsoft.com/office/powerpoint/2010/main" val="1066187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smtClean="0">
                <a:solidFill>
                  <a:schemeClr val="tx1"/>
                </a:solidFill>
                <a:latin typeface="Arial" charset="0"/>
                <a:ea typeface="+mn-ea"/>
                <a:cs typeface="+mn-cs"/>
              </a:rPr>
              <a:t>Three important principles in OM are:</a:t>
            </a:r>
          </a:p>
          <a:p>
            <a:r>
              <a:rPr kumimoji="1" lang="en-GB" sz="1200" b="0" i="0" u="none" strike="noStrike" kern="1200" baseline="0" dirty="0" smtClean="0">
                <a:solidFill>
                  <a:schemeClr val="tx1"/>
                </a:solidFill>
                <a:latin typeface="Arial" charset="0"/>
                <a:ea typeface="+mn-ea"/>
                <a:cs typeface="+mn-cs"/>
              </a:rPr>
              <a:t>1) </a:t>
            </a:r>
            <a:r>
              <a:rPr kumimoji="1" lang="en-GB" sz="1200" b="1" i="0" u="none" strike="noStrike" kern="1200" baseline="0" dirty="0" smtClean="0">
                <a:solidFill>
                  <a:schemeClr val="tx1"/>
                </a:solidFill>
                <a:latin typeface="Arial" charset="0"/>
                <a:ea typeface="+mn-ea"/>
                <a:cs typeface="+mn-cs"/>
              </a:rPr>
              <a:t>Non-causality</a:t>
            </a:r>
            <a:r>
              <a:rPr kumimoji="1" lang="en-GB" sz="1200" b="0" i="0" u="none" strike="noStrike" kern="1200" baseline="0" dirty="0" smtClean="0">
                <a:solidFill>
                  <a:schemeClr val="tx1"/>
                </a:solidFill>
                <a:latin typeface="Arial" charset="0"/>
                <a:ea typeface="+mn-ea"/>
                <a:cs typeface="+mn-cs"/>
              </a:rPr>
              <a:t>: Outcomes can be logically linked to a project’s activities but they are not necessarily </a:t>
            </a:r>
            <a:r>
              <a:rPr kumimoji="1" lang="en-US" sz="1200" b="0" i="0" u="none" strike="noStrike" kern="1200" baseline="0" dirty="0" smtClean="0">
                <a:solidFill>
                  <a:schemeClr val="tx1"/>
                </a:solidFill>
                <a:latin typeface="Arial" charset="0"/>
                <a:ea typeface="+mn-ea"/>
                <a:cs typeface="+mn-cs"/>
              </a:rPr>
              <a:t>directly caused by them.</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200" b="0" i="0" u="none" strike="noStrike" kern="1200" baseline="0" dirty="0" smtClean="0">
                <a:solidFill>
                  <a:schemeClr val="tx1"/>
                </a:solidFill>
                <a:latin typeface="Arial" charset="0"/>
                <a:ea typeface="+mn-ea"/>
                <a:cs typeface="+mn-cs"/>
              </a:rPr>
              <a:t>3) </a:t>
            </a:r>
            <a:r>
              <a:rPr kumimoji="1" lang="en-GB" sz="1200" b="1" i="0" u="none" strike="noStrike" kern="1200" baseline="0" dirty="0" smtClean="0">
                <a:solidFill>
                  <a:schemeClr val="tx1"/>
                </a:solidFill>
                <a:latin typeface="Arial" charset="0"/>
                <a:ea typeface="+mn-ea"/>
                <a:cs typeface="+mn-cs"/>
              </a:rPr>
              <a:t>Control of change / development</a:t>
            </a:r>
            <a:r>
              <a:rPr kumimoji="1" lang="en-GB" sz="1200" b="0" i="0" u="none" strike="noStrike" kern="1200" baseline="0" dirty="0" smtClean="0">
                <a:solidFill>
                  <a:schemeClr val="tx1"/>
                </a:solidFill>
                <a:latin typeface="Arial" charset="0"/>
                <a:ea typeface="+mn-ea"/>
                <a:cs typeface="+mn-cs"/>
              </a:rPr>
              <a:t>: Outcome Mapping assumes that the boundary partners control change and that projects only facilitate the process by providing access to new resources, ideas, or opportunities for a certain period of time.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200" b="0" i="0" u="none" strike="noStrike" kern="1200" baseline="0" dirty="0" smtClean="0">
                <a:solidFill>
                  <a:schemeClr val="tx1"/>
                </a:solidFill>
                <a:latin typeface="Arial" charset="0"/>
                <a:ea typeface="+mn-ea"/>
                <a:cs typeface="+mn-cs"/>
              </a:rPr>
              <a:t>2) </a:t>
            </a:r>
            <a:r>
              <a:rPr kumimoji="1" lang="en-GB" sz="1200" b="1" i="0" u="none" strike="noStrike" kern="1200" baseline="0" dirty="0" smtClean="0">
                <a:solidFill>
                  <a:schemeClr val="tx1"/>
                </a:solidFill>
                <a:latin typeface="Arial" charset="0"/>
                <a:ea typeface="+mn-ea"/>
                <a:cs typeface="+mn-cs"/>
              </a:rPr>
              <a:t>Contribution instead of attribution</a:t>
            </a:r>
            <a:r>
              <a:rPr kumimoji="1" lang="en-GB" sz="1200" b="0" i="0" u="none" strike="noStrike" kern="1200" baseline="0" dirty="0" smtClean="0">
                <a:solidFill>
                  <a:schemeClr val="tx1"/>
                </a:solidFill>
                <a:latin typeface="Arial" charset="0"/>
                <a:ea typeface="+mn-ea"/>
                <a:cs typeface="+mn-cs"/>
              </a:rPr>
              <a:t>: When applying OM, a programme is not claiming the achievement of development impacts; rather, the focus is on its contributions to outcomes. The logic behind this is that long-term development goals are rarely accomplished by the work of a single actor and that the complexity of the development process makes it extremely difficult to actually assess impact.</a:t>
            </a:r>
            <a:endParaRPr lang="en-US"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67</a:t>
            </a:fld>
            <a:endParaRPr lang="en-GB" dirty="0"/>
          </a:p>
        </p:txBody>
      </p:sp>
    </p:spTree>
    <p:extLst>
      <p:ext uri="{BB962C8B-B14F-4D97-AF65-F5344CB8AC3E}">
        <p14:creationId xmlns:p14="http://schemas.microsoft.com/office/powerpoint/2010/main" val="1183853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186666C1-F323-4F78-8247-44AD7D94EC6C}" type="slidenum">
              <a:rPr lang="en-US" sz="1200">
                <a:solidFill>
                  <a:schemeClr val="tx2"/>
                </a:solidFill>
                <a:latin typeface="Tahoma" pitchFamily="34" charset="0"/>
              </a:rPr>
              <a:pPr/>
              <a:t>74</a:t>
            </a:fld>
            <a:endParaRPr lang="en-US" sz="1200" dirty="0">
              <a:solidFill>
                <a:schemeClr val="tx2"/>
              </a:solidFill>
              <a:latin typeface="Tahoma"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Vision describes why the program is involved in development work</a:t>
            </a:r>
          </a:p>
          <a:p>
            <a:pPr>
              <a:buFontTx/>
              <a:buChar char="-"/>
            </a:pPr>
            <a:r>
              <a:rPr lang="en-US" dirty="0" smtClean="0"/>
              <a:t>It is the beacon that guides day-to-day work</a:t>
            </a:r>
          </a:p>
          <a:p>
            <a:pPr>
              <a:buFontTx/>
              <a:buChar char="-"/>
            </a:pPr>
            <a:r>
              <a:rPr lang="en-US" dirty="0" smtClean="0"/>
              <a:t>Probably won’t change for the life of the program</a:t>
            </a:r>
          </a:p>
          <a:p>
            <a:pPr>
              <a:buFontTx/>
              <a:buChar char="-"/>
            </a:pPr>
            <a:r>
              <a:rPr lang="en-US" dirty="0" smtClean="0"/>
              <a:t>It articulates the values of the program</a:t>
            </a:r>
          </a:p>
          <a:p>
            <a:pPr>
              <a:buFontTx/>
              <a:buChar char="-"/>
            </a:pPr>
            <a:r>
              <a:rPr lang="en-US" dirty="0" smtClean="0"/>
              <a:t>The vision goes beyond what the program alone can bring about but it will contribute </a:t>
            </a:r>
          </a:p>
          <a:p>
            <a:pPr>
              <a:buFontTx/>
              <a:buChar char="-"/>
            </a:pPr>
            <a:r>
              <a:rPr lang="en-US" dirty="0" smtClean="0"/>
              <a:t>The program is never measured against its vision</a:t>
            </a:r>
          </a:p>
          <a:p>
            <a:pPr>
              <a:buFontTx/>
              <a:buChar char="-"/>
            </a:pPr>
            <a:r>
              <a:rPr lang="en-US" dirty="0" smtClean="0"/>
              <a:t>It provides an inspirational focus for the program</a:t>
            </a:r>
          </a:p>
          <a:p>
            <a:pPr>
              <a:buFontTx/>
              <a:buChar char="-"/>
            </a:pPr>
            <a:r>
              <a:rPr lang="en-US" dirty="0" smtClean="0"/>
              <a:t>It is the ideal that the program wants to bring about</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68216F93-59BB-4FED-902F-B33018FE1C7F}" type="slidenum">
              <a:rPr lang="en-US" sz="1200">
                <a:solidFill>
                  <a:schemeClr val="tx2"/>
                </a:solidFill>
                <a:latin typeface="Tahoma" pitchFamily="34" charset="0"/>
              </a:rPr>
              <a:pPr/>
              <a:t>75</a:t>
            </a:fld>
            <a:endParaRPr lang="en-US" sz="1200" dirty="0">
              <a:solidFill>
                <a:schemeClr val="tx2"/>
              </a:solidFill>
              <a:latin typeface="Tahoma"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MLK’s address to the largest civil rights demonstration in US history on the steps of the Lincoln Memorial in Washington</a:t>
            </a:r>
            <a:r>
              <a:rPr lang="en-US" baseline="0" dirty="0" smtClean="0"/>
              <a:t> DC</a:t>
            </a:r>
            <a:r>
              <a:rPr lang="en-US" dirty="0" smtClean="0"/>
              <a:t> - affected generations of social change</a:t>
            </a:r>
          </a:p>
          <a:p>
            <a:r>
              <a:rPr lang="en-US" dirty="0" smtClean="0"/>
              <a:t>DID NOT say “I have a set of objectively verifiable indicators”</a:t>
            </a:r>
          </a:p>
          <a:p>
            <a:r>
              <a:rPr lang="en-US" dirty="0" smtClean="0"/>
              <a:t>Described actions - what children, families, etc. would be doing differently if the USA were not a racially divided country</a:t>
            </a:r>
          </a:p>
          <a:p>
            <a:endParaRPr lang="en-US" dirty="0" smtClean="0"/>
          </a:p>
          <a:p>
            <a:r>
              <a:rPr lang="en-US" dirty="0" smtClean="0"/>
              <a:t>Dr. Martin Luther King Jr. had originally prepared a short and somewhat formal recitation of the sufferings of African Americans attempting to realize their freedom in a society chained by discrimination. He was about to sit down when gospel singer Mahalia Jackson called out, "Tell them about your dream, Martin! Tell them about the dream!" Encouraged by shouts from the audience, King drew upon some of his past talks, and the result became the landmark statement of civil rights in America -- a dream of all people, of all races and colors and backgrounds, sharing in an America marked by freedom and democracy.  He said: </a:t>
            </a:r>
          </a:p>
          <a:p>
            <a:r>
              <a:rPr lang="en-US" i="1" dirty="0" smtClean="0"/>
              <a:t>“…I have a dream that one day on the red hills of Georgia the sons of former slaves and the sons of former slave owners will be able to sit down together at the table of brotherhood. </a:t>
            </a:r>
          </a:p>
          <a:p>
            <a:r>
              <a:rPr lang="en-US" i="1" dirty="0" smtClean="0"/>
              <a:t>I have a dream that one day even the state of Mississippi, a state sweltering with the heat of injustice.. [and] …oppression, will be transformed into an oasis of freedom and justice. </a:t>
            </a:r>
          </a:p>
          <a:p>
            <a:r>
              <a:rPr lang="en-US" i="1" dirty="0" smtClean="0"/>
              <a:t>I have a dream that my four little children will one day live in a nation where they will not be judged by the color of their skin but by the content of their character… </a:t>
            </a:r>
          </a:p>
          <a:p>
            <a:r>
              <a:rPr lang="en-US" i="1" dirty="0" smtClean="0"/>
              <a:t>I have a dream that one day down in Alabama… little black boys and black girls will be able to join hands with little white boys and white girls as sisters and brothers.”</a:t>
            </a: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68216F93-59BB-4FED-902F-B33018FE1C7F}" type="slidenum">
              <a:rPr lang="en-US" sz="1200">
                <a:solidFill>
                  <a:schemeClr val="tx2"/>
                </a:solidFill>
                <a:latin typeface="Tahoma" pitchFamily="34" charset="0"/>
              </a:rPr>
              <a:pPr/>
              <a:t>76</a:t>
            </a:fld>
            <a:endParaRPr lang="en-US" sz="1200" dirty="0">
              <a:solidFill>
                <a:schemeClr val="tx2"/>
              </a:solidFill>
              <a:latin typeface="Tahoma"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MLK’s address to the largest civil rights demonstration in US history on the steps of the Lincoln Memorial in Washington</a:t>
            </a:r>
            <a:r>
              <a:rPr lang="en-US" baseline="0" dirty="0" smtClean="0"/>
              <a:t> DC</a:t>
            </a:r>
            <a:r>
              <a:rPr lang="en-US" dirty="0" smtClean="0"/>
              <a:t> - affected generations of social change</a:t>
            </a:r>
          </a:p>
          <a:p>
            <a:r>
              <a:rPr lang="en-US" dirty="0" smtClean="0"/>
              <a:t>DID NOT say “I have a set of objectively verifiable indicators”</a:t>
            </a:r>
          </a:p>
          <a:p>
            <a:r>
              <a:rPr lang="en-US" dirty="0" smtClean="0"/>
              <a:t>Described actions - what children, families, etc. would be doing differently if the USA were not a racially divided country</a:t>
            </a:r>
          </a:p>
          <a:p>
            <a:endParaRPr lang="en-US" dirty="0" smtClean="0"/>
          </a:p>
          <a:p>
            <a:r>
              <a:rPr lang="en-US" dirty="0" smtClean="0"/>
              <a:t>Dr. Martin Luther King Jr. had originally prepared a short and somewhat formal recitation of the sufferings of African Americans attempting to realize their freedom in a society chained by discrimination. He was about to sit down when gospel singer Mahalia Jackson called out, "Tell them about your dream, Martin! Tell them about the dream!" Encouraged by shouts from the audience, King drew upon some of his past talks, and the result became the landmark statement of civil rights in America -- a dream of all people, of all races and colors and backgrounds, sharing in an America marked by freedom and democracy.  He said: </a:t>
            </a:r>
          </a:p>
          <a:p>
            <a:r>
              <a:rPr lang="en-US" i="1" dirty="0" smtClean="0"/>
              <a:t>“…I have a dream that one day on the red hills of Georgia the sons of former slaves and the sons of former slave owners will be able to sit down together at the table of brotherhood. </a:t>
            </a:r>
          </a:p>
          <a:p>
            <a:r>
              <a:rPr lang="en-US" i="1" dirty="0" smtClean="0"/>
              <a:t>I have a dream that one day even the state of Mississippi, a state sweltering with the heat of injustice.. [and] …oppression, will be transformed into an oasis of freedom and justice. </a:t>
            </a:r>
          </a:p>
          <a:p>
            <a:r>
              <a:rPr lang="en-US" i="1" dirty="0" smtClean="0"/>
              <a:t>I have a dream that my four little children will one day live in a nation where they will not be judged by the color of their skin but by the content of their character… </a:t>
            </a:r>
          </a:p>
          <a:p>
            <a:r>
              <a:rPr lang="en-US" i="1" dirty="0" smtClean="0"/>
              <a:t>I have a dream that one day down in Alabama… little black boys and black girls will be able to join hands with little white boys and white girls as sisters and brothers.”</a:t>
            </a: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6FC40AD4-E0B1-4F5C-90B2-C0D69C910EBC}" type="slidenum">
              <a:rPr lang="en-US" sz="1200">
                <a:solidFill>
                  <a:schemeClr val="tx2"/>
                </a:solidFill>
                <a:latin typeface="Tahoma" pitchFamily="34" charset="0"/>
              </a:rPr>
              <a:pPr/>
              <a:t>77</a:t>
            </a:fld>
            <a:endParaRPr lang="en-US" sz="1200" dirty="0">
              <a:solidFill>
                <a:schemeClr val="tx2"/>
              </a:solidFill>
              <a:latin typeface="Tahoma"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Be visionary and idealistic, but stay in reality – make it useful to you as a guide</a:t>
            </a:r>
          </a:p>
          <a:p>
            <a:pPr>
              <a:buFontTx/>
              <a:buChar char="•"/>
            </a:pPr>
            <a:r>
              <a:rPr lang="en-US" dirty="0" smtClean="0"/>
              <a:t>Visions can be as long or as short as the program wants so long as people agree on that it represents the ideal they’re striving to help bring about.  </a:t>
            </a:r>
          </a:p>
          <a:p>
            <a:pPr>
              <a:buFontTx/>
              <a:buChar char="•"/>
            </a:pPr>
            <a:r>
              <a:rPr lang="en-US" dirty="0" smtClean="0">
                <a:sym typeface="Gill Sans"/>
              </a:rPr>
              <a:t>Dream boldly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Wikipedia Entry: Henry David Thoreau (July 12, 1817 – May 6, 1862) was an American author, poet, philosopher, abolitionist, naturalist, tax resister, development critic, surveyor, historian, and leading transcendentalist.</a:t>
            </a:r>
            <a:r>
              <a:rPr lang="en-GB" baseline="0" dirty="0" smtClean="0"/>
              <a:t> </a:t>
            </a:r>
            <a:r>
              <a:rPr lang="en-GB" dirty="0" smtClean="0"/>
              <a:t>He is best known for his book Walden, a reflection upon simple living in natural surroundings, and his essay Civil Disobedience, an argument for individual resistance to civil government in moral opposition to an unjust state.</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79</a:t>
            </a:fld>
            <a:endParaRPr lang="en-GB" dirty="0"/>
          </a:p>
        </p:txBody>
      </p:sp>
    </p:spTree>
    <p:extLst>
      <p:ext uri="{BB962C8B-B14F-4D97-AF65-F5344CB8AC3E}">
        <p14:creationId xmlns:p14="http://schemas.microsoft.com/office/powerpoint/2010/main" val="2752237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D8B2C797-5FE3-4BA4-9DEE-14284A0C4A68}" type="slidenum">
              <a:rPr lang="en-US" sz="1200">
                <a:solidFill>
                  <a:schemeClr val="tx2"/>
                </a:solidFill>
                <a:latin typeface="Tahoma" pitchFamily="34" charset="0"/>
              </a:rPr>
              <a:pPr/>
              <a:t>80</a:t>
            </a:fld>
            <a:endParaRPr lang="en-US" sz="1200" dirty="0">
              <a:solidFill>
                <a:schemeClr val="tx2"/>
              </a:solidFill>
              <a:latin typeface="Tahoma"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399A5A55-14B1-4F65-8F3B-51AE5FABCA16}" type="slidenum">
              <a:rPr lang="en-US" sz="1200">
                <a:solidFill>
                  <a:schemeClr val="tx2"/>
                </a:solidFill>
                <a:latin typeface="Tahoma" pitchFamily="34" charset="0"/>
              </a:rPr>
              <a:pPr/>
              <a:t>81</a:t>
            </a:fld>
            <a:endParaRPr lang="en-US" sz="1200" dirty="0">
              <a:solidFill>
                <a:schemeClr val="tx2"/>
              </a:solidFill>
              <a:latin typeface="Tahoma"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71A47009-2C5D-41B9-974B-F017283262D0}" type="slidenum">
              <a:rPr lang="en-US" sz="1200">
                <a:solidFill>
                  <a:schemeClr val="tx2"/>
                </a:solidFill>
                <a:latin typeface="Tahoma" pitchFamily="34" charset="0"/>
              </a:rPr>
              <a:pPr/>
              <a:t>82</a:t>
            </a:fld>
            <a:endParaRPr lang="en-US" sz="1200" dirty="0">
              <a:solidFill>
                <a:schemeClr val="tx2"/>
              </a:solidFill>
              <a:latin typeface="Tahoma"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6FC40AD4-E0B1-4F5C-90B2-C0D69C910EBC}" type="slidenum">
              <a:rPr lang="en-US" sz="1200">
                <a:solidFill>
                  <a:schemeClr val="tx2"/>
                </a:solidFill>
                <a:latin typeface="Tahoma" pitchFamily="34" charset="0"/>
              </a:rPr>
              <a:pPr/>
              <a:t>83</a:t>
            </a:fld>
            <a:endParaRPr lang="en-US" sz="1200" dirty="0">
              <a:solidFill>
                <a:schemeClr val="tx2"/>
              </a:solidFill>
              <a:latin typeface="Tahoma"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Be visionary and idealistic, but stay in reality – make it useful to you as a guide</a:t>
            </a:r>
          </a:p>
          <a:p>
            <a:pPr>
              <a:buFontTx/>
              <a:buChar char="•"/>
            </a:pPr>
            <a:r>
              <a:rPr lang="en-US" dirty="0" smtClean="0"/>
              <a:t>Visions can be as long or as short as the program wants so long as people agree on that it represents the ideal they’re striving to help bring about.  </a:t>
            </a:r>
          </a:p>
          <a:p>
            <a:pPr>
              <a:buFontTx/>
              <a:buChar char="•"/>
            </a:pPr>
            <a:r>
              <a:rPr lang="en-US" dirty="0" smtClean="0">
                <a:sym typeface="Gill Sans"/>
              </a:rPr>
              <a:t>Dream boldly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6</a:t>
            </a:fld>
            <a:endParaRPr lang="en-GB" dirty="0"/>
          </a:p>
        </p:txBody>
      </p:sp>
    </p:spTree>
    <p:extLst>
      <p:ext uri="{BB962C8B-B14F-4D97-AF65-F5344CB8AC3E}">
        <p14:creationId xmlns:p14="http://schemas.microsoft.com/office/powerpoint/2010/main" val="2163536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A1C9EFA8-52C4-47D0-A158-BD60FBFD1C5D}" type="slidenum">
              <a:rPr lang="en-US" sz="1200">
                <a:solidFill>
                  <a:schemeClr val="tx2"/>
                </a:solidFill>
                <a:latin typeface="Tahoma" pitchFamily="34" charset="0"/>
              </a:rPr>
              <a:pPr/>
              <a:t>85</a:t>
            </a:fld>
            <a:endParaRPr lang="en-US" sz="1200" dirty="0">
              <a:solidFill>
                <a:schemeClr val="tx2"/>
              </a:solidFill>
              <a:latin typeface="Tahoma"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85800" y="4343320"/>
            <a:ext cx="5486400" cy="41146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a:spcBef>
                <a:spcPts val="413"/>
              </a:spcBef>
            </a:pPr>
            <a:endParaRPr lang="en-US" dirty="0" smtClean="0">
              <a:solidFill>
                <a:srgbClr val="000000"/>
              </a:solidFill>
              <a:cs typeface="Arial" pitchFamily="34" charset="0"/>
              <a:sym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the use of the word “community” instead of “beneficiary”</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89</a:t>
            </a:fld>
            <a:endParaRPr lang="en-GB" dirty="0"/>
          </a:p>
        </p:txBody>
      </p:sp>
    </p:spTree>
    <p:extLst>
      <p:ext uri="{BB962C8B-B14F-4D97-AF65-F5344CB8AC3E}">
        <p14:creationId xmlns:p14="http://schemas.microsoft.com/office/powerpoint/2010/main" val="1929561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fld id="{6FC40AD4-E0B1-4F5C-90B2-C0D69C910EBC}" type="slidenum">
              <a:rPr lang="en-US" sz="1200">
                <a:solidFill>
                  <a:schemeClr val="tx2"/>
                </a:solidFill>
                <a:latin typeface="Tahoma" pitchFamily="34" charset="0"/>
              </a:rPr>
              <a:pPr/>
              <a:t>97</a:t>
            </a:fld>
            <a:endParaRPr lang="en-US" sz="1200" dirty="0">
              <a:solidFill>
                <a:schemeClr val="tx2"/>
              </a:solidFill>
              <a:latin typeface="Tahoma"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dirty="0" smtClean="0">
              <a:sym typeface="Gill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Wikipedia entry: Eddie Cantor (January 31, 1892 – October 10, 1964), born Edward Israel </a:t>
            </a:r>
            <a:r>
              <a:rPr lang="en-GB" dirty="0" err="1" smtClean="0"/>
              <a:t>Iskowitz</a:t>
            </a:r>
            <a:r>
              <a:rPr lang="en-GB" dirty="0" smtClean="0"/>
              <a:t>, was an American "illustrated song" performer, comedian, dancer, singer, actor and songwriter. Familiar to Broadway, radio, movie and early television audiences, this "Apostle of Pep" was regarded almost as a family member by millions because his top-rated radio shows revealed intimate stories and amusing anecdotes about his wife Ida and five daughters. Some of his hits include "Makin' Whoopee," "Ida," "If You Knew Susie," "Ma! He's Makin' Eyes at Me," "Margie" and "How </a:t>
            </a:r>
            <a:r>
              <a:rPr lang="en-GB" dirty="0" err="1" smtClean="0"/>
              <a:t>Ya</a:t>
            </a:r>
            <a:r>
              <a:rPr lang="en-GB" dirty="0" smtClean="0"/>
              <a:t> </a:t>
            </a:r>
            <a:r>
              <a:rPr lang="en-GB" dirty="0" err="1" smtClean="0"/>
              <a:t>Gonna</a:t>
            </a:r>
            <a:r>
              <a:rPr lang="en-GB" dirty="0" smtClean="0"/>
              <a:t> Keep '</a:t>
            </a:r>
            <a:r>
              <a:rPr lang="en-GB" dirty="0" err="1" smtClean="0"/>
              <a:t>Em</a:t>
            </a:r>
            <a:r>
              <a:rPr lang="en-GB" dirty="0" smtClean="0"/>
              <a:t> Down on the Farm (After They've Seen </a:t>
            </a:r>
            <a:r>
              <a:rPr lang="en-GB" dirty="0" err="1" smtClean="0"/>
              <a:t>Paree</a:t>
            </a:r>
            <a:r>
              <a:rPr lang="en-GB" dirty="0" smtClean="0"/>
              <a:t>?)" He also wrote a few songs, including "Merrily We Roll Along," the </a:t>
            </a:r>
            <a:r>
              <a:rPr lang="en-GB" dirty="0" err="1" smtClean="0"/>
              <a:t>Merrie</a:t>
            </a:r>
            <a:r>
              <a:rPr lang="en-GB" dirty="0" smtClean="0"/>
              <a:t> Melodies Warner Bros. cartoon theme.</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102</a:t>
            </a:fld>
            <a:endParaRPr lang="en-GB" dirty="0"/>
          </a:p>
        </p:txBody>
      </p:sp>
    </p:spTree>
    <p:extLst>
      <p:ext uri="{BB962C8B-B14F-4D97-AF65-F5344CB8AC3E}">
        <p14:creationId xmlns:p14="http://schemas.microsoft.com/office/powerpoint/2010/main" val="2310737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Wikipeida</a:t>
            </a:r>
            <a:r>
              <a:rPr lang="en-GB" dirty="0" smtClean="0"/>
              <a:t> entry: </a:t>
            </a:r>
            <a:r>
              <a:rPr lang="en-GB" dirty="0" err="1" smtClean="0"/>
              <a:t>Václav</a:t>
            </a:r>
            <a:r>
              <a:rPr lang="en-GB" dirty="0" smtClean="0"/>
              <a:t> Havel; 5 October 1936 – 18 December 2011) was a Czech playwright, essayist, poet, dissident and politician.</a:t>
            </a:r>
          </a:p>
          <a:p>
            <a:endParaRPr lang="en-GB" dirty="0" smtClean="0"/>
          </a:p>
          <a:p>
            <a:r>
              <a:rPr lang="en-GB" dirty="0" smtClean="0"/>
              <a:t>Havel was the ninth and last president of Czechoslovakia (1989–1992) and the first president of the Czech Republic (1993–2003). He wrote more than 20 plays and numerous non-fiction works, translated internationally.</a:t>
            </a:r>
          </a:p>
          <a:p>
            <a:endParaRPr lang="en-GB" dirty="0" smtClean="0"/>
          </a:p>
          <a:p>
            <a:r>
              <a:rPr lang="en-GB" dirty="0" smtClean="0"/>
              <a:t>Havel was voted 4th in Prospect magazine's 2005 global poll of the world's top 100 </a:t>
            </a:r>
            <a:r>
              <a:rPr lang="en-GB" dirty="0" err="1" smtClean="0"/>
              <a:t>intellectuals.At</a:t>
            </a:r>
            <a:r>
              <a:rPr lang="en-GB" dirty="0" smtClean="0"/>
              <a:t> the time of his death he was Chairman of the New York-based Human Rights Foundation. </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106</a:t>
            </a:fld>
            <a:endParaRPr lang="en-GB" dirty="0"/>
          </a:p>
        </p:txBody>
      </p:sp>
    </p:spTree>
    <p:extLst>
      <p:ext uri="{BB962C8B-B14F-4D97-AF65-F5344CB8AC3E}">
        <p14:creationId xmlns:p14="http://schemas.microsoft.com/office/powerpoint/2010/main" val="700741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Wikipedia entry: Abraham Harold Maslow (April 1, 1908 – June 8, 1970) was an American psychologist who was best known for creating Maslow's hierarchy of needs, a theory of self-actualization. Maslow was a psychology professor at Brandeis University, Brooklyn College, New School for Social Research and Columbia University. He stressed the importance of focusing on the positive qualities in people, as opposed to treating them as a "bag of symptoms."</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112</a:t>
            </a:fld>
            <a:endParaRPr lang="en-GB" dirty="0"/>
          </a:p>
        </p:txBody>
      </p:sp>
    </p:spTree>
    <p:extLst>
      <p:ext uri="{BB962C8B-B14F-4D97-AF65-F5344CB8AC3E}">
        <p14:creationId xmlns:p14="http://schemas.microsoft.com/office/powerpoint/2010/main" val="356512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Emphasise the fact that in multi-stakeholder</a:t>
            </a:r>
            <a:r>
              <a:rPr lang="en-GB" baseline="0" dirty="0" smtClean="0"/>
              <a:t> </a:t>
            </a:r>
            <a:r>
              <a:rPr lang="en-GB" dirty="0" smtClean="0"/>
              <a:t>projects</a:t>
            </a:r>
            <a:r>
              <a:rPr lang="en-GB" baseline="0" dirty="0" smtClean="0"/>
              <a:t> operating in complexity there is considerable overlap between planning, monitoring and evaluation. </a:t>
            </a:r>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7</a:t>
            </a:fld>
            <a:endParaRPr lang="en-GB" dirty="0"/>
          </a:p>
        </p:txBody>
      </p:sp>
    </p:spTree>
    <p:extLst>
      <p:ext uri="{BB962C8B-B14F-4D97-AF65-F5344CB8AC3E}">
        <p14:creationId xmlns:p14="http://schemas.microsoft.com/office/powerpoint/2010/main" val="213576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Upward and downward accountability and the tension between the two</a:t>
            </a:r>
            <a:endParaRPr lang="en-US"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13</a:t>
            </a:fld>
            <a:endParaRPr lang="en-GB" dirty="0"/>
          </a:p>
        </p:txBody>
      </p:sp>
    </p:spTree>
    <p:extLst>
      <p:ext uri="{BB962C8B-B14F-4D97-AF65-F5344CB8AC3E}">
        <p14:creationId xmlns:p14="http://schemas.microsoft.com/office/powerpoint/2010/main" val="52784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14</a:t>
            </a:fld>
            <a:endParaRPr lang="en-GB" dirty="0"/>
          </a:p>
        </p:txBody>
      </p:sp>
    </p:spTree>
    <p:extLst>
      <p:ext uri="{BB962C8B-B14F-4D97-AF65-F5344CB8AC3E}">
        <p14:creationId xmlns:p14="http://schemas.microsoft.com/office/powerpoint/2010/main" val="369787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B2A2E81-A891-42C6-BEEE-E32A78213627}" type="slidenum">
              <a:rPr lang="en-GB" smtClean="0"/>
              <a:pPr/>
              <a:t>15</a:t>
            </a:fld>
            <a:endParaRPr lang="en-GB" dirty="0"/>
          </a:p>
        </p:txBody>
      </p:sp>
    </p:spTree>
    <p:extLst>
      <p:ext uri="{BB962C8B-B14F-4D97-AF65-F5344CB8AC3E}">
        <p14:creationId xmlns:p14="http://schemas.microsoft.com/office/powerpoint/2010/main" val="312667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1= Field Staff; 2 = Community; 3 = Project Implementation Team; 4 = Management Team</a:t>
            </a:r>
            <a:r>
              <a:rPr lang="en-GB" baseline="0" dirty="0" smtClean="0"/>
              <a:t> of Project Implementing Organisation; 5 = Donors</a:t>
            </a:r>
            <a:endParaRPr lang="en-GB" dirty="0" smtClean="0"/>
          </a:p>
          <a:p>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17</a:t>
            </a:fld>
            <a:endParaRPr lang="en-GB" dirty="0"/>
          </a:p>
        </p:txBody>
      </p:sp>
    </p:spTree>
    <p:extLst>
      <p:ext uri="{BB962C8B-B14F-4D97-AF65-F5344CB8AC3E}">
        <p14:creationId xmlns:p14="http://schemas.microsoft.com/office/powerpoint/2010/main" val="304108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Michael Quinn Patton, Developmental evaluation p134 - "A primary strategy for coping with uncertainty applies to both programs and evaluations and the interactions between the two: shorten and speed up feedback. The longer the time horizon the greater the uncertainty. Long term outcomes and impacts are especially uncertain.“</a:t>
            </a:r>
          </a:p>
          <a:p>
            <a:endParaRPr lang="en-GB" dirty="0"/>
          </a:p>
        </p:txBody>
      </p:sp>
      <p:sp>
        <p:nvSpPr>
          <p:cNvPr id="4" name="Slide Number Placeholder 3"/>
          <p:cNvSpPr>
            <a:spLocks noGrp="1"/>
          </p:cNvSpPr>
          <p:nvPr>
            <p:ph type="sldNum" sz="quarter" idx="10"/>
          </p:nvPr>
        </p:nvSpPr>
        <p:spPr/>
        <p:txBody>
          <a:bodyPr/>
          <a:lstStyle/>
          <a:p>
            <a:fld id="{CB2A2E81-A891-42C6-BEEE-E32A78213627}" type="slidenum">
              <a:rPr lang="en-GB" smtClean="0"/>
              <a:pPr/>
              <a:t>18</a:t>
            </a:fld>
            <a:endParaRPr lang="en-GB" dirty="0"/>
          </a:p>
        </p:txBody>
      </p:sp>
    </p:spTree>
    <p:extLst>
      <p:ext uri="{BB962C8B-B14F-4D97-AF65-F5344CB8AC3E}">
        <p14:creationId xmlns:p14="http://schemas.microsoft.com/office/powerpoint/2010/main" val="1720971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492896"/>
            <a:ext cx="7772400" cy="1152128"/>
          </a:xfrm>
        </p:spPr>
        <p:txBody>
          <a:bodyPr/>
          <a:lstStyle>
            <a:lvl1pPr algn="ctr">
              <a:defRPr sz="4800"/>
            </a:lvl1pPr>
          </a:lstStyle>
          <a:p>
            <a:pPr lvl="0"/>
            <a:r>
              <a:rPr lang="en-US" noProof="0" dirty="0" smtClean="0"/>
              <a:t>Click to edit Master title style</a:t>
            </a:r>
            <a:endParaRPr lang="en-GB" noProof="0" dirty="0" smtClean="0"/>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en-GB" dirty="0"/>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r>
              <a:rPr lang="en-GB" dirty="0" smtClean="0"/>
              <a:t>The CPS Pollinators Project</a:t>
            </a:r>
            <a:endParaRPr lang="en-GB" dirty="0"/>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08A9F771-B13A-4FF8-B4C8-087F18834D2D}" type="slidenum">
              <a:rPr lang="en-GB"/>
              <a:pPr/>
              <a:t>‹#›</a:t>
            </a:fld>
            <a:endParaRPr lang="en-GB" dirty="0"/>
          </a:p>
        </p:txBody>
      </p:sp>
      <p:grpSp>
        <p:nvGrpSpPr>
          <p:cNvPr id="14" name="Group 13"/>
          <p:cNvGrpSpPr/>
          <p:nvPr userDrawn="1"/>
        </p:nvGrpSpPr>
        <p:grpSpPr>
          <a:xfrm>
            <a:off x="1207194" y="404664"/>
            <a:ext cx="6768752" cy="1681762"/>
            <a:chOff x="1207194" y="404664"/>
            <a:chExt cx="6768752" cy="1681762"/>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2985" y="404664"/>
              <a:ext cx="1512961" cy="168176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194" y="481793"/>
              <a:ext cx="1296144" cy="151129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1490" y="498880"/>
              <a:ext cx="1401019" cy="1495081"/>
            </a:xfrm>
            <a:prstGeom prst="rect">
              <a:avLst/>
            </a:prstGeom>
          </p:spPr>
        </p:pic>
      </p:grpSp>
      <p:sp>
        <p:nvSpPr>
          <p:cNvPr id="37891" name="Rectangle 2051"/>
          <p:cNvSpPr>
            <a:spLocks noGrp="1" noChangeArrowheads="1"/>
          </p:cNvSpPr>
          <p:nvPr>
            <p:ph type="subTitle" idx="1"/>
          </p:nvPr>
        </p:nvSpPr>
        <p:spPr>
          <a:xfrm>
            <a:off x="1208013" y="5085184"/>
            <a:ext cx="6400800" cy="914400"/>
          </a:xfrm>
        </p:spPr>
        <p:txBody>
          <a:bodyPr/>
          <a:lstStyle>
            <a:lvl1pPr marL="0" indent="0" algn="ctr">
              <a:buFontTx/>
              <a:buNone/>
              <a:defRPr sz="2400"/>
            </a:lvl1pPr>
          </a:lstStyle>
          <a:p>
            <a:pPr lvl="0"/>
            <a:r>
              <a:rPr lang="en-US" noProof="0" dirty="0" smtClean="0"/>
              <a:t>Click to edit Master subtitle style</a:t>
            </a:r>
            <a:endParaRPr lang="en-GB" noProof="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t>The CPS Pollinators Project</a:t>
            </a:r>
            <a:endParaRPr lang="en-GB" dirty="0"/>
          </a:p>
        </p:txBody>
      </p:sp>
      <p:sp>
        <p:nvSpPr>
          <p:cNvPr id="7" name="Slide Number Placeholder 6"/>
          <p:cNvSpPr>
            <a:spLocks noGrp="1"/>
          </p:cNvSpPr>
          <p:nvPr>
            <p:ph type="sldNum" sz="quarter" idx="12"/>
          </p:nvPr>
        </p:nvSpPr>
        <p:spPr/>
        <p:txBody>
          <a:bodyPr/>
          <a:lstStyle>
            <a:lvl1pPr>
              <a:defRPr/>
            </a:lvl1pPr>
          </a:lstStyle>
          <a:p>
            <a:fld id="{3BB7D14B-C0E8-40C8-B574-5F57B8F91787}" type="slidenum">
              <a:rPr lang="en-GB"/>
              <a:pPr/>
              <a:t>‹#›</a:t>
            </a:fld>
            <a:endParaRPr lang="en-GB" dirty="0"/>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7782432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8C82D9-C691-4845-B7BE-7D49E74D3F1D}"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77736736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B49B32-E881-48EA-B64F-B94092C9540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33979804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Garamond"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prstClr val="black"/>
                </a:solidFill>
              </a:rPr>
              <a:t>The CPS Pollinators Project</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0215634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557338"/>
            <a:ext cx="7772400" cy="4538662"/>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The CPS Pollinators Project</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F7626-A2B4-418C-ABB3-350A3336C9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10711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492896"/>
            <a:ext cx="7772400" cy="1152128"/>
          </a:xfrm>
        </p:spPr>
        <p:txBody>
          <a:bodyPr/>
          <a:lstStyle>
            <a:lvl1pPr algn="ctr">
              <a:defRPr sz="4800"/>
            </a:lvl1pPr>
          </a:lstStyle>
          <a:p>
            <a:pPr lvl="0"/>
            <a:r>
              <a:rPr lang="en-US" noProof="0" dirty="0" smtClean="0"/>
              <a:t>Click to edit Master title style</a:t>
            </a:r>
            <a:endParaRPr lang="en-GB" noProof="0" dirty="0" smtClean="0"/>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en-GB" dirty="0"/>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r>
              <a:rPr lang="en-GB" dirty="0" smtClean="0"/>
              <a:t>The CPS Pollinators Project</a:t>
            </a:r>
            <a:endParaRPr lang="en-GB" dirty="0"/>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08A9F771-B13A-4FF8-B4C8-087F18834D2D}" type="slidenum">
              <a:rPr lang="en-GB"/>
              <a:pPr/>
              <a:t>‹#›</a:t>
            </a:fld>
            <a:endParaRPr lang="en-GB" dirty="0"/>
          </a:p>
        </p:txBody>
      </p:sp>
      <p:grpSp>
        <p:nvGrpSpPr>
          <p:cNvPr id="14" name="Group 13"/>
          <p:cNvGrpSpPr/>
          <p:nvPr userDrawn="1"/>
        </p:nvGrpSpPr>
        <p:grpSpPr>
          <a:xfrm>
            <a:off x="1207194" y="404664"/>
            <a:ext cx="6768752" cy="1681762"/>
            <a:chOff x="1207194" y="404664"/>
            <a:chExt cx="6768752" cy="1681762"/>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2985" y="404664"/>
              <a:ext cx="1512961" cy="168176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194" y="481793"/>
              <a:ext cx="1296144" cy="151129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1490" y="498880"/>
              <a:ext cx="1401019" cy="1495081"/>
            </a:xfrm>
            <a:prstGeom prst="rect">
              <a:avLst/>
            </a:prstGeom>
          </p:spPr>
        </p:pic>
      </p:grpSp>
      <p:sp>
        <p:nvSpPr>
          <p:cNvPr id="37891" name="Rectangle 2051"/>
          <p:cNvSpPr>
            <a:spLocks noGrp="1" noChangeArrowheads="1"/>
          </p:cNvSpPr>
          <p:nvPr>
            <p:ph type="subTitle" idx="1"/>
          </p:nvPr>
        </p:nvSpPr>
        <p:spPr>
          <a:xfrm>
            <a:off x="1208013" y="5085184"/>
            <a:ext cx="6400800" cy="914400"/>
          </a:xfrm>
        </p:spPr>
        <p:txBody>
          <a:bodyPr/>
          <a:lstStyle>
            <a:lvl1pPr marL="0" indent="0" algn="ctr">
              <a:buFontTx/>
              <a:buNone/>
              <a:defRPr sz="2400"/>
            </a:lvl1pPr>
          </a:lstStyle>
          <a:p>
            <a:pPr lvl="0"/>
            <a:r>
              <a:rPr lang="en-US" noProof="0" dirty="0" smtClean="0"/>
              <a:t>Click to edit Master subtitle style</a:t>
            </a:r>
            <a:endParaRPr lang="en-GB" noProof="0" dirty="0" smtClean="0"/>
          </a:p>
        </p:txBody>
      </p:sp>
    </p:spTree>
    <p:extLst>
      <p:ext uri="{BB962C8B-B14F-4D97-AF65-F5344CB8AC3E}">
        <p14:creationId xmlns:p14="http://schemas.microsoft.com/office/powerpoint/2010/main" val="2514428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grpSp>
        <p:nvGrpSpPr>
          <p:cNvPr id="11" name="Group 10"/>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13947695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sp>
        <p:nvSpPr>
          <p:cNvPr id="7"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5989223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C546E6-6235-4567-99E8-4E8A81D7A41C}"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74648428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D38425-6845-4DC5-8910-91391BF818D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12091017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BE33C5F-FC2F-455E-A35E-5D57565F85B6}" type="slidenum">
              <a:rPr lang="en-GB">
                <a:solidFill>
                  <a:srgbClr val="000000"/>
                </a:solidFill>
              </a:rPr>
              <a:pPr/>
              <a:t>‹#›</a:t>
            </a:fld>
            <a:endParaRPr lang="en-GB" dirty="0">
              <a:solidFill>
                <a:srgbClr val="000000"/>
              </a:solidFill>
            </a:endParaRPr>
          </a:p>
        </p:txBody>
      </p:sp>
      <p:grpSp>
        <p:nvGrpSpPr>
          <p:cNvPr id="10" name="Group 9"/>
          <p:cNvGrpSpPr/>
          <p:nvPr userDrawn="1"/>
        </p:nvGrpSpPr>
        <p:grpSpPr>
          <a:xfrm>
            <a:off x="251520" y="6093296"/>
            <a:ext cx="1985319" cy="648072"/>
            <a:chOff x="5769407" y="5229200"/>
            <a:chExt cx="1985319" cy="648072"/>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4"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0425429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t>The CPS Pollinators Project</a:t>
            </a:r>
            <a:endParaRPr lang="en-GB" dirty="0"/>
          </a:p>
        </p:txBody>
      </p:sp>
      <p:sp>
        <p:nvSpPr>
          <p:cNvPr id="6" name="Slide Number Placeholder 5"/>
          <p:cNvSpPr>
            <a:spLocks noGrp="1"/>
          </p:cNvSpPr>
          <p:nvPr>
            <p:ph type="sldNum" sz="quarter" idx="12"/>
          </p:nvPr>
        </p:nvSpPr>
        <p:spPr/>
        <p:txBody>
          <a:bodyPr/>
          <a:lstStyle>
            <a:lvl1pPr>
              <a:defRPr/>
            </a:lvl1pPr>
          </a:lstStyle>
          <a:p>
            <a:fld id="{A2B0C8F8-86E0-4622-B7B4-7BCC6B04AC91}" type="slidenum">
              <a:rPr lang="en-GB"/>
              <a:pPr/>
              <a:t>‹#›</a:t>
            </a:fld>
            <a:endParaRPr lang="en-GB" dirty="0"/>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1"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7173149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64480-505C-415E-A0CE-C1F8D492227C}" type="slidenum">
              <a:rPr lang="en-GB">
                <a:solidFill>
                  <a:srgbClr val="000000"/>
                </a:solidFill>
              </a:rPr>
              <a:pPr/>
              <a:t>‹#›</a:t>
            </a:fld>
            <a:endParaRPr lang="en-GB" dirty="0">
              <a:solidFill>
                <a:srgbClr val="000000"/>
              </a:solidFill>
            </a:endParaRPr>
          </a:p>
        </p:txBody>
      </p:sp>
      <p:grpSp>
        <p:nvGrpSpPr>
          <p:cNvPr id="6" name="Group 5"/>
          <p:cNvGrpSpPr/>
          <p:nvPr userDrawn="1"/>
        </p:nvGrpSpPr>
        <p:grpSpPr>
          <a:xfrm>
            <a:off x="251520" y="6093296"/>
            <a:ext cx="1985319" cy="648072"/>
            <a:chOff x="5769407" y="5229200"/>
            <a:chExt cx="1985319" cy="648072"/>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0"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5904908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0C79632-BFC3-4981-9F1A-9779A676478B}" type="slidenum">
              <a:rPr lang="en-GB">
                <a:solidFill>
                  <a:srgbClr val="000000"/>
                </a:solidFill>
              </a:rPr>
              <a:pPr/>
              <a:t>‹#›</a:t>
            </a:fld>
            <a:endParaRPr lang="en-GB" dirty="0">
              <a:solidFill>
                <a:srgbClr val="000000"/>
              </a:solidFill>
            </a:endParaRPr>
          </a:p>
        </p:txBody>
      </p:sp>
      <p:grpSp>
        <p:nvGrpSpPr>
          <p:cNvPr id="5" name="Group 4"/>
          <p:cNvGrpSpPr/>
          <p:nvPr userDrawn="1"/>
        </p:nvGrpSpPr>
        <p:grpSpPr>
          <a:xfrm>
            <a:off x="251520" y="6093296"/>
            <a:ext cx="1985319" cy="648072"/>
            <a:chOff x="5769407" y="5229200"/>
            <a:chExt cx="1985319" cy="648072"/>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89445485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0BA3A-36AD-4506-A726-358E2C2F3DF5}"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413590078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7D14B-C0E8-40C8-B574-5F57B8F91787}"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412472276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B0C8F8-86E0-4622-B7B4-7BCC6B04AC91}"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1"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58978319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8C82D9-C691-4845-B7BE-7D49E74D3F1D}"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67558720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B49B32-E881-48EA-B64F-B94092C9540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9140842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Garamond"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prstClr val="black"/>
                </a:solidFill>
              </a:rPr>
              <a:t>The CPS Pollinators Project</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459125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557338"/>
            <a:ext cx="7772400" cy="4538662"/>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The CPS Pollinators Project</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F7626-A2B4-418C-ABB3-350A3336C9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63734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422253-451B-4AC4-83AE-D92673B61193}" type="slidenum">
              <a:rPr lang="en-US"/>
              <a:pPr>
                <a:defRPr/>
              </a:pPr>
              <a:t>‹#›</a:t>
            </a:fld>
            <a:endParaRPr lang="en-US" dirty="0"/>
          </a:p>
        </p:txBody>
      </p:sp>
    </p:spTree>
    <p:extLst>
      <p:ext uri="{BB962C8B-B14F-4D97-AF65-F5344CB8AC3E}">
        <p14:creationId xmlns:p14="http://schemas.microsoft.com/office/powerpoint/2010/main" val="272364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t>The CPS Pollinators Project</a:t>
            </a:r>
            <a:endParaRPr lang="en-GB" dirty="0"/>
          </a:p>
        </p:txBody>
      </p:sp>
      <p:sp>
        <p:nvSpPr>
          <p:cNvPr id="6" name="Slide Number Placeholder 5"/>
          <p:cNvSpPr>
            <a:spLocks noGrp="1"/>
          </p:cNvSpPr>
          <p:nvPr>
            <p:ph type="sldNum" sz="quarter" idx="12"/>
          </p:nvPr>
        </p:nvSpPr>
        <p:spPr/>
        <p:txBody>
          <a:bodyPr/>
          <a:lstStyle>
            <a:lvl1pPr>
              <a:defRPr/>
            </a:lvl1pPr>
          </a:lstStyle>
          <a:p>
            <a:fld id="{708C82D9-C691-4845-B7BE-7D49E74D3F1D}" type="slidenum">
              <a:rPr lang="en-GB"/>
              <a:pPr/>
              <a:t>‹#›</a:t>
            </a:fld>
            <a:endParaRPr lang="en-GB" dirty="0"/>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599724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dirty="0" smtClean="0"/>
              <a:t>The CPS Pollinators Project</a:t>
            </a:r>
            <a:endParaRPr lang="en-GB"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B49B32-E881-48EA-B64F-B94092C9540F}" type="slidenum">
              <a:rPr lang="en-GB"/>
              <a:pPr/>
              <a:t>‹#›</a:t>
            </a:fld>
            <a:endParaRPr lang="en-GB" dirty="0"/>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306840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Garamond"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prstClr val="black"/>
                </a:solidFill>
              </a:rPr>
              <a:t>The CPS Pollinators Project</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15215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557338"/>
            <a:ext cx="7772400" cy="4538662"/>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The CPS Pollinators Project</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F7626-A2B4-418C-ABB3-350A3336C9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758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260350"/>
            <a:ext cx="7773987" cy="583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a:xfrm>
            <a:off x="3132138" y="6237288"/>
            <a:ext cx="2895600" cy="457200"/>
          </a:xfrm>
        </p:spPr>
        <p:txBody>
          <a:bodyPr/>
          <a:lstStyle>
            <a:lvl1pPr>
              <a:defRPr/>
            </a:lvl1pPr>
          </a:lstStyle>
          <a:p>
            <a:r>
              <a:rPr lang="en-US" dirty="0" smtClean="0">
                <a:solidFill>
                  <a:srgbClr val="000000"/>
                </a:solidFill>
              </a:rPr>
              <a:t>The CPS Pollinators Project</a:t>
            </a:r>
            <a:endParaRPr lang="en-US" dirty="0">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F2B1A94-4F04-4831-A08C-23092551211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1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653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601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246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t>The CPS Pollinators Project</a:t>
            </a:r>
            <a:endParaRPr lang="en-GB" dirty="0"/>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pPr/>
              <a:t>‹#›</a:t>
            </a:fld>
            <a:endParaRPr lang="en-GB" dirty="0"/>
          </a:p>
        </p:txBody>
      </p:sp>
      <p:grpSp>
        <p:nvGrpSpPr>
          <p:cNvPr id="11" name="Group 10"/>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9886638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410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3443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Garamond"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prstClr val="black"/>
                </a:solidFill>
              </a:rPr>
              <a:t>The CPS Pollinators Project</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714363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Garamond"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prstClr val="black"/>
                </a:solidFill>
              </a:rPr>
              <a:t>The CPS Pollinators Project</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8109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88184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74326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19568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1373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7828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492896"/>
            <a:ext cx="7772400" cy="1152128"/>
          </a:xfrm>
        </p:spPr>
        <p:txBody>
          <a:bodyPr/>
          <a:lstStyle>
            <a:lvl1pPr algn="ctr">
              <a:defRPr sz="4800"/>
            </a:lvl1pPr>
          </a:lstStyle>
          <a:p>
            <a:pPr lvl="0"/>
            <a:r>
              <a:rPr lang="en-US" noProof="0" dirty="0" smtClean="0"/>
              <a:t>Click to edit Master title style</a:t>
            </a:r>
            <a:endParaRPr lang="en-GB" noProof="0" dirty="0" smtClean="0"/>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en-GB" dirty="0"/>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r>
              <a:rPr lang="en-GB" dirty="0" smtClean="0"/>
              <a:t>The CPS Pollinators Project</a:t>
            </a:r>
            <a:endParaRPr lang="en-GB" dirty="0"/>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08A9F771-B13A-4FF8-B4C8-087F18834D2D}" type="slidenum">
              <a:rPr lang="en-GB"/>
              <a:pPr/>
              <a:t>‹#›</a:t>
            </a:fld>
            <a:endParaRPr lang="en-GB" dirty="0"/>
          </a:p>
        </p:txBody>
      </p:sp>
      <p:grpSp>
        <p:nvGrpSpPr>
          <p:cNvPr id="14" name="Group 13"/>
          <p:cNvGrpSpPr/>
          <p:nvPr userDrawn="1"/>
        </p:nvGrpSpPr>
        <p:grpSpPr>
          <a:xfrm>
            <a:off x="1207194" y="404664"/>
            <a:ext cx="6768752" cy="1681762"/>
            <a:chOff x="1207194" y="404664"/>
            <a:chExt cx="6768752" cy="1681762"/>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62985" y="404664"/>
              <a:ext cx="1512961" cy="1681762"/>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7194" y="481793"/>
              <a:ext cx="1296144" cy="1511293"/>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71490" y="498880"/>
              <a:ext cx="1401019" cy="1495081"/>
            </a:xfrm>
            <a:prstGeom prst="rect">
              <a:avLst/>
            </a:prstGeom>
          </p:spPr>
        </p:pic>
      </p:grpSp>
      <p:sp>
        <p:nvSpPr>
          <p:cNvPr id="37891" name="Rectangle 2051"/>
          <p:cNvSpPr>
            <a:spLocks noGrp="1" noChangeArrowheads="1"/>
          </p:cNvSpPr>
          <p:nvPr>
            <p:ph type="subTitle" idx="1"/>
          </p:nvPr>
        </p:nvSpPr>
        <p:spPr>
          <a:xfrm>
            <a:off x="1208013" y="5085184"/>
            <a:ext cx="6400800" cy="914400"/>
          </a:xfrm>
        </p:spPr>
        <p:txBody>
          <a:bodyPr/>
          <a:lstStyle>
            <a:lvl1pPr marL="0" indent="0" algn="ctr">
              <a:buFontTx/>
              <a:buNone/>
              <a:defRPr sz="2400"/>
            </a:lvl1pPr>
          </a:lstStyle>
          <a:p>
            <a:pPr lvl="0"/>
            <a:r>
              <a:rPr lang="en-US" noProof="0" dirty="0" smtClean="0"/>
              <a:t>Click to edit Master subtitle style</a:t>
            </a:r>
            <a:endParaRPr lang="en-GB" noProof="0" dirty="0" smtClean="0"/>
          </a:p>
        </p:txBody>
      </p:sp>
    </p:spTree>
    <p:extLst>
      <p:ext uri="{BB962C8B-B14F-4D97-AF65-F5344CB8AC3E}">
        <p14:creationId xmlns:p14="http://schemas.microsoft.com/office/powerpoint/2010/main" val="1510103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t>The CPS Pollinators Project</a:t>
            </a:r>
            <a:endParaRPr lang="en-GB" dirty="0"/>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pPr/>
              <a:t>‹#›</a:t>
            </a:fld>
            <a:endParaRPr lang="en-GB" dirty="0"/>
          </a:p>
        </p:txBody>
      </p:sp>
      <p:sp>
        <p:nvSpPr>
          <p:cNvPr id="7"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44951921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grpSp>
        <p:nvGrpSpPr>
          <p:cNvPr id="11" name="Group 10"/>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5410336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C546E6-6235-4567-99E8-4E8A81D7A41C}"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4164786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D38425-6845-4DC5-8910-91391BF818D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2257856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BE33C5F-FC2F-455E-A35E-5D57565F85B6}" type="slidenum">
              <a:rPr lang="en-GB">
                <a:solidFill>
                  <a:srgbClr val="000000"/>
                </a:solidFill>
              </a:rPr>
              <a:pPr/>
              <a:t>‹#›</a:t>
            </a:fld>
            <a:endParaRPr lang="en-GB" dirty="0">
              <a:solidFill>
                <a:srgbClr val="000000"/>
              </a:solidFill>
            </a:endParaRPr>
          </a:p>
        </p:txBody>
      </p:sp>
      <p:grpSp>
        <p:nvGrpSpPr>
          <p:cNvPr id="10" name="Group 9"/>
          <p:cNvGrpSpPr/>
          <p:nvPr userDrawn="1"/>
        </p:nvGrpSpPr>
        <p:grpSpPr>
          <a:xfrm>
            <a:off x="251520" y="6093296"/>
            <a:ext cx="1985319" cy="648072"/>
            <a:chOff x="5769407" y="5229200"/>
            <a:chExt cx="1985319" cy="648072"/>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
        <p:nvSpPr>
          <p:cNvPr id="14"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988916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64480-505C-415E-A0CE-C1F8D492227C}" type="slidenum">
              <a:rPr lang="en-GB">
                <a:solidFill>
                  <a:srgbClr val="000000"/>
                </a:solidFill>
              </a:rPr>
              <a:pPr/>
              <a:t>‹#›</a:t>
            </a:fld>
            <a:endParaRPr lang="en-GB" dirty="0">
              <a:solidFill>
                <a:srgbClr val="000000"/>
              </a:solidFill>
            </a:endParaRPr>
          </a:p>
        </p:txBody>
      </p:sp>
      <p:grpSp>
        <p:nvGrpSpPr>
          <p:cNvPr id="6" name="Group 5"/>
          <p:cNvGrpSpPr/>
          <p:nvPr userDrawn="1"/>
        </p:nvGrpSpPr>
        <p:grpSpPr>
          <a:xfrm>
            <a:off x="251520" y="6093296"/>
            <a:ext cx="1985319" cy="648072"/>
            <a:chOff x="5769407" y="5229200"/>
            <a:chExt cx="1985319" cy="648072"/>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
        <p:nvSpPr>
          <p:cNvPr id="10"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4954376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0C79632-BFC3-4981-9F1A-9779A676478B}" type="slidenum">
              <a:rPr lang="en-GB">
                <a:solidFill>
                  <a:srgbClr val="000000"/>
                </a:solidFill>
              </a:rPr>
              <a:pPr/>
              <a:t>‹#›</a:t>
            </a:fld>
            <a:endParaRPr lang="en-GB" dirty="0">
              <a:solidFill>
                <a:srgbClr val="000000"/>
              </a:solidFill>
            </a:endParaRPr>
          </a:p>
        </p:txBody>
      </p:sp>
      <p:grpSp>
        <p:nvGrpSpPr>
          <p:cNvPr id="5" name="Group 4"/>
          <p:cNvGrpSpPr/>
          <p:nvPr userDrawn="1"/>
        </p:nvGrpSpPr>
        <p:grpSpPr>
          <a:xfrm>
            <a:off x="251520" y="6093296"/>
            <a:ext cx="1985319" cy="648072"/>
            <a:chOff x="5769407" y="5229200"/>
            <a:chExt cx="1985319" cy="648072"/>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425611650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0BA3A-36AD-4506-A726-358E2C2F3DF5}"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4422752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7D14B-C0E8-40C8-B574-5F57B8F91787}"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4012355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B0C8F8-86E0-4622-B7B4-7BCC6B04AC91}"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
        <p:nvSpPr>
          <p:cNvPr id="11"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639145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8C82D9-C691-4845-B7BE-7D49E74D3F1D}"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8624506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GB" dirty="0" smtClean="0"/>
              <a:t>The CPS Pollinators Project</a:t>
            </a:r>
            <a:endParaRPr lang="en-GB" dirty="0"/>
          </a:p>
        </p:txBody>
      </p:sp>
      <p:sp>
        <p:nvSpPr>
          <p:cNvPr id="6" name="Slide Number Placeholder 5"/>
          <p:cNvSpPr>
            <a:spLocks noGrp="1"/>
          </p:cNvSpPr>
          <p:nvPr>
            <p:ph type="sldNum" sz="quarter" idx="12"/>
          </p:nvPr>
        </p:nvSpPr>
        <p:spPr/>
        <p:txBody>
          <a:bodyPr/>
          <a:lstStyle>
            <a:lvl1pPr>
              <a:defRPr/>
            </a:lvl1pPr>
          </a:lstStyle>
          <a:p>
            <a:fld id="{E7C546E6-6235-4567-99E8-4E8A81D7A41C}" type="slidenum">
              <a:rPr lang="en-GB"/>
              <a:pPr/>
              <a:t>‹#›</a:t>
            </a:fld>
            <a:endParaRPr lang="en-GB" dirty="0"/>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41756604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B49B32-E881-48EA-B64F-B94092C9540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12415401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557338"/>
            <a:ext cx="3810000" cy="4538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57338"/>
            <a:ext cx="3810000" cy="4538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NZ" dirty="0" smtClean="0">
                <a:solidFill>
                  <a:srgbClr val="000000"/>
                </a:solidFill>
              </a:rPr>
              <a:t>The CPS Pollinators Project</a:t>
            </a:r>
            <a:endParaRPr lang="en-NZ"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E443E2-F9C4-4D2A-AEA4-7C240588E51E}"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952632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557338"/>
            <a:ext cx="3810000"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557338"/>
            <a:ext cx="3810000"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3902075"/>
            <a:ext cx="3810000" cy="219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02075"/>
            <a:ext cx="3810000" cy="219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a:xfrm>
            <a:off x="3132138" y="6237288"/>
            <a:ext cx="2895600" cy="457200"/>
          </a:xfrm>
        </p:spPr>
        <p:txBody>
          <a:bodyPr/>
          <a:lstStyle>
            <a:lvl1pPr>
              <a:defRPr/>
            </a:lvl1pPr>
          </a:lstStyle>
          <a:p>
            <a:r>
              <a:rPr lang="en-US" dirty="0" smtClean="0">
                <a:solidFill>
                  <a:srgbClr val="000000"/>
                </a:solidFill>
              </a:rPr>
              <a:t>The CPS Pollinators Project</a:t>
            </a:r>
            <a:endParaRPr lang="en-US" dirty="0">
              <a:solidFill>
                <a:srgbClr val="000000"/>
              </a:solidFill>
            </a:endParaRP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F9E20F17-0D91-46FC-BAB9-2A5AE87FBCE1}" type="slidenum">
              <a:rPr lang="en-US">
                <a:solidFill>
                  <a:srgbClr val="000000"/>
                </a:solidFill>
              </a:rPr>
              <a:pPr/>
              <a:t>‹#›</a:t>
            </a:fld>
            <a:endParaRPr lang="en-US" dirty="0">
              <a:solidFill>
                <a:srgbClr val="000000"/>
              </a:solidFill>
            </a:endParaRPr>
          </a:p>
        </p:txBody>
      </p:sp>
      <p:sp>
        <p:nvSpPr>
          <p:cNvPr id="10"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189210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557338"/>
            <a:ext cx="7772400" cy="4538662"/>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The CPS Pollinators Project</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F7626-A2B4-418C-ABB3-350A3336C9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0646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57338"/>
            <a:ext cx="3810000" cy="4538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557338"/>
            <a:ext cx="3810000"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02075"/>
            <a:ext cx="3810000" cy="219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6553200" y="6248400"/>
            <a:ext cx="1905000" cy="457200"/>
          </a:xfrm>
        </p:spPr>
        <p:txBody>
          <a:bodyPr/>
          <a:lstStyle>
            <a:lvl1pPr>
              <a:defRPr/>
            </a:lvl1pPr>
          </a:lstStyle>
          <a:p>
            <a:endParaRPr lang="en-NZ" dirty="0">
              <a:solidFill>
                <a:srgbClr val="000000"/>
              </a:solidFill>
            </a:endParaRPr>
          </a:p>
        </p:txBody>
      </p:sp>
      <p:sp>
        <p:nvSpPr>
          <p:cNvPr id="8"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220897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260350"/>
            <a:ext cx="7773987" cy="583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a:xfrm>
            <a:off x="3132138" y="6237288"/>
            <a:ext cx="2895600" cy="457200"/>
          </a:xfrm>
        </p:spPr>
        <p:txBody>
          <a:bodyPr/>
          <a:lstStyle>
            <a:lvl1pPr>
              <a:defRPr/>
            </a:lvl1pPr>
          </a:lstStyle>
          <a:p>
            <a:r>
              <a:rPr lang="en-US" dirty="0" smtClean="0">
                <a:solidFill>
                  <a:srgbClr val="000000"/>
                </a:solidFill>
              </a:rPr>
              <a:t>The CPS Pollinators Project</a:t>
            </a:r>
            <a:endParaRPr lang="en-US" dirty="0">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F2B1A94-4F04-4831-A08C-23092551211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65904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492896"/>
            <a:ext cx="7772400" cy="1152128"/>
          </a:xfrm>
          <a:prstGeom prst="rect">
            <a:avLst/>
          </a:prstGeom>
        </p:spPr>
        <p:txBody>
          <a:bodyPr/>
          <a:lstStyle>
            <a:lvl1pPr algn="ctr">
              <a:defRPr sz="4800"/>
            </a:lvl1pPr>
          </a:lstStyle>
          <a:p>
            <a:pPr lvl="0"/>
            <a:r>
              <a:rPr lang="en-US" noProof="0" dirty="0" smtClean="0"/>
              <a:t>Click to edit Master title style</a:t>
            </a:r>
            <a:endParaRPr lang="en-GB" noProof="0" dirty="0" smtClean="0"/>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en-GB" dirty="0"/>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r>
              <a:rPr lang="en-GB" dirty="0" smtClean="0"/>
              <a:t>The CPS Pollinators Project</a:t>
            </a:r>
            <a:endParaRPr lang="en-GB" dirty="0"/>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08A9F771-B13A-4FF8-B4C8-087F18834D2D}" type="slidenum">
              <a:rPr lang="en-GB"/>
              <a:pPr/>
              <a:t>‹#›</a:t>
            </a:fld>
            <a:endParaRPr lang="en-GB" dirty="0"/>
          </a:p>
        </p:txBody>
      </p:sp>
      <p:grpSp>
        <p:nvGrpSpPr>
          <p:cNvPr id="14" name="Group 13"/>
          <p:cNvGrpSpPr/>
          <p:nvPr userDrawn="1"/>
        </p:nvGrpSpPr>
        <p:grpSpPr>
          <a:xfrm>
            <a:off x="1207194" y="404664"/>
            <a:ext cx="6768752" cy="1681762"/>
            <a:chOff x="1207194" y="404664"/>
            <a:chExt cx="6768752" cy="1681762"/>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62985" y="404664"/>
              <a:ext cx="1512961" cy="1681762"/>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07194" y="481793"/>
              <a:ext cx="1296144" cy="1511293"/>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71490" y="498880"/>
              <a:ext cx="1401019" cy="1495081"/>
            </a:xfrm>
            <a:prstGeom prst="rect">
              <a:avLst/>
            </a:prstGeom>
          </p:spPr>
        </p:pic>
      </p:grpSp>
      <p:sp>
        <p:nvSpPr>
          <p:cNvPr id="37891" name="Rectangle 2051"/>
          <p:cNvSpPr>
            <a:spLocks noGrp="1" noChangeArrowheads="1"/>
          </p:cNvSpPr>
          <p:nvPr>
            <p:ph type="subTitle" idx="1"/>
          </p:nvPr>
        </p:nvSpPr>
        <p:spPr>
          <a:xfrm>
            <a:off x="1208013" y="5085184"/>
            <a:ext cx="6400800" cy="914400"/>
          </a:xfrm>
        </p:spPr>
        <p:txBody>
          <a:bodyPr/>
          <a:lstStyle>
            <a:lvl1pPr marL="0" indent="0" algn="ctr">
              <a:buFontTx/>
              <a:buNone/>
              <a:defRPr sz="2400"/>
            </a:lvl1pPr>
          </a:lstStyle>
          <a:p>
            <a:pPr lvl="0"/>
            <a:r>
              <a:rPr lang="en-US" noProof="0" dirty="0" smtClean="0"/>
              <a:t>Click to edit Master subtitle style</a:t>
            </a:r>
            <a:endParaRPr lang="en-GB" noProof="0" dirty="0" smtClean="0"/>
          </a:p>
        </p:txBody>
      </p:sp>
    </p:spTree>
    <p:extLst>
      <p:ext uri="{BB962C8B-B14F-4D97-AF65-F5344CB8AC3E}">
        <p14:creationId xmlns:p14="http://schemas.microsoft.com/office/powerpoint/2010/main" val="2725584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grpSp>
        <p:nvGrpSpPr>
          <p:cNvPr id="11" name="Group 10"/>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9189250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C546E6-6235-4567-99E8-4E8A81D7A41C}"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4899784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D38425-6845-4DC5-8910-91391BF818D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7036748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lvl1pPr>
              <a:defRPr/>
            </a:lvl1pPr>
          </a:lstStyle>
          <a:p>
            <a:r>
              <a:rPr lang="en-GB" dirty="0" smtClean="0"/>
              <a:t>The CPS Pollinators Project</a:t>
            </a:r>
            <a:endParaRPr lang="en-GB" dirty="0"/>
          </a:p>
        </p:txBody>
      </p:sp>
      <p:sp>
        <p:nvSpPr>
          <p:cNvPr id="7" name="Slide Number Placeholder 6"/>
          <p:cNvSpPr>
            <a:spLocks noGrp="1"/>
          </p:cNvSpPr>
          <p:nvPr>
            <p:ph type="sldNum" sz="quarter" idx="12"/>
          </p:nvPr>
        </p:nvSpPr>
        <p:spPr/>
        <p:txBody>
          <a:bodyPr/>
          <a:lstStyle>
            <a:lvl1pPr>
              <a:defRPr/>
            </a:lvl1pPr>
          </a:lstStyle>
          <a:p>
            <a:fld id="{92D38425-6845-4DC5-8910-91391BF818DF}" type="slidenum">
              <a:rPr lang="en-GB"/>
              <a:pPr/>
              <a:t>‹#›</a:t>
            </a:fld>
            <a:endParaRPr lang="en-GB" dirty="0"/>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87324153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BE33C5F-FC2F-455E-A35E-5D57565F85B6}" type="slidenum">
              <a:rPr lang="en-GB">
                <a:solidFill>
                  <a:srgbClr val="000000"/>
                </a:solidFill>
              </a:rPr>
              <a:pPr/>
              <a:t>‹#›</a:t>
            </a:fld>
            <a:endParaRPr lang="en-GB" dirty="0">
              <a:solidFill>
                <a:srgbClr val="000000"/>
              </a:solidFill>
            </a:endParaRPr>
          </a:p>
        </p:txBody>
      </p:sp>
      <p:grpSp>
        <p:nvGrpSpPr>
          <p:cNvPr id="10" name="Group 9"/>
          <p:cNvGrpSpPr/>
          <p:nvPr userDrawn="1"/>
        </p:nvGrpSpPr>
        <p:grpSpPr>
          <a:xfrm>
            <a:off x="251520" y="6093296"/>
            <a:ext cx="1985319" cy="648072"/>
            <a:chOff x="5769407" y="5229200"/>
            <a:chExt cx="1985319" cy="648072"/>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74985335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a:prstGeom prst="rect">
            <a:avLst/>
          </a:prstGeom>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64480-505C-415E-A0CE-C1F8D492227C}" type="slidenum">
              <a:rPr lang="en-GB">
                <a:solidFill>
                  <a:srgbClr val="000000"/>
                </a:solidFill>
              </a:rPr>
              <a:pPr/>
              <a:t>‹#›</a:t>
            </a:fld>
            <a:endParaRPr lang="en-GB" dirty="0">
              <a:solidFill>
                <a:srgbClr val="000000"/>
              </a:solidFill>
            </a:endParaRPr>
          </a:p>
        </p:txBody>
      </p:sp>
      <p:grpSp>
        <p:nvGrpSpPr>
          <p:cNvPr id="6" name="Group 5"/>
          <p:cNvGrpSpPr/>
          <p:nvPr userDrawn="1"/>
        </p:nvGrpSpPr>
        <p:grpSpPr>
          <a:xfrm>
            <a:off x="251520" y="6093296"/>
            <a:ext cx="1985319" cy="648072"/>
            <a:chOff x="5769407" y="5229200"/>
            <a:chExt cx="1985319" cy="648072"/>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62848926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0C79632-BFC3-4981-9F1A-9779A676478B}" type="slidenum">
              <a:rPr lang="en-GB">
                <a:solidFill>
                  <a:srgbClr val="000000"/>
                </a:solidFill>
              </a:rPr>
              <a:pPr/>
              <a:t>‹#›</a:t>
            </a:fld>
            <a:endParaRPr lang="en-GB" dirty="0">
              <a:solidFill>
                <a:srgbClr val="000000"/>
              </a:solidFill>
            </a:endParaRPr>
          </a:p>
        </p:txBody>
      </p:sp>
      <p:grpSp>
        <p:nvGrpSpPr>
          <p:cNvPr id="5" name="Group 4"/>
          <p:cNvGrpSpPr/>
          <p:nvPr userDrawn="1"/>
        </p:nvGrpSpPr>
        <p:grpSpPr>
          <a:xfrm>
            <a:off x="251520" y="6093296"/>
            <a:ext cx="1985319" cy="648072"/>
            <a:chOff x="5769407" y="5229200"/>
            <a:chExt cx="1985319" cy="648072"/>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392357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0BA3A-36AD-4506-A726-358E2C2F3DF5}"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68370036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7D14B-C0E8-40C8-B574-5F57B8F91787}"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74839356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B0C8F8-86E0-4622-B7B4-7BCC6B04AC91}"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69456752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8C82D9-C691-4845-B7BE-7D49E74D3F1D}"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006619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B49B32-E881-48EA-B64F-B94092C9540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12207558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260350"/>
            <a:ext cx="7772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557338"/>
            <a:ext cx="3810000"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557338"/>
            <a:ext cx="3810000"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3902075"/>
            <a:ext cx="3810000" cy="219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02075"/>
            <a:ext cx="3810000" cy="219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a:xfrm>
            <a:off x="3132138" y="6237288"/>
            <a:ext cx="2895600" cy="457200"/>
          </a:xfrm>
        </p:spPr>
        <p:txBody>
          <a:bodyPr/>
          <a:lstStyle>
            <a:lvl1pPr>
              <a:defRPr/>
            </a:lvl1pPr>
          </a:lstStyle>
          <a:p>
            <a:r>
              <a:rPr lang="en-US" dirty="0" smtClean="0">
                <a:solidFill>
                  <a:srgbClr val="000000"/>
                </a:solidFill>
              </a:rPr>
              <a:t>The CPS Pollinators Project</a:t>
            </a:r>
            <a:endParaRPr lang="en-US" dirty="0">
              <a:solidFill>
                <a:srgbClr val="000000"/>
              </a:solidFill>
            </a:endParaRP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F9E20F17-0D91-46FC-BAB9-2A5AE87FBCE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23043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492896"/>
            <a:ext cx="7772400" cy="1152128"/>
          </a:xfrm>
        </p:spPr>
        <p:txBody>
          <a:bodyPr/>
          <a:lstStyle>
            <a:lvl1pPr algn="ctr">
              <a:defRPr sz="4800"/>
            </a:lvl1pPr>
          </a:lstStyle>
          <a:p>
            <a:pPr lvl="0"/>
            <a:r>
              <a:rPr lang="en-US" noProof="0" dirty="0" smtClean="0"/>
              <a:t>Click to edit Master title style</a:t>
            </a:r>
            <a:endParaRPr lang="en-GB" noProof="0" dirty="0" smtClean="0"/>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en-GB" dirty="0"/>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r>
              <a:rPr lang="en-GB" dirty="0" smtClean="0"/>
              <a:t>The CPS Pollinators Project</a:t>
            </a:r>
            <a:endParaRPr lang="en-GB" dirty="0"/>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08A9F771-B13A-4FF8-B4C8-087F18834D2D}" type="slidenum">
              <a:rPr lang="en-GB"/>
              <a:pPr/>
              <a:t>‹#›</a:t>
            </a:fld>
            <a:endParaRPr lang="en-GB" dirty="0"/>
          </a:p>
        </p:txBody>
      </p:sp>
      <p:grpSp>
        <p:nvGrpSpPr>
          <p:cNvPr id="14" name="Group 13"/>
          <p:cNvGrpSpPr/>
          <p:nvPr userDrawn="1"/>
        </p:nvGrpSpPr>
        <p:grpSpPr>
          <a:xfrm>
            <a:off x="1207194" y="404664"/>
            <a:ext cx="6768752" cy="1681762"/>
            <a:chOff x="1207194" y="404664"/>
            <a:chExt cx="6768752" cy="1681762"/>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2985" y="404664"/>
              <a:ext cx="1512961" cy="168176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194" y="481793"/>
              <a:ext cx="1296144" cy="151129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1490" y="498880"/>
              <a:ext cx="1401019" cy="1495081"/>
            </a:xfrm>
            <a:prstGeom prst="rect">
              <a:avLst/>
            </a:prstGeom>
          </p:spPr>
        </p:pic>
      </p:grpSp>
      <p:sp>
        <p:nvSpPr>
          <p:cNvPr id="37891" name="Rectangle 2051"/>
          <p:cNvSpPr>
            <a:spLocks noGrp="1" noChangeArrowheads="1"/>
          </p:cNvSpPr>
          <p:nvPr>
            <p:ph type="subTitle" idx="1"/>
          </p:nvPr>
        </p:nvSpPr>
        <p:spPr>
          <a:xfrm>
            <a:off x="1208013" y="5085184"/>
            <a:ext cx="6400800" cy="914400"/>
          </a:xfrm>
        </p:spPr>
        <p:txBody>
          <a:bodyPr/>
          <a:lstStyle>
            <a:lvl1pPr marL="0" indent="0" algn="ctr">
              <a:buFontTx/>
              <a:buNone/>
              <a:defRPr sz="2400"/>
            </a:lvl1pPr>
          </a:lstStyle>
          <a:p>
            <a:pPr lvl="0"/>
            <a:r>
              <a:rPr lang="en-US" noProof="0" dirty="0" smtClean="0"/>
              <a:t>Click to edit Master subtitle style</a:t>
            </a:r>
            <a:endParaRPr lang="en-GB" noProof="0" dirty="0" smtClean="0"/>
          </a:p>
        </p:txBody>
      </p:sp>
    </p:spTree>
    <p:extLst>
      <p:ext uri="{BB962C8B-B14F-4D97-AF65-F5344CB8AC3E}">
        <p14:creationId xmlns:p14="http://schemas.microsoft.com/office/powerpoint/2010/main" val="2541225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lvl1pPr>
              <a:defRPr/>
            </a:lvl1pPr>
          </a:lstStyle>
          <a:p>
            <a:r>
              <a:rPr lang="en-GB" dirty="0" smtClean="0"/>
              <a:t>The CPS Pollinators Project</a:t>
            </a:r>
            <a:endParaRPr lang="en-GB" dirty="0"/>
          </a:p>
        </p:txBody>
      </p:sp>
      <p:sp>
        <p:nvSpPr>
          <p:cNvPr id="9" name="Slide Number Placeholder 8"/>
          <p:cNvSpPr>
            <a:spLocks noGrp="1"/>
          </p:cNvSpPr>
          <p:nvPr>
            <p:ph type="sldNum" sz="quarter" idx="12"/>
          </p:nvPr>
        </p:nvSpPr>
        <p:spPr/>
        <p:txBody>
          <a:bodyPr/>
          <a:lstStyle>
            <a:lvl1pPr>
              <a:defRPr/>
            </a:lvl1pPr>
          </a:lstStyle>
          <a:p>
            <a:fld id="{DBE33C5F-FC2F-455E-A35E-5D57565F85B6}" type="slidenum">
              <a:rPr lang="en-GB"/>
              <a:pPr/>
              <a:t>‹#›</a:t>
            </a:fld>
            <a:endParaRPr lang="en-GB" dirty="0"/>
          </a:p>
        </p:txBody>
      </p:sp>
      <p:grpSp>
        <p:nvGrpSpPr>
          <p:cNvPr id="10" name="Group 9"/>
          <p:cNvGrpSpPr/>
          <p:nvPr userDrawn="1"/>
        </p:nvGrpSpPr>
        <p:grpSpPr>
          <a:xfrm>
            <a:off x="251520" y="6093296"/>
            <a:ext cx="1985319" cy="648072"/>
            <a:chOff x="5769407" y="5229200"/>
            <a:chExt cx="1985319" cy="648072"/>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4"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8765875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grpSp>
        <p:nvGrpSpPr>
          <p:cNvPr id="11" name="Group 10"/>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37231612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sp>
        <p:nvSpPr>
          <p:cNvPr id="7"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3161954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C546E6-6235-4567-99E8-4E8A81D7A41C}"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45227173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D38425-6845-4DC5-8910-91391BF818D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4905612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BE33C5F-FC2F-455E-A35E-5D57565F85B6}" type="slidenum">
              <a:rPr lang="en-GB">
                <a:solidFill>
                  <a:srgbClr val="000000"/>
                </a:solidFill>
              </a:rPr>
              <a:pPr/>
              <a:t>‹#›</a:t>
            </a:fld>
            <a:endParaRPr lang="en-GB" dirty="0">
              <a:solidFill>
                <a:srgbClr val="000000"/>
              </a:solidFill>
            </a:endParaRPr>
          </a:p>
        </p:txBody>
      </p:sp>
      <p:grpSp>
        <p:nvGrpSpPr>
          <p:cNvPr id="10" name="Group 9"/>
          <p:cNvGrpSpPr/>
          <p:nvPr userDrawn="1"/>
        </p:nvGrpSpPr>
        <p:grpSpPr>
          <a:xfrm>
            <a:off x="251520" y="6093296"/>
            <a:ext cx="1985319" cy="648072"/>
            <a:chOff x="5769407" y="5229200"/>
            <a:chExt cx="1985319" cy="648072"/>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4"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11457078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64480-505C-415E-A0CE-C1F8D492227C}" type="slidenum">
              <a:rPr lang="en-GB">
                <a:solidFill>
                  <a:srgbClr val="000000"/>
                </a:solidFill>
              </a:rPr>
              <a:pPr/>
              <a:t>‹#›</a:t>
            </a:fld>
            <a:endParaRPr lang="en-GB" dirty="0">
              <a:solidFill>
                <a:srgbClr val="000000"/>
              </a:solidFill>
            </a:endParaRPr>
          </a:p>
        </p:txBody>
      </p:sp>
      <p:grpSp>
        <p:nvGrpSpPr>
          <p:cNvPr id="6" name="Group 5"/>
          <p:cNvGrpSpPr/>
          <p:nvPr userDrawn="1"/>
        </p:nvGrpSpPr>
        <p:grpSpPr>
          <a:xfrm>
            <a:off x="251520" y="6093296"/>
            <a:ext cx="1985319" cy="648072"/>
            <a:chOff x="5769407" y="5229200"/>
            <a:chExt cx="1985319" cy="648072"/>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0"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78885458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0C79632-BFC3-4981-9F1A-9779A676478B}" type="slidenum">
              <a:rPr lang="en-GB">
                <a:solidFill>
                  <a:srgbClr val="000000"/>
                </a:solidFill>
              </a:rPr>
              <a:pPr/>
              <a:t>‹#›</a:t>
            </a:fld>
            <a:endParaRPr lang="en-GB" dirty="0">
              <a:solidFill>
                <a:srgbClr val="000000"/>
              </a:solidFill>
            </a:endParaRPr>
          </a:p>
        </p:txBody>
      </p:sp>
      <p:grpSp>
        <p:nvGrpSpPr>
          <p:cNvPr id="5" name="Group 4"/>
          <p:cNvGrpSpPr/>
          <p:nvPr userDrawn="1"/>
        </p:nvGrpSpPr>
        <p:grpSpPr>
          <a:xfrm>
            <a:off x="251520" y="6093296"/>
            <a:ext cx="1985319" cy="648072"/>
            <a:chOff x="5769407" y="5229200"/>
            <a:chExt cx="1985319" cy="648072"/>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81984227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0BA3A-36AD-4506-A726-358E2C2F3DF5}"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69936490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7D14B-C0E8-40C8-B574-5F57B8F91787}"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36660604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B0C8F8-86E0-4622-B7B4-7BCC6B04AC91}"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1"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937882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vl1pPr>
          </a:lstStyle>
          <a:p>
            <a:r>
              <a:rPr lang="en-GB" dirty="0" smtClean="0"/>
              <a:t>The CPS Pollinators Project</a:t>
            </a:r>
            <a:endParaRPr lang="en-GB" dirty="0"/>
          </a:p>
        </p:txBody>
      </p:sp>
      <p:sp>
        <p:nvSpPr>
          <p:cNvPr id="5" name="Slide Number Placeholder 4"/>
          <p:cNvSpPr>
            <a:spLocks noGrp="1"/>
          </p:cNvSpPr>
          <p:nvPr>
            <p:ph type="sldNum" sz="quarter" idx="12"/>
          </p:nvPr>
        </p:nvSpPr>
        <p:spPr/>
        <p:txBody>
          <a:bodyPr/>
          <a:lstStyle>
            <a:lvl1pPr>
              <a:defRPr/>
            </a:lvl1pPr>
          </a:lstStyle>
          <a:p>
            <a:fld id="{FAE64480-505C-415E-A0CE-C1F8D492227C}" type="slidenum">
              <a:rPr lang="en-GB"/>
              <a:pPr/>
              <a:t>‹#›</a:t>
            </a:fld>
            <a:endParaRPr lang="en-GB" dirty="0"/>
          </a:p>
        </p:txBody>
      </p:sp>
      <p:grpSp>
        <p:nvGrpSpPr>
          <p:cNvPr id="6" name="Group 5"/>
          <p:cNvGrpSpPr/>
          <p:nvPr userDrawn="1"/>
        </p:nvGrpSpPr>
        <p:grpSpPr>
          <a:xfrm>
            <a:off x="251520" y="6093296"/>
            <a:ext cx="1985319" cy="648072"/>
            <a:chOff x="5769407" y="5229200"/>
            <a:chExt cx="1985319" cy="648072"/>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0"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98136991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8C82D9-C691-4845-B7BE-7D49E74D3F1D}"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67430757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B49B32-E881-48EA-B64F-B94092C9540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90947406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Garamond"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prstClr val="black"/>
                </a:solidFill>
              </a:rPr>
              <a:t>The CPS Pollinators Project</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3023301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557338"/>
            <a:ext cx="7772400" cy="4538662"/>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The CPS Pollinators Project</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F7626-A2B4-418C-ABB3-350A3336C9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628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492896"/>
            <a:ext cx="7772400" cy="1152128"/>
          </a:xfrm>
        </p:spPr>
        <p:txBody>
          <a:bodyPr/>
          <a:lstStyle>
            <a:lvl1pPr algn="ctr">
              <a:defRPr sz="4800"/>
            </a:lvl1pPr>
          </a:lstStyle>
          <a:p>
            <a:pPr lvl="0"/>
            <a:r>
              <a:rPr lang="en-US" noProof="0" dirty="0" smtClean="0"/>
              <a:t>Click to edit Master title style</a:t>
            </a:r>
            <a:endParaRPr lang="en-GB" noProof="0" dirty="0" smtClean="0"/>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en-GB" dirty="0"/>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r>
              <a:rPr lang="en-GB" dirty="0" smtClean="0"/>
              <a:t>The CPS Pollinators Project</a:t>
            </a:r>
            <a:endParaRPr lang="en-GB" dirty="0"/>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08A9F771-B13A-4FF8-B4C8-087F18834D2D}" type="slidenum">
              <a:rPr lang="en-GB"/>
              <a:pPr/>
              <a:t>‹#›</a:t>
            </a:fld>
            <a:endParaRPr lang="en-GB" dirty="0"/>
          </a:p>
        </p:txBody>
      </p:sp>
      <p:grpSp>
        <p:nvGrpSpPr>
          <p:cNvPr id="14" name="Group 13"/>
          <p:cNvGrpSpPr/>
          <p:nvPr userDrawn="1"/>
        </p:nvGrpSpPr>
        <p:grpSpPr>
          <a:xfrm>
            <a:off x="1207194" y="404664"/>
            <a:ext cx="6768752" cy="1681762"/>
            <a:chOff x="1207194" y="404664"/>
            <a:chExt cx="6768752" cy="1681762"/>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2985" y="404664"/>
              <a:ext cx="1512961" cy="168176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194" y="481793"/>
              <a:ext cx="1296144" cy="151129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1490" y="498880"/>
              <a:ext cx="1401019" cy="1495081"/>
            </a:xfrm>
            <a:prstGeom prst="rect">
              <a:avLst/>
            </a:prstGeom>
          </p:spPr>
        </p:pic>
      </p:grpSp>
      <p:sp>
        <p:nvSpPr>
          <p:cNvPr id="37891" name="Rectangle 2051"/>
          <p:cNvSpPr>
            <a:spLocks noGrp="1" noChangeArrowheads="1"/>
          </p:cNvSpPr>
          <p:nvPr>
            <p:ph type="subTitle" idx="1"/>
          </p:nvPr>
        </p:nvSpPr>
        <p:spPr>
          <a:xfrm>
            <a:off x="1208013" y="5085184"/>
            <a:ext cx="6400800" cy="914400"/>
          </a:xfrm>
        </p:spPr>
        <p:txBody>
          <a:bodyPr/>
          <a:lstStyle>
            <a:lvl1pPr marL="0" indent="0" algn="ctr">
              <a:buFontTx/>
              <a:buNone/>
              <a:defRPr sz="2400"/>
            </a:lvl1pPr>
          </a:lstStyle>
          <a:p>
            <a:pPr lvl="0"/>
            <a:r>
              <a:rPr lang="en-US" noProof="0" dirty="0" smtClean="0"/>
              <a:t>Click to edit Master subtitle style</a:t>
            </a:r>
            <a:endParaRPr lang="en-GB" noProof="0" dirty="0" smtClean="0"/>
          </a:p>
        </p:txBody>
      </p:sp>
    </p:spTree>
    <p:extLst>
      <p:ext uri="{BB962C8B-B14F-4D97-AF65-F5344CB8AC3E}">
        <p14:creationId xmlns:p14="http://schemas.microsoft.com/office/powerpoint/2010/main" val="2252434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grpSp>
        <p:nvGrpSpPr>
          <p:cNvPr id="11" name="Group 10"/>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413130502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sp>
        <p:nvSpPr>
          <p:cNvPr id="7"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3405392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C546E6-6235-4567-99E8-4E8A81D7A41C}"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81802211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D38425-6845-4DC5-8910-91391BF818D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38845840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BE33C5F-FC2F-455E-A35E-5D57565F85B6}" type="slidenum">
              <a:rPr lang="en-GB">
                <a:solidFill>
                  <a:srgbClr val="000000"/>
                </a:solidFill>
              </a:rPr>
              <a:pPr/>
              <a:t>‹#›</a:t>
            </a:fld>
            <a:endParaRPr lang="en-GB" dirty="0">
              <a:solidFill>
                <a:srgbClr val="000000"/>
              </a:solidFill>
            </a:endParaRPr>
          </a:p>
        </p:txBody>
      </p:sp>
      <p:grpSp>
        <p:nvGrpSpPr>
          <p:cNvPr id="10" name="Group 9"/>
          <p:cNvGrpSpPr/>
          <p:nvPr userDrawn="1"/>
        </p:nvGrpSpPr>
        <p:grpSpPr>
          <a:xfrm>
            <a:off x="251520" y="6093296"/>
            <a:ext cx="1985319" cy="648072"/>
            <a:chOff x="5769407" y="5229200"/>
            <a:chExt cx="1985319" cy="648072"/>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4"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8700891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GB" dirty="0" smtClean="0"/>
              <a:t>The CPS Pollinators Project</a:t>
            </a:r>
            <a:endParaRPr lang="en-GB" dirty="0"/>
          </a:p>
        </p:txBody>
      </p:sp>
      <p:sp>
        <p:nvSpPr>
          <p:cNvPr id="4" name="Slide Number Placeholder 3"/>
          <p:cNvSpPr>
            <a:spLocks noGrp="1"/>
          </p:cNvSpPr>
          <p:nvPr>
            <p:ph type="sldNum" sz="quarter" idx="12"/>
          </p:nvPr>
        </p:nvSpPr>
        <p:spPr/>
        <p:txBody>
          <a:bodyPr/>
          <a:lstStyle>
            <a:lvl1pPr>
              <a:defRPr/>
            </a:lvl1pPr>
          </a:lstStyle>
          <a:p>
            <a:fld id="{30C79632-BFC3-4981-9F1A-9779A676478B}" type="slidenum">
              <a:rPr lang="en-GB"/>
              <a:pPr/>
              <a:t>‹#›</a:t>
            </a:fld>
            <a:endParaRPr lang="en-GB" dirty="0"/>
          </a:p>
        </p:txBody>
      </p:sp>
      <p:grpSp>
        <p:nvGrpSpPr>
          <p:cNvPr id="5" name="Group 4"/>
          <p:cNvGrpSpPr/>
          <p:nvPr userDrawn="1"/>
        </p:nvGrpSpPr>
        <p:grpSpPr>
          <a:xfrm>
            <a:off x="251520" y="6093296"/>
            <a:ext cx="1985319" cy="648072"/>
            <a:chOff x="5769407" y="5229200"/>
            <a:chExt cx="1985319" cy="648072"/>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41351883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64480-505C-415E-A0CE-C1F8D492227C}" type="slidenum">
              <a:rPr lang="en-GB">
                <a:solidFill>
                  <a:srgbClr val="000000"/>
                </a:solidFill>
              </a:rPr>
              <a:pPr/>
              <a:t>‹#›</a:t>
            </a:fld>
            <a:endParaRPr lang="en-GB" dirty="0">
              <a:solidFill>
                <a:srgbClr val="000000"/>
              </a:solidFill>
            </a:endParaRPr>
          </a:p>
        </p:txBody>
      </p:sp>
      <p:grpSp>
        <p:nvGrpSpPr>
          <p:cNvPr id="6" name="Group 5"/>
          <p:cNvGrpSpPr/>
          <p:nvPr userDrawn="1"/>
        </p:nvGrpSpPr>
        <p:grpSpPr>
          <a:xfrm>
            <a:off x="251520" y="6093296"/>
            <a:ext cx="1985319" cy="648072"/>
            <a:chOff x="5769407" y="5229200"/>
            <a:chExt cx="1985319" cy="648072"/>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0"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80346545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0C79632-BFC3-4981-9F1A-9779A676478B}" type="slidenum">
              <a:rPr lang="en-GB">
                <a:solidFill>
                  <a:srgbClr val="000000"/>
                </a:solidFill>
              </a:rPr>
              <a:pPr/>
              <a:t>‹#›</a:t>
            </a:fld>
            <a:endParaRPr lang="en-GB" dirty="0">
              <a:solidFill>
                <a:srgbClr val="000000"/>
              </a:solidFill>
            </a:endParaRPr>
          </a:p>
        </p:txBody>
      </p:sp>
      <p:grpSp>
        <p:nvGrpSpPr>
          <p:cNvPr id="5" name="Group 4"/>
          <p:cNvGrpSpPr/>
          <p:nvPr userDrawn="1"/>
        </p:nvGrpSpPr>
        <p:grpSpPr>
          <a:xfrm>
            <a:off x="251520" y="6093296"/>
            <a:ext cx="1985319" cy="648072"/>
            <a:chOff x="5769407" y="5229200"/>
            <a:chExt cx="1985319" cy="648072"/>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91155267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0BA3A-36AD-4506-A726-358E2C2F3DF5}"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9882240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7D14B-C0E8-40C8-B574-5F57B8F91787}"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61619099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B0C8F8-86E0-4622-B7B4-7BCC6B04AC91}"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1"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15735645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8C82D9-C691-4845-B7BE-7D49E74D3F1D}"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83890332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B49B32-E881-48EA-B64F-B94092C9540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70200129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Garamond"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solidFill>
                  <a:prstClr val="black"/>
                </a:solidFill>
              </a:rPr>
              <a:t>The CPS Pollinators Project</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13704687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557338"/>
            <a:ext cx="7772400" cy="4538662"/>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solidFill>
                  <a:srgbClr val="000000"/>
                </a:solidFill>
              </a:rPr>
              <a:t>The CPS Pollinators Project</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F7626-A2B4-418C-ABB3-350A3336C9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8438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492896"/>
            <a:ext cx="7772400" cy="1152128"/>
          </a:xfrm>
        </p:spPr>
        <p:txBody>
          <a:bodyPr/>
          <a:lstStyle>
            <a:lvl1pPr algn="ctr">
              <a:defRPr sz="4800"/>
            </a:lvl1pPr>
          </a:lstStyle>
          <a:p>
            <a:pPr lvl="0"/>
            <a:r>
              <a:rPr lang="en-US" noProof="0" dirty="0" smtClean="0"/>
              <a:t>Click to edit Master title style</a:t>
            </a:r>
            <a:endParaRPr lang="en-GB" noProof="0" dirty="0" smtClean="0"/>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en-GB" dirty="0"/>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r>
              <a:rPr lang="en-GB" dirty="0" smtClean="0"/>
              <a:t>The CPS Pollinators Project</a:t>
            </a:r>
            <a:endParaRPr lang="en-GB" dirty="0"/>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08A9F771-B13A-4FF8-B4C8-087F18834D2D}" type="slidenum">
              <a:rPr lang="en-GB"/>
              <a:pPr/>
              <a:t>‹#›</a:t>
            </a:fld>
            <a:endParaRPr lang="en-GB" dirty="0"/>
          </a:p>
        </p:txBody>
      </p:sp>
      <p:grpSp>
        <p:nvGrpSpPr>
          <p:cNvPr id="14" name="Group 13"/>
          <p:cNvGrpSpPr/>
          <p:nvPr userDrawn="1"/>
        </p:nvGrpSpPr>
        <p:grpSpPr>
          <a:xfrm>
            <a:off x="1207194" y="404664"/>
            <a:ext cx="6768752" cy="1681762"/>
            <a:chOff x="1207194" y="404664"/>
            <a:chExt cx="6768752" cy="1681762"/>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2985" y="404664"/>
              <a:ext cx="1512961" cy="168176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7194" y="481793"/>
              <a:ext cx="1296144" cy="151129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1490" y="498880"/>
              <a:ext cx="1401019" cy="1495081"/>
            </a:xfrm>
            <a:prstGeom prst="rect">
              <a:avLst/>
            </a:prstGeom>
          </p:spPr>
        </p:pic>
      </p:grpSp>
      <p:sp>
        <p:nvSpPr>
          <p:cNvPr id="37891" name="Rectangle 2051"/>
          <p:cNvSpPr>
            <a:spLocks noGrp="1" noChangeArrowheads="1"/>
          </p:cNvSpPr>
          <p:nvPr>
            <p:ph type="subTitle" idx="1"/>
          </p:nvPr>
        </p:nvSpPr>
        <p:spPr>
          <a:xfrm>
            <a:off x="1208013" y="5085184"/>
            <a:ext cx="6400800" cy="914400"/>
          </a:xfrm>
        </p:spPr>
        <p:txBody>
          <a:bodyPr/>
          <a:lstStyle>
            <a:lvl1pPr marL="0" indent="0" algn="ctr">
              <a:buFontTx/>
              <a:buNone/>
              <a:defRPr sz="2400"/>
            </a:lvl1pPr>
          </a:lstStyle>
          <a:p>
            <a:pPr lvl="0"/>
            <a:r>
              <a:rPr lang="en-US" noProof="0" dirty="0" smtClean="0"/>
              <a:t>Click to edit Master subtitle style</a:t>
            </a:r>
            <a:endParaRPr lang="en-GB" noProof="0" dirty="0" smtClean="0"/>
          </a:p>
        </p:txBody>
      </p:sp>
    </p:spTree>
    <p:extLst>
      <p:ext uri="{BB962C8B-B14F-4D97-AF65-F5344CB8AC3E}">
        <p14:creationId xmlns:p14="http://schemas.microsoft.com/office/powerpoint/2010/main" val="3377052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t>The CPS Pollinators Project</a:t>
            </a:r>
            <a:endParaRPr lang="en-GB" dirty="0"/>
          </a:p>
        </p:txBody>
      </p:sp>
      <p:sp>
        <p:nvSpPr>
          <p:cNvPr id="7" name="Slide Number Placeholder 6"/>
          <p:cNvSpPr>
            <a:spLocks noGrp="1"/>
          </p:cNvSpPr>
          <p:nvPr>
            <p:ph type="sldNum" sz="quarter" idx="12"/>
          </p:nvPr>
        </p:nvSpPr>
        <p:spPr/>
        <p:txBody>
          <a:bodyPr/>
          <a:lstStyle>
            <a:lvl1pPr>
              <a:defRPr/>
            </a:lvl1pPr>
          </a:lstStyle>
          <a:p>
            <a:fld id="{B660BA3A-36AD-4506-A726-358E2C2F3DF5}" type="slidenum">
              <a:rPr lang="en-GB"/>
              <a:pPr/>
              <a:t>‹#›</a:t>
            </a:fld>
            <a:endParaRPr lang="en-GB" dirty="0"/>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6568062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grpSp>
        <p:nvGrpSpPr>
          <p:cNvPr id="11" name="Group 10"/>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78623927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627784" y="6273653"/>
            <a:ext cx="3824064" cy="288032"/>
          </a:xfrm>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a:xfrm>
            <a:off x="7884368" y="6245225"/>
            <a:ext cx="802432" cy="476250"/>
          </a:xfrm>
        </p:spPr>
        <p:txBody>
          <a:bodyPr/>
          <a:lstStyle>
            <a:lvl1pPr>
              <a:defRPr/>
            </a:lvl1pPr>
          </a:lstStyle>
          <a:p>
            <a:fld id="{B3119B16-F282-4BFB-9268-0E1EA3F92354}" type="slidenum">
              <a:rPr lang="en-GB" smtClean="0">
                <a:solidFill>
                  <a:srgbClr val="000000"/>
                </a:solidFill>
              </a:rPr>
              <a:pPr/>
              <a:t>‹#›</a:t>
            </a:fld>
            <a:endParaRPr lang="en-GB" dirty="0">
              <a:solidFill>
                <a:srgbClr val="000000"/>
              </a:solidFill>
            </a:endParaRPr>
          </a:p>
        </p:txBody>
      </p:sp>
      <p:sp>
        <p:nvSpPr>
          <p:cNvPr id="7"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91549601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C546E6-6235-4567-99E8-4E8A81D7A41C}"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09887612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D38425-6845-4DC5-8910-91391BF818DF}"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2"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23196499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BE33C5F-FC2F-455E-A35E-5D57565F85B6}" type="slidenum">
              <a:rPr lang="en-GB">
                <a:solidFill>
                  <a:srgbClr val="000000"/>
                </a:solidFill>
              </a:rPr>
              <a:pPr/>
              <a:t>‹#›</a:t>
            </a:fld>
            <a:endParaRPr lang="en-GB" dirty="0">
              <a:solidFill>
                <a:srgbClr val="000000"/>
              </a:solidFill>
            </a:endParaRPr>
          </a:p>
        </p:txBody>
      </p:sp>
      <p:grpSp>
        <p:nvGrpSpPr>
          <p:cNvPr id="10" name="Group 9"/>
          <p:cNvGrpSpPr/>
          <p:nvPr userDrawn="1"/>
        </p:nvGrpSpPr>
        <p:grpSpPr>
          <a:xfrm>
            <a:off x="251520" y="6093296"/>
            <a:ext cx="1985319" cy="648072"/>
            <a:chOff x="5769407" y="5229200"/>
            <a:chExt cx="1985319" cy="648072"/>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4"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50103377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AE64480-505C-415E-A0CE-C1F8D492227C}" type="slidenum">
              <a:rPr lang="en-GB">
                <a:solidFill>
                  <a:srgbClr val="000000"/>
                </a:solidFill>
              </a:rPr>
              <a:pPr/>
              <a:t>‹#›</a:t>
            </a:fld>
            <a:endParaRPr lang="en-GB" dirty="0">
              <a:solidFill>
                <a:srgbClr val="000000"/>
              </a:solidFill>
            </a:endParaRPr>
          </a:p>
        </p:txBody>
      </p:sp>
      <p:grpSp>
        <p:nvGrpSpPr>
          <p:cNvPr id="6" name="Group 5"/>
          <p:cNvGrpSpPr/>
          <p:nvPr userDrawn="1"/>
        </p:nvGrpSpPr>
        <p:grpSpPr>
          <a:xfrm>
            <a:off x="251520" y="6093296"/>
            <a:ext cx="1985319" cy="648072"/>
            <a:chOff x="5769407" y="5229200"/>
            <a:chExt cx="1985319" cy="648072"/>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0"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7995864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0C79632-BFC3-4981-9F1A-9779A676478B}" type="slidenum">
              <a:rPr lang="en-GB">
                <a:solidFill>
                  <a:srgbClr val="000000"/>
                </a:solidFill>
              </a:rPr>
              <a:pPr/>
              <a:t>‹#›</a:t>
            </a:fld>
            <a:endParaRPr lang="en-GB" dirty="0">
              <a:solidFill>
                <a:srgbClr val="000000"/>
              </a:solidFill>
            </a:endParaRPr>
          </a:p>
        </p:txBody>
      </p:sp>
      <p:grpSp>
        <p:nvGrpSpPr>
          <p:cNvPr id="5" name="Group 4"/>
          <p:cNvGrpSpPr/>
          <p:nvPr userDrawn="1"/>
        </p:nvGrpSpPr>
        <p:grpSpPr>
          <a:xfrm>
            <a:off x="251520" y="6093296"/>
            <a:ext cx="1985319" cy="648072"/>
            <a:chOff x="5769407" y="5229200"/>
            <a:chExt cx="1985319" cy="648072"/>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229270175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0BA3A-36AD-4506-A726-358E2C2F3DF5}"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335640730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B7D14B-C0E8-40C8-B574-5F57B8F91787}" type="slidenum">
              <a:rPr lang="en-GB">
                <a:solidFill>
                  <a:srgbClr val="000000"/>
                </a:solidFill>
              </a:rPr>
              <a:pPr/>
              <a:t>‹#›</a:t>
            </a:fld>
            <a:endParaRPr lang="en-GB" dirty="0">
              <a:solidFill>
                <a:srgbClr val="000000"/>
              </a:solidFill>
            </a:endParaRPr>
          </a:p>
        </p:txBody>
      </p:sp>
      <p:grpSp>
        <p:nvGrpSpPr>
          <p:cNvPr id="8" name="Group 7"/>
          <p:cNvGrpSpPr/>
          <p:nvPr userDrawn="1"/>
        </p:nvGrpSpPr>
        <p:grpSpPr>
          <a:xfrm>
            <a:off x="251520" y="6093296"/>
            <a:ext cx="1985319" cy="648072"/>
            <a:chOff x="5769407" y="5229200"/>
            <a:chExt cx="1985319" cy="648072"/>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Tree>
    <p:extLst>
      <p:ext uri="{BB962C8B-B14F-4D97-AF65-F5344CB8AC3E}">
        <p14:creationId xmlns:p14="http://schemas.microsoft.com/office/powerpoint/2010/main" val="65324298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GB" dirty="0" smtClean="0">
                <a:solidFill>
                  <a:srgbClr val="000000"/>
                </a:solidFill>
              </a:rPr>
              <a:t>The CPS Pollinators Project</a:t>
            </a:r>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B0C8F8-86E0-4622-B7B4-7BCC6B04AC91}" type="slidenum">
              <a:rPr lang="en-GB">
                <a:solidFill>
                  <a:srgbClr val="000000"/>
                </a:solidFill>
              </a:rPr>
              <a:pPr/>
              <a:t>‹#›</a:t>
            </a:fld>
            <a:endParaRPr lang="en-GB" dirty="0">
              <a:solidFill>
                <a:srgbClr val="000000"/>
              </a:solidFill>
            </a:endParaRPr>
          </a:p>
        </p:txBody>
      </p:sp>
      <p:grpSp>
        <p:nvGrpSpPr>
          <p:cNvPr id="7" name="Group 6"/>
          <p:cNvGrpSpPr/>
          <p:nvPr userDrawn="1"/>
        </p:nvGrpSpPr>
        <p:grpSpPr>
          <a:xfrm>
            <a:off x="251520" y="6093296"/>
            <a:ext cx="1985319" cy="648072"/>
            <a:chOff x="5769407" y="5229200"/>
            <a:chExt cx="1985319" cy="648072"/>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9206" y="5229200"/>
              <a:ext cx="535520" cy="64807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407" y="5258922"/>
              <a:ext cx="458777" cy="58238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56213" y="5265506"/>
              <a:ext cx="574843" cy="576134"/>
            </a:xfrm>
            <a:prstGeom prst="rect">
              <a:avLst/>
            </a:prstGeom>
          </p:spPr>
        </p:pic>
      </p:grpSp>
      <p:sp>
        <p:nvSpPr>
          <p:cNvPr id="11" name="Title 1"/>
          <p:cNvSpPr>
            <a:spLocks noGrp="1"/>
          </p:cNvSpPr>
          <p:nvPr>
            <p:ph type="title"/>
          </p:nvPr>
        </p:nvSpPr>
        <p:spPr>
          <a:xfrm>
            <a:off x="1214478" y="-27384"/>
            <a:ext cx="6781800" cy="806152"/>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38308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theme" Target="../theme/theme6.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6" Type="http://schemas.openxmlformats.org/officeDocument/2006/relationships/theme" Target="../theme/theme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heme" Target="../theme/theme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GB" dirty="0"/>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r>
              <a:rPr lang="en-GB" dirty="0" smtClean="0"/>
              <a:t>The CPS Pollinators Project</a:t>
            </a:r>
            <a:endParaRPr lang="en-GB" dirty="0"/>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r>
              <a:rPr lang="en-GB" dirty="0" smtClean="0"/>
              <a:t>Slide </a:t>
            </a:r>
            <a:fld id="{BC2343B0-0314-4198-B0EB-1ED1AC71EF4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83"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722" r:id="rId14"/>
    <p:sldLayoutId id="2147483723" r:id="rId15"/>
    <p:sldLayoutId id="2147483788" r:id="rId16"/>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The CPS Pollinators Project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D88F-E713-4190-AFFC-429A438655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04978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82" r:id="rId6"/>
    <p:sldLayoutId id="2147483676" r:id="rId7"/>
    <p:sldLayoutId id="2147483677" r:id="rId8"/>
    <p:sldLayoutId id="2147483678" r:id="rId9"/>
    <p:sldLayoutId id="2147483679" r:id="rId10"/>
    <p:sldLayoutId id="2147483680" r:id="rId11"/>
    <p:sldLayoutId id="2147483681"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GB" dirty="0">
              <a:solidFill>
                <a:srgbClr val="000000"/>
              </a:solidFill>
            </a:endParaRPr>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r>
              <a:rPr lang="en-GB" dirty="0" smtClean="0">
                <a:solidFill>
                  <a:srgbClr val="000000"/>
                </a:solidFill>
              </a:rPr>
              <a:t>The CPS Pollinators Project</a:t>
            </a:r>
            <a:endParaRPr lang="en-GB" dirty="0">
              <a:solidFill>
                <a:srgbClr val="000000"/>
              </a:solidFill>
            </a:endParaRPr>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r>
              <a:rPr lang="en-GB" dirty="0" smtClean="0">
                <a:solidFill>
                  <a:srgbClr val="000000"/>
                </a:solidFill>
              </a:rPr>
              <a:t>Slide </a:t>
            </a:r>
            <a:fld id="{BC2343B0-0314-4198-B0EB-1ED1AC71EF47}"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146955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GB" dirty="0">
              <a:solidFill>
                <a:srgbClr val="000000"/>
              </a:solidFill>
            </a:endParaRPr>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r>
              <a:rPr lang="en-GB" dirty="0" smtClean="0">
                <a:solidFill>
                  <a:srgbClr val="000000"/>
                </a:solidFill>
              </a:rPr>
              <a:t>The CPS Pollinators Project</a:t>
            </a:r>
            <a:endParaRPr lang="en-GB" dirty="0">
              <a:solidFill>
                <a:srgbClr val="000000"/>
              </a:solidFill>
            </a:endParaRPr>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r>
              <a:rPr lang="en-GB" dirty="0" smtClean="0">
                <a:solidFill>
                  <a:srgbClr val="000000"/>
                </a:solidFill>
              </a:rPr>
              <a:t>Slide </a:t>
            </a:r>
            <a:fld id="{BC2343B0-0314-4198-B0EB-1ED1AC71EF47}" type="slidenum">
              <a:rPr lang="en-GB" smtClean="0">
                <a:solidFill>
                  <a:srgbClr val="000000"/>
                </a:solidFill>
              </a:rPr>
              <a:pPr/>
              <a:t>‹#›</a:t>
            </a:fld>
            <a:endParaRPr lang="en-GB" dirty="0">
              <a:solidFill>
                <a:srgbClr val="000000"/>
              </a:solidFill>
            </a:endParaRPr>
          </a:p>
        </p:txBody>
      </p:sp>
      <p:sp>
        <p:nvSpPr>
          <p:cNvPr id="7" name="Title 1"/>
          <p:cNvSpPr txBox="1">
            <a:spLocks/>
          </p:cNvSpPr>
          <p:nvPr/>
        </p:nvSpPr>
        <p:spPr>
          <a:xfrm>
            <a:off x="1214478" y="-27384"/>
            <a:ext cx="6781800" cy="806152"/>
          </a:xfrm>
          <a:prstGeom prst="rect">
            <a:avLst/>
          </a:prstGeom>
        </p:spPr>
        <p:txBody>
          <a:bodyPr/>
          <a:lst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a:lstStyle>
          <a:p>
            <a:r>
              <a:rPr lang="en-US" dirty="0" smtClean="0"/>
              <a:t>Click to edit Master title style</a:t>
            </a:r>
            <a:endParaRPr lang="en-GB" dirty="0"/>
          </a:p>
        </p:txBody>
      </p:sp>
    </p:spTree>
    <p:extLst>
      <p:ext uri="{BB962C8B-B14F-4D97-AF65-F5344CB8AC3E}">
        <p14:creationId xmlns:p14="http://schemas.microsoft.com/office/powerpoint/2010/main" val="14929904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1" r:id="rId13"/>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GB" dirty="0">
              <a:solidFill>
                <a:srgbClr val="000000"/>
              </a:solidFill>
            </a:endParaRPr>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r>
              <a:rPr lang="en-GB" dirty="0" smtClean="0">
                <a:solidFill>
                  <a:srgbClr val="000000"/>
                </a:solidFill>
              </a:rPr>
              <a:t>The CPS Pollinators Project</a:t>
            </a:r>
            <a:endParaRPr lang="en-GB" dirty="0">
              <a:solidFill>
                <a:srgbClr val="000000"/>
              </a:solidFill>
            </a:endParaRPr>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r>
              <a:rPr lang="en-GB" dirty="0" smtClean="0">
                <a:solidFill>
                  <a:srgbClr val="000000"/>
                </a:solidFill>
              </a:rPr>
              <a:t>Slide </a:t>
            </a:r>
            <a:fld id="{BC2343B0-0314-4198-B0EB-1ED1AC71EF47}"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1335698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GB" dirty="0">
              <a:solidFill>
                <a:srgbClr val="000000"/>
              </a:solidFill>
            </a:endParaRPr>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r>
              <a:rPr lang="en-GB" dirty="0" smtClean="0">
                <a:solidFill>
                  <a:srgbClr val="000000"/>
                </a:solidFill>
              </a:rPr>
              <a:t>The CPS Pollinators Project</a:t>
            </a:r>
            <a:endParaRPr lang="en-GB" dirty="0">
              <a:solidFill>
                <a:srgbClr val="000000"/>
              </a:solidFill>
            </a:endParaRPr>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r>
              <a:rPr lang="en-GB" dirty="0" smtClean="0">
                <a:solidFill>
                  <a:srgbClr val="000000"/>
                </a:solidFill>
              </a:rPr>
              <a:t>Slide </a:t>
            </a:r>
            <a:fld id="{BC2343B0-0314-4198-B0EB-1ED1AC71EF47}"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3374143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GB" dirty="0">
              <a:solidFill>
                <a:srgbClr val="000000"/>
              </a:solidFill>
            </a:endParaRPr>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r>
              <a:rPr lang="en-GB" dirty="0" smtClean="0">
                <a:solidFill>
                  <a:srgbClr val="000000"/>
                </a:solidFill>
              </a:rPr>
              <a:t>The CPS Pollinators Project</a:t>
            </a:r>
            <a:endParaRPr lang="en-GB" dirty="0">
              <a:solidFill>
                <a:srgbClr val="000000"/>
              </a:solidFill>
            </a:endParaRPr>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r>
              <a:rPr lang="en-GB" dirty="0" smtClean="0">
                <a:solidFill>
                  <a:srgbClr val="000000"/>
                </a:solidFill>
              </a:rPr>
              <a:t>Slide </a:t>
            </a:r>
            <a:fld id="{BC2343B0-0314-4198-B0EB-1ED1AC71EF47}"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6866468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GB" dirty="0">
              <a:solidFill>
                <a:srgbClr val="000000"/>
              </a:solidFill>
            </a:endParaRPr>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r>
              <a:rPr lang="en-GB" dirty="0" smtClean="0">
                <a:solidFill>
                  <a:srgbClr val="000000"/>
                </a:solidFill>
              </a:rPr>
              <a:t>The CPS Pollinators Project</a:t>
            </a:r>
            <a:endParaRPr lang="en-GB" dirty="0">
              <a:solidFill>
                <a:srgbClr val="000000"/>
              </a:solidFill>
            </a:endParaRPr>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r>
              <a:rPr lang="en-GB" dirty="0" smtClean="0">
                <a:solidFill>
                  <a:srgbClr val="000000"/>
                </a:solidFill>
              </a:rPr>
              <a:t>Slide </a:t>
            </a:r>
            <a:fld id="{BC2343B0-0314-4198-B0EB-1ED1AC71EF47}"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56328273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9" r:id="rId16"/>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63.jpg"/></Relationships>
</file>

<file path=ppt/slides/_rels/slide10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4.xml"/><Relationship Id="rId6" Type="http://schemas.openxmlformats.org/officeDocument/2006/relationships/image" Target="../media/image70.jpeg"/><Relationship Id="rId5" Type="http://schemas.openxmlformats.org/officeDocument/2006/relationships/image" Target="../media/image69.pn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www.shutterstock.com/pic-1102049.html" TargetMode="External"/><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shutterstock.com/pic-1264115.html"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3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2" Type="http://schemas.openxmlformats.org/officeDocument/2006/relationships/hyperlink" Target="http://www.outcomemapping.ca/" TargetMode="External"/><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hyperlink" Target="http://www.inprogressweb.com/resource-library/monitoring-evaluation/" TargetMode="External"/><Relationship Id="rId2" Type="http://schemas.openxmlformats.org/officeDocument/2006/relationships/hyperlink" Target="http://www.barefootguide.org/" TargetMode="External"/><Relationship Id="rId1" Type="http://schemas.openxmlformats.org/officeDocument/2006/relationships/slideLayout" Target="../slideLayouts/slideLayout24.xml"/><Relationship Id="rId4" Type="http://schemas.openxmlformats.org/officeDocument/2006/relationships/hyperlink" Target="http://www.outcomemapping.ca/resource/resource.php?id=269"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image" Target="../media/image42.png"/><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46.jpg"/><Relationship Id="rId4" Type="http://schemas.openxmlformats.org/officeDocument/2006/relationships/image" Target="../media/image4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ctrTitle" idx="4294967295"/>
          </p:nvPr>
        </p:nvSpPr>
        <p:spPr>
          <a:xfrm>
            <a:off x="683568" y="1268760"/>
            <a:ext cx="7772400" cy="1152525"/>
          </a:xfrm>
        </p:spPr>
        <p:txBody>
          <a:bodyPr>
            <a:normAutofit fontScale="90000"/>
          </a:bodyPr>
          <a:lstStyle/>
          <a:p>
            <a:r>
              <a:rPr lang="en-GB" dirty="0"/>
              <a:t>CPS Learning Webinar to share PME insights for the Darwin Initiative Project</a:t>
            </a:r>
            <a:endParaRPr lang="en-US" dirty="0"/>
          </a:p>
        </p:txBody>
      </p:sp>
      <p:sp>
        <p:nvSpPr>
          <p:cNvPr id="4" name="Subtitle 3"/>
          <p:cNvSpPr>
            <a:spLocks noGrp="1"/>
          </p:cNvSpPr>
          <p:nvPr>
            <p:ph type="subTitle" idx="4294967295"/>
          </p:nvPr>
        </p:nvSpPr>
        <p:spPr>
          <a:xfrm>
            <a:off x="899592" y="3068960"/>
            <a:ext cx="7344816" cy="1944216"/>
          </a:xfrm>
        </p:spPr>
        <p:txBody>
          <a:bodyPr>
            <a:normAutofit/>
          </a:bodyPr>
          <a:lstStyle/>
          <a:p>
            <a:pPr marL="0" indent="0" algn="ctr">
              <a:buNone/>
            </a:pPr>
            <a:r>
              <a:rPr lang="en-GB" i="1" dirty="0" smtClean="0"/>
              <a:t>Enhancing </a:t>
            </a:r>
            <a:r>
              <a:rPr lang="en-GB" i="1" dirty="0"/>
              <a:t>the relationship between people and pollinators in Eastern India </a:t>
            </a:r>
          </a:p>
        </p:txBody>
      </p:sp>
    </p:spTree>
    <p:extLst>
      <p:ext uri="{BB962C8B-B14F-4D97-AF65-F5344CB8AC3E}">
        <p14:creationId xmlns:p14="http://schemas.microsoft.com/office/powerpoint/2010/main" val="1042730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74576" y="-26988"/>
            <a:ext cx="6781800" cy="806451"/>
          </a:xfrm>
        </p:spPr>
        <p:txBody>
          <a:bodyPr>
            <a:normAutofit/>
          </a:bodyPr>
          <a:lstStyle/>
          <a:p>
            <a:r>
              <a:rPr lang="en-GB" sz="4000" b="1" dirty="0" smtClean="0"/>
              <a:t>Webinar Agenda</a:t>
            </a:r>
            <a:endParaRPr lang="en-GB" sz="4000" b="1" dirty="0"/>
          </a:p>
        </p:txBody>
      </p:sp>
      <p:sp>
        <p:nvSpPr>
          <p:cNvPr id="5" name="Content Placeholder 2"/>
          <p:cNvSpPr>
            <a:spLocks noGrp="1"/>
          </p:cNvSpPr>
          <p:nvPr>
            <p:ph idx="4294967295"/>
          </p:nvPr>
        </p:nvSpPr>
        <p:spPr>
          <a:xfrm>
            <a:off x="914400" y="1196975"/>
            <a:ext cx="8229600" cy="4968875"/>
          </a:xfrm>
        </p:spPr>
        <p:txBody>
          <a:bodyPr/>
          <a:lstStyle/>
          <a:p>
            <a:pPr marL="0" indent="0">
              <a:spcBef>
                <a:spcPts val="300"/>
              </a:spcBef>
              <a:spcAft>
                <a:spcPts val="300"/>
              </a:spcAft>
              <a:buNone/>
            </a:pPr>
            <a:r>
              <a:rPr lang="en-GB" sz="1800" b="1" dirty="0" smtClean="0"/>
              <a:t>10:15 	An overview of PME – establish shared understanding</a:t>
            </a:r>
          </a:p>
          <a:p>
            <a:pPr lvl="3">
              <a:spcBef>
                <a:spcPts val="300"/>
              </a:spcBef>
              <a:spcAft>
                <a:spcPts val="300"/>
              </a:spcAft>
            </a:pPr>
            <a:r>
              <a:rPr lang="en-GB" sz="1400" dirty="0" smtClean="0"/>
              <a:t>What is M&amp;E?</a:t>
            </a:r>
          </a:p>
          <a:p>
            <a:pPr lvl="3">
              <a:spcBef>
                <a:spcPts val="300"/>
              </a:spcBef>
              <a:spcAft>
                <a:spcPts val="300"/>
              </a:spcAft>
            </a:pPr>
            <a:r>
              <a:rPr lang="en-GB" sz="1400" dirty="0" smtClean="0"/>
              <a:t>Why monitor?</a:t>
            </a:r>
          </a:p>
          <a:p>
            <a:pPr lvl="3">
              <a:spcBef>
                <a:spcPts val="300"/>
              </a:spcBef>
              <a:spcAft>
                <a:spcPts val="300"/>
              </a:spcAft>
            </a:pPr>
            <a:r>
              <a:rPr lang="en-GB" sz="1400" dirty="0" smtClean="0"/>
              <a:t>For whom do we monitor?</a:t>
            </a:r>
          </a:p>
          <a:p>
            <a:pPr lvl="3">
              <a:spcBef>
                <a:spcPts val="300"/>
              </a:spcBef>
              <a:spcAft>
                <a:spcPts val="300"/>
              </a:spcAft>
            </a:pPr>
            <a:r>
              <a:rPr lang="en-GB" sz="1400" dirty="0" smtClean="0"/>
              <a:t>Who is involved with monitoring and how does it work?</a:t>
            </a:r>
          </a:p>
          <a:p>
            <a:pPr lvl="3">
              <a:spcBef>
                <a:spcPts val="0"/>
              </a:spcBef>
              <a:spcAft>
                <a:spcPts val="0"/>
              </a:spcAft>
            </a:pPr>
            <a:r>
              <a:rPr lang="en-GB" sz="1400" dirty="0" smtClean="0"/>
              <a:t>What do we monitor?</a:t>
            </a:r>
          </a:p>
          <a:p>
            <a:pPr lvl="3">
              <a:spcBef>
                <a:spcPts val="300"/>
              </a:spcBef>
              <a:spcAft>
                <a:spcPts val="300"/>
              </a:spcAft>
            </a:pPr>
            <a:r>
              <a:rPr lang="en-GB" sz="1400" dirty="0" smtClean="0"/>
              <a:t>The challenge of planning, monitoring and evaluating for Outcomes and Impacts?</a:t>
            </a:r>
            <a:endParaRPr lang="en-GB" sz="2000" dirty="0" smtClean="0"/>
          </a:p>
          <a:p>
            <a:pPr marL="0" indent="0">
              <a:spcBef>
                <a:spcPts val="300"/>
              </a:spcBef>
              <a:spcAft>
                <a:spcPts val="300"/>
              </a:spcAft>
              <a:buNone/>
            </a:pPr>
            <a:endParaRPr lang="en-GB" sz="1800" b="1" dirty="0" smtClean="0"/>
          </a:p>
          <a:p>
            <a:pPr marL="0" indent="0">
              <a:spcBef>
                <a:spcPts val="300"/>
              </a:spcBef>
              <a:spcAft>
                <a:spcPts val="300"/>
              </a:spcAft>
              <a:buNone/>
            </a:pPr>
            <a:r>
              <a:rPr lang="en-GB" sz="1800" b="1" dirty="0" smtClean="0"/>
              <a:t>14:30</a:t>
            </a:r>
            <a:r>
              <a:rPr lang="en-GB" sz="1800" b="1" dirty="0"/>
              <a:t>	</a:t>
            </a:r>
            <a:r>
              <a:rPr lang="en-GB" sz="1800" b="1" dirty="0" smtClean="0"/>
              <a:t>CPS Monitoring Processes</a:t>
            </a:r>
            <a:endParaRPr lang="en-GB" sz="1800" b="1" dirty="0"/>
          </a:p>
          <a:p>
            <a:pPr lvl="3">
              <a:spcBef>
                <a:spcPts val="300"/>
              </a:spcBef>
              <a:spcAft>
                <a:spcPts val="300"/>
              </a:spcAft>
            </a:pPr>
            <a:r>
              <a:rPr lang="en-GB" sz="1400" dirty="0"/>
              <a:t>Monitoring inputs</a:t>
            </a:r>
          </a:p>
          <a:p>
            <a:pPr lvl="3">
              <a:spcBef>
                <a:spcPts val="300"/>
              </a:spcBef>
              <a:spcAft>
                <a:spcPts val="300"/>
              </a:spcAft>
            </a:pPr>
            <a:r>
              <a:rPr lang="en-GB" sz="1400" dirty="0"/>
              <a:t>Monitoring activities and outputs</a:t>
            </a:r>
          </a:p>
          <a:p>
            <a:pPr lvl="3">
              <a:spcBef>
                <a:spcPts val="300"/>
              </a:spcBef>
              <a:spcAft>
                <a:spcPts val="300"/>
              </a:spcAft>
            </a:pPr>
            <a:r>
              <a:rPr lang="en-GB" sz="1400" dirty="0"/>
              <a:t>Monitoring </a:t>
            </a:r>
            <a:r>
              <a:rPr lang="en-GB" sz="1400" dirty="0" smtClean="0"/>
              <a:t>outcomes </a:t>
            </a:r>
          </a:p>
          <a:p>
            <a:pPr marL="0" indent="0">
              <a:spcBef>
                <a:spcPts val="300"/>
              </a:spcBef>
              <a:spcAft>
                <a:spcPts val="300"/>
              </a:spcAft>
              <a:buNone/>
            </a:pPr>
            <a:r>
              <a:rPr lang="en-GB" sz="1800" b="1" dirty="0" smtClean="0"/>
              <a:t>15:45 	</a:t>
            </a:r>
            <a:r>
              <a:rPr lang="en-GB" sz="1800" b="1" dirty="0"/>
              <a:t>Webinar Recap, Reflection, Outstanding issues and Next </a:t>
            </a:r>
            <a:r>
              <a:rPr lang="en-GB" sz="1800" b="1" dirty="0" smtClean="0"/>
              <a:t>Steps</a:t>
            </a:r>
          </a:p>
          <a:p>
            <a:pPr marL="0" indent="0">
              <a:spcBef>
                <a:spcPts val="300"/>
              </a:spcBef>
              <a:spcAft>
                <a:spcPts val="300"/>
              </a:spcAft>
              <a:buNone/>
            </a:pPr>
            <a:r>
              <a:rPr lang="en-GB" sz="1800" b="1" dirty="0" smtClean="0"/>
              <a:t>16:15 </a:t>
            </a:r>
            <a:r>
              <a:rPr lang="en-GB" sz="1800" b="1" dirty="0"/>
              <a:t>	</a:t>
            </a:r>
            <a:r>
              <a:rPr lang="en-GB" sz="1800" b="1" dirty="0" smtClean="0"/>
              <a:t>Close of webinar</a:t>
            </a:r>
          </a:p>
          <a:p>
            <a:pPr marL="2171700" lvl="7" indent="-342900">
              <a:spcBef>
                <a:spcPts val="0"/>
              </a:spcBef>
              <a:spcAft>
                <a:spcPts val="0"/>
              </a:spcAft>
            </a:pPr>
            <a:endParaRPr lang="en-GB" dirty="0" smtClean="0"/>
          </a:p>
          <a:p>
            <a:pPr>
              <a:spcBef>
                <a:spcPts val="300"/>
              </a:spcBef>
              <a:spcAft>
                <a:spcPts val="300"/>
              </a:spcAft>
            </a:pPr>
            <a:endParaRPr lang="en-GB" sz="2400" dirty="0" smtClean="0"/>
          </a:p>
        </p:txBody>
      </p:sp>
    </p:spTree>
    <p:extLst>
      <p:ext uri="{BB962C8B-B14F-4D97-AF65-F5344CB8AC3E}">
        <p14:creationId xmlns:p14="http://schemas.microsoft.com/office/powerpoint/2010/main" val="10509006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251520" y="260648"/>
            <a:ext cx="8676456" cy="806450"/>
          </a:xfrm>
        </p:spPr>
        <p:txBody>
          <a:bodyPr>
            <a:noAutofit/>
          </a:bodyPr>
          <a:lstStyle/>
          <a:p>
            <a:r>
              <a:rPr lang="en-US" sz="4000" b="1" dirty="0"/>
              <a:t>Using OM to monitor the achievement of results</a:t>
            </a:r>
          </a:p>
        </p:txBody>
      </p:sp>
      <p:sp>
        <p:nvSpPr>
          <p:cNvPr id="3" name="Content Placeholder 2"/>
          <p:cNvSpPr>
            <a:spLocks noGrp="1"/>
          </p:cNvSpPr>
          <p:nvPr>
            <p:ph idx="4294967295"/>
          </p:nvPr>
        </p:nvSpPr>
        <p:spPr>
          <a:xfrm>
            <a:off x="1174576" y="1368896"/>
            <a:ext cx="6781800" cy="4724400"/>
          </a:xfrm>
        </p:spPr>
        <p:txBody>
          <a:bodyPr>
            <a:normAutofit fontScale="92500" lnSpcReduction="10000"/>
          </a:bodyPr>
          <a:lstStyle/>
          <a:p>
            <a:r>
              <a:rPr lang="en-US" dirty="0" smtClean="0">
                <a:solidFill>
                  <a:schemeClr val="bg1">
                    <a:lumMod val="65000"/>
                  </a:schemeClr>
                </a:solidFill>
              </a:rPr>
              <a:t>Define your vision (</a:t>
            </a:r>
            <a:r>
              <a:rPr lang="en-US" i="1" dirty="0" smtClean="0">
                <a:solidFill>
                  <a:schemeClr val="bg1">
                    <a:lumMod val="65000"/>
                  </a:schemeClr>
                </a:solidFill>
              </a:rPr>
              <a:t>your dream</a:t>
            </a:r>
            <a:r>
              <a:rPr lang="en-US" dirty="0" smtClean="0">
                <a:solidFill>
                  <a:schemeClr val="bg1">
                    <a:lumMod val="65000"/>
                  </a:schemeClr>
                </a:solidFill>
              </a:rPr>
              <a:t>) &amp; mission (</a:t>
            </a:r>
            <a:r>
              <a:rPr lang="en-US" i="1" dirty="0" smtClean="0">
                <a:solidFill>
                  <a:schemeClr val="bg1">
                    <a:lumMod val="65000"/>
                  </a:schemeClr>
                </a:solidFill>
              </a:rPr>
              <a:t>how you can contribute to the vision</a:t>
            </a:r>
            <a:r>
              <a:rPr lang="en-US" dirty="0" smtClean="0">
                <a:solidFill>
                  <a:schemeClr val="bg1">
                    <a:lumMod val="65000"/>
                  </a:schemeClr>
                </a:solidFill>
              </a:rPr>
              <a:t>)</a:t>
            </a:r>
          </a:p>
          <a:p>
            <a:r>
              <a:rPr lang="en-US" dirty="0" smtClean="0">
                <a:solidFill>
                  <a:schemeClr val="bg1">
                    <a:lumMod val="65000"/>
                  </a:schemeClr>
                </a:solidFill>
              </a:rPr>
              <a:t>Define desired results/outcomes</a:t>
            </a:r>
          </a:p>
          <a:p>
            <a:pPr lvl="1"/>
            <a:r>
              <a:rPr lang="en-US" dirty="0" smtClean="0">
                <a:solidFill>
                  <a:schemeClr val="bg1">
                    <a:lumMod val="65000"/>
                  </a:schemeClr>
                </a:solidFill>
              </a:rPr>
              <a:t>Identify &amp; classify stakeholders</a:t>
            </a:r>
          </a:p>
          <a:p>
            <a:pPr lvl="1"/>
            <a:r>
              <a:rPr lang="en-US" dirty="0" smtClean="0">
                <a:solidFill>
                  <a:schemeClr val="bg1">
                    <a:lumMod val="65000"/>
                  </a:schemeClr>
                </a:solidFill>
              </a:rPr>
              <a:t>Define desired stakeholder outcomes</a:t>
            </a:r>
          </a:p>
          <a:p>
            <a:r>
              <a:rPr lang="en-US" dirty="0" smtClean="0"/>
              <a:t>Define indicators (</a:t>
            </a:r>
            <a:r>
              <a:rPr lang="en-US" i="1" dirty="0" smtClean="0"/>
              <a:t>are we on track?</a:t>
            </a:r>
            <a:r>
              <a:rPr lang="en-US" dirty="0" smtClean="0"/>
              <a:t>)</a:t>
            </a:r>
          </a:p>
          <a:p>
            <a:r>
              <a:rPr lang="en-US" dirty="0" smtClean="0">
                <a:solidFill>
                  <a:schemeClr val="bg1">
                    <a:lumMod val="65000"/>
                  </a:schemeClr>
                </a:solidFill>
              </a:rPr>
              <a:t>Define our strategy (</a:t>
            </a:r>
            <a:r>
              <a:rPr lang="en-US" i="1" dirty="0" smtClean="0">
                <a:solidFill>
                  <a:schemeClr val="bg1">
                    <a:lumMod val="65000"/>
                  </a:schemeClr>
                </a:solidFill>
              </a:rPr>
              <a:t>how we contribute to an outcome</a:t>
            </a:r>
            <a:r>
              <a:rPr lang="en-US" dirty="0" smtClean="0">
                <a:solidFill>
                  <a:schemeClr val="bg1">
                    <a:lumMod val="65000"/>
                  </a:schemeClr>
                </a:solidFill>
              </a:rPr>
              <a:t>)</a:t>
            </a:r>
          </a:p>
          <a:p>
            <a:r>
              <a:rPr lang="en-US" dirty="0" smtClean="0">
                <a:solidFill>
                  <a:schemeClr val="bg1">
                    <a:lumMod val="65000"/>
                  </a:schemeClr>
                </a:solidFill>
              </a:rPr>
              <a:t>Prepare a monitoring plan</a:t>
            </a:r>
            <a:endParaRPr lang="en-US" dirty="0">
              <a:solidFill>
                <a:schemeClr val="bg1">
                  <a:lumMod val="65000"/>
                </a:schemeClr>
              </a:solidFill>
            </a:endParaRPr>
          </a:p>
        </p:txBody>
      </p:sp>
    </p:spTree>
    <p:extLst>
      <p:ext uri="{BB962C8B-B14F-4D97-AF65-F5344CB8AC3E}">
        <p14:creationId xmlns:p14="http://schemas.microsoft.com/office/powerpoint/2010/main" val="14704762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251520" y="-3577"/>
            <a:ext cx="85689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algn="ctr"/>
            <a:r>
              <a:rPr lang="en-US" sz="4000" b="1" dirty="0">
                <a:latin typeface="+mj-lt"/>
                <a:ea typeface="+mj-ea"/>
                <a:cs typeface="+mj-cs"/>
              </a:rPr>
              <a:t>Step 5: Define Progress markers (“Progress Indicators”)</a:t>
            </a:r>
          </a:p>
        </p:txBody>
      </p:sp>
      <p:sp>
        <p:nvSpPr>
          <p:cNvPr id="12" name="Text Box 3"/>
          <p:cNvSpPr txBox="1">
            <a:spLocks noChangeArrowheads="1"/>
          </p:cNvSpPr>
          <p:nvPr/>
        </p:nvSpPr>
        <p:spPr bwMode="auto">
          <a:xfrm>
            <a:off x="683568" y="1524000"/>
            <a:ext cx="7776864"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a:spcBef>
                <a:spcPct val="20000"/>
              </a:spcBef>
              <a:buClr>
                <a:schemeClr val="tx1"/>
              </a:buClr>
              <a:buFont typeface="Arial" pitchFamily="34" charset="0"/>
              <a:buChar char="•"/>
            </a:pPr>
            <a:r>
              <a:rPr lang="en-GB" dirty="0">
                <a:solidFill>
                  <a:srgbClr val="000000"/>
                </a:solidFill>
                <a:latin typeface="+mn-lt"/>
              </a:rPr>
              <a:t>Describe changes in actions, activities and relationships leading to the ideal outcome</a:t>
            </a:r>
          </a:p>
          <a:p>
            <a:pPr>
              <a:spcBef>
                <a:spcPct val="20000"/>
              </a:spcBef>
              <a:buClr>
                <a:schemeClr val="tx1"/>
              </a:buClr>
              <a:buFont typeface="Arial" pitchFamily="34" charset="0"/>
              <a:buChar char="•"/>
            </a:pPr>
            <a:r>
              <a:rPr lang="en-GB" dirty="0">
                <a:solidFill>
                  <a:srgbClr val="000000"/>
                </a:solidFill>
                <a:latin typeface="+mn-lt"/>
              </a:rPr>
              <a:t>Articulate the complexity of the change process</a:t>
            </a:r>
          </a:p>
          <a:p>
            <a:pPr>
              <a:spcBef>
                <a:spcPct val="20000"/>
              </a:spcBef>
              <a:buClr>
                <a:schemeClr val="tx1"/>
              </a:buClr>
              <a:buFont typeface="Arial" pitchFamily="34" charset="0"/>
              <a:buChar char="•"/>
            </a:pPr>
            <a:r>
              <a:rPr lang="en-GB" dirty="0">
                <a:solidFill>
                  <a:srgbClr val="000000"/>
                </a:solidFill>
                <a:latin typeface="+mn-lt"/>
              </a:rPr>
              <a:t>Can be monitored &amp; observed </a:t>
            </a:r>
          </a:p>
          <a:p>
            <a:pPr>
              <a:spcBef>
                <a:spcPct val="20000"/>
              </a:spcBef>
              <a:buClr>
                <a:schemeClr val="tx1"/>
              </a:buClr>
              <a:buFont typeface="Arial" pitchFamily="34" charset="0"/>
              <a:buChar char="•"/>
            </a:pPr>
            <a:r>
              <a:rPr lang="en-GB" dirty="0">
                <a:solidFill>
                  <a:srgbClr val="000000"/>
                </a:solidFill>
                <a:latin typeface="+mn-lt"/>
              </a:rPr>
              <a:t>Enable on-going assessment of partner’s progress (including unintended results</a:t>
            </a:r>
            <a:r>
              <a:rPr lang="en-GB" dirty="0" smtClean="0">
                <a:solidFill>
                  <a:srgbClr val="000000"/>
                </a:solidFill>
                <a:latin typeface="+mn-lt"/>
              </a:rPr>
              <a:t>)</a:t>
            </a:r>
            <a:endParaRPr lang="en-GB" dirty="0">
              <a:solidFill>
                <a:srgbClr val="000000"/>
              </a:solidFill>
              <a:latin typeface="+mn-lt"/>
            </a:endParaRPr>
          </a:p>
        </p:txBody>
      </p:sp>
    </p:spTree>
    <p:extLst>
      <p:ext uri="{BB962C8B-B14F-4D97-AF65-F5344CB8AC3E}">
        <p14:creationId xmlns:p14="http://schemas.microsoft.com/office/powerpoint/2010/main" val="38867439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395536" y="-27384"/>
            <a:ext cx="82809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algn="ctr"/>
            <a:r>
              <a:rPr lang="en-GB" sz="4000" b="1" dirty="0">
                <a:latin typeface="+mj-lt"/>
                <a:ea typeface="+mj-ea"/>
                <a:cs typeface="+mj-cs"/>
              </a:rPr>
              <a:t>Change is a process not an event</a:t>
            </a:r>
          </a:p>
          <a:p>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28292"/>
            <a:ext cx="1936501" cy="2451100"/>
          </a:xfrm>
          <a:prstGeom prst="rect">
            <a:avLst/>
          </a:prstGeom>
        </p:spPr>
      </p:pic>
      <p:sp>
        <p:nvSpPr>
          <p:cNvPr id="6" name="TextBox 5"/>
          <p:cNvSpPr txBox="1"/>
          <p:nvPr/>
        </p:nvSpPr>
        <p:spPr>
          <a:xfrm>
            <a:off x="1251082" y="4653136"/>
            <a:ext cx="1895478" cy="461665"/>
          </a:xfrm>
          <a:prstGeom prst="rect">
            <a:avLst/>
          </a:prstGeom>
          <a:noFill/>
        </p:spPr>
        <p:txBody>
          <a:bodyPr wrap="square" rtlCol="0">
            <a:spAutoFit/>
          </a:bodyPr>
          <a:lstStyle/>
          <a:p>
            <a:r>
              <a:rPr lang="en-US" dirty="0" smtClean="0"/>
              <a:t>Eddie Cantor</a:t>
            </a:r>
            <a:endParaRPr lang="en-US" dirty="0"/>
          </a:p>
        </p:txBody>
      </p:sp>
      <p:grpSp>
        <p:nvGrpSpPr>
          <p:cNvPr id="7" name="Group 6"/>
          <p:cNvGrpSpPr/>
          <p:nvPr/>
        </p:nvGrpSpPr>
        <p:grpSpPr>
          <a:xfrm>
            <a:off x="3145781" y="1052736"/>
            <a:ext cx="3233779" cy="1944216"/>
            <a:chOff x="3931288" y="1268760"/>
            <a:chExt cx="3096344" cy="1944216"/>
          </a:xfrm>
        </p:grpSpPr>
        <p:sp>
          <p:nvSpPr>
            <p:cNvPr id="9" name="Oval Callout 8"/>
            <p:cNvSpPr/>
            <p:nvPr/>
          </p:nvSpPr>
          <p:spPr>
            <a:xfrm flipH="1">
              <a:off x="3931288" y="1268760"/>
              <a:ext cx="3096344" cy="1944216"/>
            </a:xfrm>
            <a:prstGeom prst="wedgeEllipseCallout">
              <a:avLst>
                <a:gd name="adj1" fmla="val 77110"/>
                <a:gd name="adj2" fmla="val 6195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Title 1"/>
            <p:cNvSpPr txBox="1">
              <a:spLocks/>
            </p:cNvSpPr>
            <p:nvPr/>
          </p:nvSpPr>
          <p:spPr bwMode="auto">
            <a:xfrm flipH="1">
              <a:off x="4193730" y="1628800"/>
              <a:ext cx="255106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a:lstStyle>
            <a:p>
              <a:pPr algn="ctr"/>
              <a:r>
                <a:rPr lang="en-GB" sz="2400" i="1" dirty="0" smtClean="0"/>
                <a:t>It took me 20 years to become an overnight success!</a:t>
              </a:r>
              <a:endParaRPr lang="en-US" sz="2400" dirty="0"/>
            </a:p>
          </p:txBody>
        </p:sp>
      </p:grpSp>
      <p:sp>
        <p:nvSpPr>
          <p:cNvPr id="11" name="TextBox 10"/>
          <p:cNvSpPr txBox="1"/>
          <p:nvPr/>
        </p:nvSpPr>
        <p:spPr>
          <a:xfrm>
            <a:off x="3866586" y="3208908"/>
            <a:ext cx="4737864" cy="2308324"/>
          </a:xfrm>
          <a:prstGeom prst="rect">
            <a:avLst/>
          </a:prstGeom>
          <a:noFill/>
        </p:spPr>
        <p:txBody>
          <a:bodyPr wrap="square" rtlCol="0">
            <a:spAutoFit/>
          </a:bodyPr>
          <a:lstStyle/>
          <a:p>
            <a:pPr marL="342900" indent="-342900">
              <a:buFont typeface="Arial" pitchFamily="34" charset="0"/>
              <a:buChar char="•"/>
            </a:pPr>
            <a:r>
              <a:rPr lang="en-US" dirty="0" smtClean="0">
                <a:latin typeface="+mn-lt"/>
              </a:rPr>
              <a:t>Change is a process not an event</a:t>
            </a:r>
          </a:p>
          <a:p>
            <a:pPr marL="342900" indent="-342900">
              <a:buFont typeface="Arial" pitchFamily="34" charset="0"/>
              <a:buChar char="•"/>
            </a:pPr>
            <a:r>
              <a:rPr lang="en-US" dirty="0" smtClean="0">
                <a:latin typeface="+mn-lt"/>
              </a:rPr>
              <a:t>Progress markers help us to break down the change &amp; process and adapt our strategy to it</a:t>
            </a:r>
          </a:p>
          <a:p>
            <a:pPr marL="342900" indent="-342900">
              <a:buFont typeface="Arial" pitchFamily="34" charset="0"/>
              <a:buChar char="•"/>
            </a:pPr>
            <a:r>
              <a:rPr lang="en-US" dirty="0" smtClean="0">
                <a:latin typeface="+mn-lt"/>
              </a:rPr>
              <a:t>Progress markers are like mini Outcome Challenges</a:t>
            </a:r>
            <a:endParaRPr lang="en-US" dirty="0">
              <a:latin typeface="+mn-lt"/>
            </a:endParaRPr>
          </a:p>
        </p:txBody>
      </p:sp>
    </p:spTree>
    <p:extLst>
      <p:ext uri="{BB962C8B-B14F-4D97-AF65-F5344CB8AC3E}">
        <p14:creationId xmlns:p14="http://schemas.microsoft.com/office/powerpoint/2010/main" val="13255504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0" y="260350"/>
            <a:ext cx="9144000" cy="806450"/>
          </a:xfrm>
        </p:spPr>
        <p:txBody>
          <a:bodyPr>
            <a:noAutofit/>
          </a:bodyPr>
          <a:lstStyle/>
          <a:p>
            <a:r>
              <a:rPr lang="en-US" sz="4000" b="1" dirty="0"/>
              <a:t>The Outcome Challenge alone is not sufficient</a:t>
            </a:r>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484313"/>
            <a:ext cx="4511675" cy="3325812"/>
          </a:xfrm>
        </p:spPr>
      </p:pic>
      <p:sp>
        <p:nvSpPr>
          <p:cNvPr id="6" name="TextBox 5"/>
          <p:cNvSpPr txBox="1"/>
          <p:nvPr/>
        </p:nvSpPr>
        <p:spPr>
          <a:xfrm>
            <a:off x="1640685" y="5157192"/>
            <a:ext cx="5862631" cy="830997"/>
          </a:xfrm>
          <a:prstGeom prst="rect">
            <a:avLst/>
          </a:prstGeom>
          <a:noFill/>
        </p:spPr>
        <p:txBody>
          <a:bodyPr wrap="none" rtlCol="0">
            <a:spAutoFit/>
          </a:bodyPr>
          <a:lstStyle/>
          <a:p>
            <a:pPr algn="ctr"/>
            <a:r>
              <a:rPr lang="en-US" dirty="0" smtClean="0">
                <a:latin typeface="+mn-lt"/>
              </a:rPr>
              <a:t>We need indicators (“markers”) </a:t>
            </a:r>
          </a:p>
          <a:p>
            <a:pPr algn="ctr"/>
            <a:r>
              <a:rPr lang="en-US" dirty="0" smtClean="0">
                <a:latin typeface="+mn-lt"/>
              </a:rPr>
              <a:t>to help us to assess whether we are on track?</a:t>
            </a:r>
            <a:endParaRPr lang="en-US" dirty="0">
              <a:latin typeface="+mn-lt"/>
            </a:endParaRPr>
          </a:p>
        </p:txBody>
      </p:sp>
    </p:spTree>
    <p:extLst>
      <p:ext uri="{BB962C8B-B14F-4D97-AF65-F5344CB8AC3E}">
        <p14:creationId xmlns:p14="http://schemas.microsoft.com/office/powerpoint/2010/main" val="299499568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57994"/>
            <a:ext cx="7620000" cy="5467350"/>
          </a:xfrm>
          <a:prstGeom prst="rect">
            <a:avLst/>
          </a:prstGeom>
        </p:spPr>
      </p:pic>
      <p:sp>
        <p:nvSpPr>
          <p:cNvPr id="8" name="Title 1"/>
          <p:cNvSpPr txBox="1">
            <a:spLocks/>
          </p:cNvSpPr>
          <p:nvPr/>
        </p:nvSpPr>
        <p:spPr>
          <a:xfrm>
            <a:off x="251520" y="188640"/>
            <a:ext cx="8640960" cy="8061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Journey to the Olympics</a:t>
            </a:r>
          </a:p>
        </p:txBody>
      </p:sp>
    </p:spTree>
    <p:extLst>
      <p:ext uri="{BB962C8B-B14F-4D97-AF65-F5344CB8AC3E}">
        <p14:creationId xmlns:p14="http://schemas.microsoft.com/office/powerpoint/2010/main" val="32494920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94456" y="0"/>
            <a:ext cx="6781800" cy="806450"/>
          </a:xfrm>
        </p:spPr>
        <p:txBody>
          <a:bodyPr>
            <a:normAutofit/>
          </a:bodyPr>
          <a:lstStyle/>
          <a:p>
            <a:r>
              <a:rPr lang="en-US" sz="4000" b="1" dirty="0"/>
              <a:t>Change is usually gradual</a:t>
            </a:r>
          </a:p>
        </p:txBody>
      </p:sp>
      <p:sp>
        <p:nvSpPr>
          <p:cNvPr id="3" name="Content Placeholder 2"/>
          <p:cNvSpPr>
            <a:spLocks noGrp="1"/>
          </p:cNvSpPr>
          <p:nvPr>
            <p:ph idx="4294967295"/>
          </p:nvPr>
        </p:nvSpPr>
        <p:spPr>
          <a:xfrm>
            <a:off x="468312" y="1219200"/>
            <a:ext cx="4103688" cy="4724400"/>
          </a:xfrm>
        </p:spPr>
        <p:txBody>
          <a:bodyPr/>
          <a:lstStyle/>
          <a:p>
            <a:pPr marL="0" indent="0">
              <a:buNone/>
            </a:pPr>
            <a:r>
              <a:rPr lang="en-GB" sz="2400" dirty="0" smtClean="0"/>
              <a:t>“You cannot change your systems overnight and you cannot change them all at once. A country can change the side of the road it drives on overnight, but not without huge education programmes, changes in signposts and traffic systems and accepting the inevitability of a certain number of accidents.” </a:t>
            </a:r>
            <a:r>
              <a:rPr lang="en-GB" sz="2000" dirty="0" smtClean="0"/>
              <a:t>Barefoot Guide 2: Learning practices in organisations and social change </a:t>
            </a:r>
            <a:endParaRPr lang="en-GB"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728472"/>
            <a:ext cx="3596640" cy="5401056"/>
          </a:xfrm>
          <a:prstGeom prst="rect">
            <a:avLst/>
          </a:prstGeom>
        </p:spPr>
      </p:pic>
    </p:spTree>
    <p:extLst>
      <p:ext uri="{BB962C8B-B14F-4D97-AF65-F5344CB8AC3E}">
        <p14:creationId xmlns:p14="http://schemas.microsoft.com/office/powerpoint/2010/main" val="34936049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036353"/>
            <a:ext cx="9142858" cy="68571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4328" y="1124744"/>
            <a:ext cx="2857552" cy="2453545"/>
          </a:xfrm>
          <a:prstGeom prst="rect">
            <a:avLst/>
          </a:prstGeom>
        </p:spPr>
      </p:pic>
      <p:sp>
        <p:nvSpPr>
          <p:cNvPr id="5" name="Oval Callout 4"/>
          <p:cNvSpPr/>
          <p:nvPr/>
        </p:nvSpPr>
        <p:spPr>
          <a:xfrm>
            <a:off x="3700079" y="260648"/>
            <a:ext cx="3032162" cy="1995264"/>
          </a:xfrm>
          <a:prstGeom prst="wedgeEllipseCallout">
            <a:avLst>
              <a:gd name="adj1" fmla="val -101135"/>
              <a:gd name="adj2" fmla="val 5367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Title 1"/>
          <p:cNvSpPr>
            <a:spLocks noGrp="1"/>
          </p:cNvSpPr>
          <p:nvPr>
            <p:ph type="title" idx="4294967295"/>
          </p:nvPr>
        </p:nvSpPr>
        <p:spPr>
          <a:xfrm>
            <a:off x="3981879" y="1124744"/>
            <a:ext cx="2468562" cy="814387"/>
          </a:xfrm>
        </p:spPr>
        <p:txBody>
          <a:bodyPr>
            <a:noAutofit/>
          </a:bodyPr>
          <a:lstStyle/>
          <a:p>
            <a:r>
              <a:rPr lang="en-GB" sz="1800" i="1" dirty="0" smtClean="0"/>
              <a:t>Vision is not enough; it must be combined with venture. It is not enough to stare up to the step; we must step up the stairs…</a:t>
            </a:r>
            <a:r>
              <a:rPr lang="en-GB" sz="2000" dirty="0" smtClean="0"/>
              <a:t/>
            </a:r>
            <a:br>
              <a:rPr lang="en-GB" sz="2000" dirty="0" smtClean="0"/>
            </a:br>
            <a:endParaRPr lang="en-US" sz="2000" dirty="0"/>
          </a:p>
        </p:txBody>
      </p:sp>
      <p:sp>
        <p:nvSpPr>
          <p:cNvPr id="7" name="TextBox 6"/>
          <p:cNvSpPr txBox="1"/>
          <p:nvPr/>
        </p:nvSpPr>
        <p:spPr>
          <a:xfrm>
            <a:off x="899592" y="574688"/>
            <a:ext cx="2016224" cy="461665"/>
          </a:xfrm>
          <a:prstGeom prst="rect">
            <a:avLst/>
          </a:prstGeom>
          <a:noFill/>
        </p:spPr>
        <p:txBody>
          <a:bodyPr wrap="square" rtlCol="0">
            <a:spAutoFit/>
          </a:bodyPr>
          <a:lstStyle/>
          <a:p>
            <a:r>
              <a:rPr lang="en-GB" dirty="0"/>
              <a:t>Va'clav </a:t>
            </a:r>
            <a:r>
              <a:rPr lang="en-GB" dirty="0" smtClean="0"/>
              <a:t>Havel</a:t>
            </a:r>
            <a:endParaRPr lang="en-US" dirty="0"/>
          </a:p>
        </p:txBody>
      </p:sp>
    </p:spTree>
    <p:extLst>
      <p:ext uri="{BB962C8B-B14F-4D97-AF65-F5344CB8AC3E}">
        <p14:creationId xmlns:p14="http://schemas.microsoft.com/office/powerpoint/2010/main" val="21620079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52400" y="-26988"/>
            <a:ext cx="8991600" cy="806451"/>
          </a:xfrm>
        </p:spPr>
        <p:txBody>
          <a:bodyPr>
            <a:noAutofit/>
          </a:bodyPr>
          <a:lstStyle/>
          <a:p>
            <a:r>
              <a:rPr lang="en-GB" sz="4000" b="1" dirty="0"/>
              <a:t>Progress Markers (ladders of change)</a:t>
            </a:r>
          </a:p>
        </p:txBody>
      </p:sp>
      <p:grpSp>
        <p:nvGrpSpPr>
          <p:cNvPr id="5" name="Group 4"/>
          <p:cNvGrpSpPr/>
          <p:nvPr/>
        </p:nvGrpSpPr>
        <p:grpSpPr>
          <a:xfrm>
            <a:off x="152400" y="1254968"/>
            <a:ext cx="9296400" cy="5486400"/>
            <a:chOff x="152400" y="990600"/>
            <a:chExt cx="9296400" cy="5486400"/>
          </a:xfrm>
        </p:grpSpPr>
        <p:pic>
          <p:nvPicPr>
            <p:cNvPr id="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769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6019800" y="1447800"/>
              <a:ext cx="3429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2000" b="1" dirty="0">
                  <a:solidFill>
                    <a:srgbClr val="510000"/>
                  </a:solidFill>
                  <a:latin typeface="Arial" pitchFamily="34" charset="0"/>
                  <a:sym typeface="Arial" pitchFamily="34" charset="0"/>
                </a:rPr>
                <a:t>Expanding influence, helping others, sharing expertise</a:t>
              </a:r>
            </a:p>
          </p:txBody>
        </p:sp>
        <p:sp>
          <p:nvSpPr>
            <p:cNvPr id="8" name="Rectangle 5"/>
            <p:cNvSpPr>
              <a:spLocks/>
            </p:cNvSpPr>
            <p:nvPr/>
          </p:nvSpPr>
          <p:spPr bwMode="auto">
            <a:xfrm>
              <a:off x="4953000" y="3524250"/>
              <a:ext cx="2819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2000" b="1" dirty="0">
                  <a:solidFill>
                    <a:srgbClr val="510000"/>
                  </a:solidFill>
                  <a:latin typeface="Arial" pitchFamily="34" charset="0"/>
                  <a:sym typeface="Arial" pitchFamily="34" charset="0"/>
                </a:rPr>
                <a:t>Actively engaged, learning,  commitment</a:t>
              </a:r>
              <a:r>
                <a:rPr lang="en-US" sz="2000" dirty="0">
                  <a:solidFill>
                    <a:srgbClr val="510000"/>
                  </a:solidFill>
                  <a:latin typeface="Arial" pitchFamily="34" charset="0"/>
                  <a:sym typeface="Arial" pitchFamily="34" charset="0"/>
                </a:rPr>
                <a:t>  </a:t>
              </a:r>
            </a:p>
          </p:txBody>
        </p:sp>
        <p:sp>
          <p:nvSpPr>
            <p:cNvPr id="9" name="Rectangle 6"/>
            <p:cNvSpPr>
              <a:spLocks/>
            </p:cNvSpPr>
            <p:nvPr/>
          </p:nvSpPr>
          <p:spPr bwMode="auto">
            <a:xfrm>
              <a:off x="4038600" y="5734050"/>
              <a:ext cx="3886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2000" b="1" dirty="0">
                  <a:solidFill>
                    <a:srgbClr val="510000"/>
                  </a:solidFill>
                  <a:latin typeface="Arial" pitchFamily="34" charset="0"/>
                  <a:sym typeface="Arial" pitchFamily="34" charset="0"/>
                </a:rPr>
                <a:t>Early encouraging response to </a:t>
              </a:r>
              <a:r>
                <a:rPr lang="en-US" sz="2000" b="1" dirty="0" smtClean="0">
                  <a:solidFill>
                    <a:srgbClr val="510000"/>
                  </a:solidFill>
                  <a:latin typeface="Arial" pitchFamily="34" charset="0"/>
                  <a:sym typeface="Arial" pitchFamily="34" charset="0"/>
                </a:rPr>
                <a:t>project, </a:t>
              </a:r>
              <a:r>
                <a:rPr lang="en-US" sz="2000" b="1" dirty="0">
                  <a:solidFill>
                    <a:srgbClr val="510000"/>
                  </a:solidFill>
                  <a:latin typeface="Arial" pitchFamily="34" charset="0"/>
                  <a:sym typeface="Arial" pitchFamily="34" charset="0"/>
                </a:rPr>
                <a:t>initial engagement</a:t>
              </a:r>
            </a:p>
          </p:txBody>
        </p:sp>
        <p:sp>
          <p:nvSpPr>
            <p:cNvPr id="10" name="Rectangle 7"/>
            <p:cNvSpPr>
              <a:spLocks/>
            </p:cNvSpPr>
            <p:nvPr/>
          </p:nvSpPr>
          <p:spPr bwMode="auto">
            <a:xfrm>
              <a:off x="5791200" y="990600"/>
              <a:ext cx="2895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3600" b="1" dirty="0">
                  <a:solidFill>
                    <a:srgbClr val="A30000"/>
                  </a:solidFill>
                  <a:latin typeface="Arial" pitchFamily="34" charset="0"/>
                  <a:sym typeface="Arial" pitchFamily="34" charset="0"/>
                </a:rPr>
                <a:t>Love to see</a:t>
              </a:r>
            </a:p>
          </p:txBody>
        </p:sp>
        <p:sp>
          <p:nvSpPr>
            <p:cNvPr id="11" name="Rectangle 8"/>
            <p:cNvSpPr>
              <a:spLocks/>
            </p:cNvSpPr>
            <p:nvPr/>
          </p:nvSpPr>
          <p:spPr bwMode="auto">
            <a:xfrm>
              <a:off x="5118100" y="2970213"/>
              <a:ext cx="243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3600" b="1" dirty="0">
                  <a:solidFill>
                    <a:srgbClr val="A30000"/>
                  </a:solidFill>
                  <a:latin typeface="Arial" pitchFamily="34" charset="0"/>
                  <a:sym typeface="Arial" pitchFamily="34" charset="0"/>
                </a:rPr>
                <a:t>Like to see</a:t>
              </a:r>
            </a:p>
          </p:txBody>
        </p:sp>
        <p:sp>
          <p:nvSpPr>
            <p:cNvPr id="12" name="Rectangle 9"/>
            <p:cNvSpPr>
              <a:spLocks/>
            </p:cNvSpPr>
            <p:nvPr/>
          </p:nvSpPr>
          <p:spPr bwMode="auto">
            <a:xfrm>
              <a:off x="3962400" y="5103813"/>
              <a:ext cx="3048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r>
                <a:rPr lang="en-US" sz="3600" b="1" dirty="0">
                  <a:solidFill>
                    <a:srgbClr val="A30000"/>
                  </a:solidFill>
                  <a:latin typeface="Arial" pitchFamily="34" charset="0"/>
                  <a:sym typeface="Arial" pitchFamily="34" charset="0"/>
                </a:rPr>
                <a:t>Expect to see</a:t>
              </a:r>
            </a:p>
          </p:txBody>
        </p:sp>
      </p:grpSp>
    </p:spTree>
    <p:extLst>
      <p:ext uri="{BB962C8B-B14F-4D97-AF65-F5344CB8AC3E}">
        <p14:creationId xmlns:p14="http://schemas.microsoft.com/office/powerpoint/2010/main" val="17467124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74576" y="102269"/>
            <a:ext cx="6781800" cy="806451"/>
          </a:xfrm>
        </p:spPr>
        <p:txBody>
          <a:bodyPr>
            <a:normAutofit fontScale="90000"/>
          </a:bodyPr>
          <a:lstStyle/>
          <a:p>
            <a:r>
              <a:rPr lang="en-GB" sz="4000" b="1" dirty="0"/>
              <a:t>Example Progress </a:t>
            </a:r>
            <a:r>
              <a:rPr lang="en-GB" sz="4000" b="1" dirty="0" smtClean="0"/>
              <a:t>Markers:</a:t>
            </a:r>
            <a:br>
              <a:rPr lang="en-GB" sz="4000" b="1" dirty="0" smtClean="0"/>
            </a:br>
            <a:r>
              <a:rPr lang="en-GB" sz="4000" b="1" dirty="0" smtClean="0"/>
              <a:t>Research Partners</a:t>
            </a:r>
            <a:endParaRPr lang="en-GB" sz="4000" b="1" dirty="0"/>
          </a:p>
        </p:txBody>
      </p:sp>
      <p:sp>
        <p:nvSpPr>
          <p:cNvPr id="5" name="Rectangle 3"/>
          <p:cNvSpPr txBox="1">
            <a:spLocks noChangeArrowheads="1"/>
          </p:cNvSpPr>
          <p:nvPr/>
        </p:nvSpPr>
        <p:spPr bwMode="auto">
          <a:xfrm>
            <a:off x="457200" y="2204864"/>
            <a:ext cx="822960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457200" indent="-457200">
              <a:buFont typeface="Wingdings" pitchFamily="2" charset="2"/>
              <a:buNone/>
            </a:pPr>
            <a:r>
              <a:rPr lang="en-GB" sz="2400" u="sng" dirty="0" smtClean="0">
                <a:latin typeface="Arial" pitchFamily="34" charset="0"/>
              </a:rPr>
              <a:t>CPS </a:t>
            </a:r>
            <a:r>
              <a:rPr lang="en-GB" sz="2400" b="1" u="sng" dirty="0" smtClean="0">
                <a:latin typeface="Arial" pitchFamily="34" charset="0"/>
              </a:rPr>
              <a:t>Expects </a:t>
            </a:r>
            <a:r>
              <a:rPr lang="en-GB" sz="2400" u="sng" dirty="0" smtClean="0">
                <a:latin typeface="Arial" pitchFamily="34" charset="0"/>
              </a:rPr>
              <a:t>to See </a:t>
            </a:r>
            <a:r>
              <a:rPr lang="nl-BE" sz="2400" u="sng" dirty="0" smtClean="0">
                <a:latin typeface="Arial" pitchFamily="34" charset="0"/>
              </a:rPr>
              <a:t>Research Partners</a:t>
            </a:r>
            <a:r>
              <a:rPr lang="en-GB" sz="2400" u="sng" dirty="0" smtClean="0">
                <a:latin typeface="Arial" pitchFamily="34" charset="0"/>
              </a:rPr>
              <a:t>:</a:t>
            </a:r>
            <a:endParaRPr lang="nl-BE" sz="2400" u="sng" dirty="0" smtClean="0">
              <a:latin typeface="Arial" pitchFamily="34" charset="0"/>
            </a:endParaRPr>
          </a:p>
          <a:p>
            <a:pPr marL="457200" indent="-457200" algn="just"/>
            <a:r>
              <a:rPr lang="en-GB" sz="1800" dirty="0" smtClean="0">
                <a:latin typeface="Arial" pitchFamily="34" charset="0"/>
                <a:cs typeface="Times New Roman" pitchFamily="18" charset="0"/>
              </a:rPr>
              <a:t>Willing </a:t>
            </a:r>
            <a:r>
              <a:rPr lang="en-GB" sz="1800" dirty="0">
                <a:latin typeface="Arial" pitchFamily="34" charset="0"/>
                <a:cs typeface="Times New Roman" pitchFamily="18" charset="0"/>
              </a:rPr>
              <a:t>to meet with CPS and discuss the development and implementation of joint research projects</a:t>
            </a:r>
            <a:r>
              <a:rPr lang="en-GB" sz="1800" dirty="0" smtClean="0">
                <a:latin typeface="Arial" pitchFamily="34" charset="0"/>
                <a:cs typeface="Times New Roman" pitchFamily="18" charset="0"/>
              </a:rPr>
              <a:t>.</a:t>
            </a:r>
          </a:p>
          <a:p>
            <a:pPr marL="457200" indent="-457200" algn="just">
              <a:buFont typeface="Wingdings" pitchFamily="2" charset="2"/>
              <a:buNone/>
            </a:pPr>
            <a:endParaRPr lang="nl-BE" sz="1000" dirty="0" smtClean="0">
              <a:latin typeface="Arial" pitchFamily="34" charset="0"/>
              <a:cs typeface="Times New Roman" pitchFamily="18" charset="0"/>
            </a:endParaRPr>
          </a:p>
          <a:p>
            <a:pPr marL="457200" indent="-457200">
              <a:buFont typeface="Wingdings" pitchFamily="2" charset="2"/>
              <a:buNone/>
            </a:pPr>
            <a:r>
              <a:rPr lang="en-GB" sz="2400" u="sng" dirty="0" smtClean="0">
                <a:latin typeface="Arial" pitchFamily="34" charset="0"/>
              </a:rPr>
              <a:t>CPS would </a:t>
            </a:r>
            <a:r>
              <a:rPr lang="en-GB" sz="2400" b="1" u="sng" dirty="0" smtClean="0">
                <a:latin typeface="Arial" pitchFamily="34" charset="0"/>
              </a:rPr>
              <a:t>Like</a:t>
            </a:r>
            <a:r>
              <a:rPr lang="en-GB" sz="2400" u="sng" dirty="0" smtClean="0">
                <a:latin typeface="Arial" pitchFamily="34" charset="0"/>
              </a:rPr>
              <a:t> to See </a:t>
            </a:r>
            <a:r>
              <a:rPr lang="nl-BE" sz="2400" u="sng" dirty="0">
                <a:latin typeface="Arial" pitchFamily="34" charset="0"/>
              </a:rPr>
              <a:t>Research Partners</a:t>
            </a:r>
            <a:r>
              <a:rPr lang="en-GB" sz="2400" u="sng" dirty="0" smtClean="0">
                <a:latin typeface="Arial" pitchFamily="34" charset="0"/>
              </a:rPr>
              <a:t>:</a:t>
            </a:r>
            <a:endParaRPr lang="nl-BE" sz="2400" u="sng" dirty="0" smtClean="0">
              <a:latin typeface="Arial" pitchFamily="34" charset="0"/>
            </a:endParaRPr>
          </a:p>
          <a:p>
            <a:pPr marL="457200" indent="-457200" algn="just"/>
            <a:r>
              <a:rPr lang="en-GB" sz="1800" dirty="0" smtClean="0">
                <a:latin typeface="Arial" pitchFamily="34" charset="0"/>
                <a:cs typeface="Times New Roman" pitchFamily="18" charset="0"/>
              </a:rPr>
              <a:t>Developing </a:t>
            </a:r>
            <a:r>
              <a:rPr lang="en-GB" sz="1800" dirty="0">
                <a:latin typeface="Arial" pitchFamily="34" charset="0"/>
                <a:cs typeface="Times New Roman" pitchFamily="18" charset="0"/>
              </a:rPr>
              <a:t>research projects with CPS.</a:t>
            </a:r>
          </a:p>
          <a:p>
            <a:pPr marL="457200" indent="-457200" algn="just"/>
            <a:r>
              <a:rPr lang="en-GB" sz="1800" dirty="0" smtClean="0">
                <a:latin typeface="Arial" pitchFamily="34" charset="0"/>
                <a:cs typeface="Times New Roman" pitchFamily="18" charset="0"/>
              </a:rPr>
              <a:t>Sharing </a:t>
            </a:r>
            <a:r>
              <a:rPr lang="en-GB" sz="1800" dirty="0">
                <a:latin typeface="Arial" pitchFamily="34" charset="0"/>
                <a:cs typeface="Times New Roman" pitchFamily="18" charset="0"/>
              </a:rPr>
              <a:t>their insights with CPS in a transparent way.</a:t>
            </a:r>
          </a:p>
          <a:p>
            <a:pPr marL="457200" indent="-457200" algn="just"/>
            <a:r>
              <a:rPr lang="en-GB" sz="1800" dirty="0" smtClean="0">
                <a:latin typeface="Arial" pitchFamily="34" charset="0"/>
                <a:cs typeface="Times New Roman" pitchFamily="18" charset="0"/>
              </a:rPr>
              <a:t>Jointly </a:t>
            </a:r>
            <a:r>
              <a:rPr lang="en-GB" sz="1800" dirty="0">
                <a:latin typeface="Arial" pitchFamily="34" charset="0"/>
                <a:cs typeface="Times New Roman" pitchFamily="18" charset="0"/>
              </a:rPr>
              <a:t>organising trainings with CPS</a:t>
            </a:r>
            <a:r>
              <a:rPr lang="en-GB" sz="1800" dirty="0" smtClean="0">
                <a:latin typeface="Arial" pitchFamily="34" charset="0"/>
                <a:cs typeface="Times New Roman" pitchFamily="18" charset="0"/>
              </a:rPr>
              <a:t>.</a:t>
            </a:r>
          </a:p>
          <a:p>
            <a:pPr marL="457200" indent="-457200" algn="just"/>
            <a:endParaRPr lang="nl-BE" sz="1000" u="sng" dirty="0" smtClean="0">
              <a:latin typeface="Arial" pitchFamily="34" charset="0"/>
            </a:endParaRPr>
          </a:p>
          <a:p>
            <a:pPr marL="457200" indent="-457200">
              <a:buFont typeface="Wingdings" pitchFamily="2" charset="2"/>
              <a:buNone/>
            </a:pPr>
            <a:r>
              <a:rPr lang="en-GB" sz="2400" u="sng" dirty="0" smtClean="0">
                <a:latin typeface="Arial" pitchFamily="34" charset="0"/>
              </a:rPr>
              <a:t>CPS would </a:t>
            </a:r>
            <a:r>
              <a:rPr lang="en-GB" sz="2400" b="1" u="sng" dirty="0" smtClean="0">
                <a:latin typeface="Arial" pitchFamily="34" charset="0"/>
              </a:rPr>
              <a:t>Love </a:t>
            </a:r>
            <a:r>
              <a:rPr lang="en-GB" sz="2400" u="sng" dirty="0" smtClean="0">
                <a:latin typeface="Arial" pitchFamily="34" charset="0"/>
              </a:rPr>
              <a:t>to See </a:t>
            </a:r>
            <a:r>
              <a:rPr lang="nl-BE" sz="2400" u="sng" dirty="0">
                <a:latin typeface="Arial" pitchFamily="34" charset="0"/>
              </a:rPr>
              <a:t>Research Partners</a:t>
            </a:r>
            <a:r>
              <a:rPr lang="en-GB" sz="2400" u="sng" dirty="0" smtClean="0">
                <a:latin typeface="Arial" pitchFamily="34" charset="0"/>
              </a:rPr>
              <a:t>:</a:t>
            </a:r>
            <a:endParaRPr lang="nl-BE" sz="2400" u="sng" dirty="0" smtClean="0">
              <a:latin typeface="Arial" pitchFamily="34" charset="0"/>
            </a:endParaRPr>
          </a:p>
          <a:p>
            <a:pPr marL="457200" indent="-457200" algn="just"/>
            <a:r>
              <a:rPr lang="en-GB" sz="1800" dirty="0" smtClean="0">
                <a:latin typeface="Arial" pitchFamily="34" charset="0"/>
                <a:cs typeface="Times New Roman" pitchFamily="18" charset="0"/>
              </a:rPr>
              <a:t>Approaching </a:t>
            </a:r>
            <a:r>
              <a:rPr lang="en-GB" sz="1800" dirty="0">
                <a:latin typeface="Arial" pitchFamily="34" charset="0"/>
                <a:cs typeface="Times New Roman" pitchFamily="18" charset="0"/>
              </a:rPr>
              <a:t>CPS for advice and collaboration.</a:t>
            </a:r>
          </a:p>
          <a:p>
            <a:pPr marL="457200" indent="-457200" algn="just"/>
            <a:r>
              <a:rPr lang="en-GB" sz="1800" dirty="0" smtClean="0">
                <a:latin typeface="Arial" pitchFamily="34" charset="0"/>
                <a:cs typeface="Times New Roman" pitchFamily="18" charset="0"/>
              </a:rPr>
              <a:t>Implementing </a:t>
            </a:r>
            <a:r>
              <a:rPr lang="en-GB" sz="1800" dirty="0">
                <a:latin typeface="Arial" pitchFamily="34" charset="0"/>
                <a:cs typeface="Times New Roman" pitchFamily="18" charset="0"/>
              </a:rPr>
              <a:t>funded research projects with </a:t>
            </a:r>
            <a:r>
              <a:rPr lang="en-GB" sz="1800" dirty="0" smtClean="0">
                <a:latin typeface="Arial" pitchFamily="34" charset="0"/>
                <a:cs typeface="Times New Roman" pitchFamily="18" charset="0"/>
              </a:rPr>
              <a:t>CPS.</a:t>
            </a:r>
          </a:p>
        </p:txBody>
      </p:sp>
      <p:sp>
        <p:nvSpPr>
          <p:cNvPr id="6" name="Text Box 3"/>
          <p:cNvSpPr txBox="1">
            <a:spLocks noChangeArrowheads="1"/>
          </p:cNvSpPr>
          <p:nvPr/>
        </p:nvSpPr>
        <p:spPr bwMode="auto">
          <a:xfrm>
            <a:off x="395536" y="1098727"/>
            <a:ext cx="8568952" cy="1034129"/>
          </a:xfrm>
          <a:prstGeom prst="rect">
            <a:avLst/>
          </a:prstGeom>
          <a:solidFill>
            <a:schemeClr val="bg1">
              <a:lumMod val="75000"/>
            </a:schemeClr>
          </a:solidFill>
          <a:ln w="50800">
            <a:solidFill>
              <a:schemeClr val="accent1"/>
            </a:solidFill>
          </a:ln>
          <a:extLst/>
        </p:spPr>
        <p:txBody>
          <a:bodyPr wrap="square">
            <a:spAutoFit/>
          </a:bodyPr>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marL="0" indent="0">
              <a:spcBef>
                <a:spcPct val="20000"/>
              </a:spcBef>
              <a:buClr>
                <a:schemeClr val="tx1"/>
              </a:buClr>
            </a:pPr>
            <a:r>
              <a:rPr lang="en-GB" sz="1800" i="1" dirty="0">
                <a:solidFill>
                  <a:srgbClr val="7030A0"/>
                </a:solidFill>
                <a:latin typeface="+mn-lt"/>
              </a:rPr>
              <a:t>The CPS intends to see research partners who are</a:t>
            </a:r>
            <a:r>
              <a:rPr lang="en-GB" sz="1800" i="1" dirty="0" smtClean="0">
                <a:solidFill>
                  <a:srgbClr val="7030A0"/>
                </a:solidFill>
                <a:latin typeface="+mn-lt"/>
              </a:rPr>
              <a:t>:</a:t>
            </a:r>
          </a:p>
          <a:p>
            <a:pPr marL="457200" indent="-457200">
              <a:spcBef>
                <a:spcPct val="20000"/>
              </a:spcBef>
              <a:buClr>
                <a:schemeClr val="tx1"/>
              </a:buClr>
              <a:buFont typeface="+mj-lt"/>
              <a:buAutoNum type="alphaLcParenR"/>
            </a:pPr>
            <a:r>
              <a:rPr lang="en-GB" sz="1800" i="1" dirty="0" smtClean="0">
                <a:solidFill>
                  <a:srgbClr val="7030A0"/>
                </a:solidFill>
                <a:latin typeface="+mn-lt"/>
              </a:rPr>
              <a:t>Collaborating </a:t>
            </a:r>
            <a:r>
              <a:rPr lang="en-GB" sz="1800" i="1" dirty="0">
                <a:solidFill>
                  <a:srgbClr val="7030A0"/>
                </a:solidFill>
                <a:latin typeface="+mn-lt"/>
              </a:rPr>
              <a:t>with CPS in developing and implementing new research projects; and</a:t>
            </a:r>
          </a:p>
          <a:p>
            <a:pPr marL="457200" indent="-457200">
              <a:spcBef>
                <a:spcPct val="20000"/>
              </a:spcBef>
              <a:buClr>
                <a:schemeClr val="tx1"/>
              </a:buClr>
              <a:buFont typeface="+mj-lt"/>
              <a:buAutoNum type="alphaLcParenR"/>
            </a:pPr>
            <a:r>
              <a:rPr lang="en-GB" sz="1800" i="1" dirty="0" smtClean="0">
                <a:solidFill>
                  <a:srgbClr val="7030A0"/>
                </a:solidFill>
                <a:latin typeface="+mn-lt"/>
              </a:rPr>
              <a:t>Jointly </a:t>
            </a:r>
            <a:r>
              <a:rPr lang="en-GB" sz="1800" i="1" dirty="0">
                <a:solidFill>
                  <a:srgbClr val="7030A0"/>
                </a:solidFill>
                <a:latin typeface="+mn-lt"/>
              </a:rPr>
              <a:t>organising national/international symposia/training with CPS. </a:t>
            </a:r>
          </a:p>
        </p:txBody>
      </p:sp>
    </p:spTree>
    <p:extLst>
      <p:ext uri="{BB962C8B-B14F-4D97-AF65-F5344CB8AC3E}">
        <p14:creationId xmlns:p14="http://schemas.microsoft.com/office/powerpoint/2010/main" val="13822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631285" y="980728"/>
            <a:ext cx="5893043"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QUESTIONS?</a:t>
            </a:r>
          </a:p>
          <a:p>
            <a:pPr fontAlgn="auto">
              <a:spcAft>
                <a:spcPts val="0"/>
              </a:spcAft>
            </a:pPr>
            <a:r>
              <a:rPr lang="en-US" sz="4000" b="1" dirty="0" smtClean="0"/>
              <a:t>on Progress Markers</a:t>
            </a:r>
          </a:p>
          <a:p>
            <a:pPr fontAlgn="auto">
              <a:spcAft>
                <a:spcPts val="0"/>
              </a:spcAft>
            </a:pPr>
            <a:endParaRPr lang="en-US" sz="4000" b="1" dirty="0"/>
          </a:p>
        </p:txBody>
      </p:sp>
      <p:sp>
        <p:nvSpPr>
          <p:cNvPr id="4" name="TextBox 3"/>
          <p:cNvSpPr txBox="1"/>
          <p:nvPr/>
        </p:nvSpPr>
        <p:spPr>
          <a:xfrm>
            <a:off x="1187624" y="908720"/>
            <a:ext cx="492443" cy="830997"/>
          </a:xfrm>
          <a:prstGeom prst="rect">
            <a:avLst/>
          </a:prstGeom>
          <a:noFill/>
        </p:spPr>
        <p:txBody>
          <a:bodyPr wrap="none" rtlCol="0">
            <a:spAutoFit/>
          </a:bodyPr>
          <a:lstStyle/>
          <a:p>
            <a:r>
              <a:rPr lang="en-GB" sz="4800" b="1" dirty="0" smtClean="0"/>
              <a:t>?</a:t>
            </a:r>
            <a:endParaRPr lang="en-GB" b="1" dirty="0"/>
          </a:p>
        </p:txBody>
      </p:sp>
      <p:sp>
        <p:nvSpPr>
          <p:cNvPr id="5" name="TextBox 4"/>
          <p:cNvSpPr txBox="1"/>
          <p:nvPr/>
        </p:nvSpPr>
        <p:spPr>
          <a:xfrm>
            <a:off x="7498369" y="645621"/>
            <a:ext cx="492443" cy="830997"/>
          </a:xfrm>
          <a:prstGeom prst="rect">
            <a:avLst/>
          </a:prstGeom>
          <a:noFill/>
        </p:spPr>
        <p:txBody>
          <a:bodyPr wrap="none" rtlCol="0">
            <a:spAutoFit/>
          </a:bodyPr>
          <a:lstStyle/>
          <a:p>
            <a:r>
              <a:rPr lang="en-GB" sz="4800" b="1" dirty="0" smtClean="0"/>
              <a:t>?</a:t>
            </a:r>
            <a:endParaRPr lang="en-GB" b="1" dirty="0"/>
          </a:p>
        </p:txBody>
      </p:sp>
      <p:sp>
        <p:nvSpPr>
          <p:cNvPr id="6" name="TextBox 5"/>
          <p:cNvSpPr txBox="1"/>
          <p:nvPr/>
        </p:nvSpPr>
        <p:spPr>
          <a:xfrm>
            <a:off x="847581" y="2608157"/>
            <a:ext cx="492443" cy="830997"/>
          </a:xfrm>
          <a:prstGeom prst="rect">
            <a:avLst/>
          </a:prstGeom>
          <a:noFill/>
        </p:spPr>
        <p:txBody>
          <a:bodyPr wrap="none" rtlCol="0">
            <a:spAutoFit/>
          </a:bodyPr>
          <a:lstStyle/>
          <a:p>
            <a:r>
              <a:rPr lang="en-GB" sz="4800" b="1" dirty="0" smtClean="0"/>
              <a:t>?</a:t>
            </a:r>
            <a:endParaRPr lang="en-GB" b="1" dirty="0"/>
          </a:p>
        </p:txBody>
      </p:sp>
      <p:sp>
        <p:nvSpPr>
          <p:cNvPr id="7" name="TextBox 6"/>
          <p:cNvSpPr txBox="1"/>
          <p:nvPr/>
        </p:nvSpPr>
        <p:spPr>
          <a:xfrm>
            <a:off x="7723202" y="2492896"/>
            <a:ext cx="492443" cy="830997"/>
          </a:xfrm>
          <a:prstGeom prst="rect">
            <a:avLst/>
          </a:prstGeom>
          <a:noFill/>
        </p:spPr>
        <p:txBody>
          <a:bodyPr wrap="none" rtlCol="0">
            <a:spAutoFit/>
          </a:bodyPr>
          <a:lstStyle/>
          <a:p>
            <a:r>
              <a:rPr lang="en-GB" sz="4800" b="1" dirty="0" smtClean="0"/>
              <a:t>?</a:t>
            </a:r>
            <a:endParaRPr lang="en-GB" b="1" dirty="0"/>
          </a:p>
        </p:txBody>
      </p:sp>
      <p:sp>
        <p:nvSpPr>
          <p:cNvPr id="8" name="TextBox 7"/>
          <p:cNvSpPr txBox="1"/>
          <p:nvPr/>
        </p:nvSpPr>
        <p:spPr>
          <a:xfrm>
            <a:off x="2339752" y="4581128"/>
            <a:ext cx="492443" cy="830997"/>
          </a:xfrm>
          <a:prstGeom prst="rect">
            <a:avLst/>
          </a:prstGeom>
          <a:noFill/>
        </p:spPr>
        <p:txBody>
          <a:bodyPr wrap="none" rtlCol="0">
            <a:spAutoFit/>
          </a:bodyPr>
          <a:lstStyle/>
          <a:p>
            <a:r>
              <a:rPr lang="en-GB" sz="4800" b="1" dirty="0" smtClean="0"/>
              <a:t>?</a:t>
            </a:r>
            <a:endParaRPr lang="en-GB" b="1" dirty="0"/>
          </a:p>
        </p:txBody>
      </p:sp>
      <p:sp>
        <p:nvSpPr>
          <p:cNvPr id="9" name="TextBox 8"/>
          <p:cNvSpPr txBox="1"/>
          <p:nvPr/>
        </p:nvSpPr>
        <p:spPr>
          <a:xfrm>
            <a:off x="6588224" y="4509120"/>
            <a:ext cx="492443" cy="830997"/>
          </a:xfrm>
          <a:prstGeom prst="rect">
            <a:avLst/>
          </a:prstGeom>
          <a:noFill/>
        </p:spPr>
        <p:txBody>
          <a:bodyPr wrap="none" rtlCol="0">
            <a:spAutoFit/>
          </a:bodyPr>
          <a:lstStyle/>
          <a:p>
            <a:r>
              <a:rPr lang="en-GB" sz="4800" b="1" dirty="0" smtClean="0"/>
              <a:t>?</a:t>
            </a:r>
            <a:endParaRPr lang="en-GB" b="1" dirty="0"/>
          </a:p>
        </p:txBody>
      </p:sp>
      <p:sp>
        <p:nvSpPr>
          <p:cNvPr id="10" name="TextBox 9"/>
          <p:cNvSpPr txBox="1"/>
          <p:nvPr/>
        </p:nvSpPr>
        <p:spPr>
          <a:xfrm>
            <a:off x="4325778" y="503375"/>
            <a:ext cx="492443" cy="830997"/>
          </a:xfrm>
          <a:prstGeom prst="rect">
            <a:avLst/>
          </a:prstGeom>
          <a:noFill/>
        </p:spPr>
        <p:txBody>
          <a:bodyPr wrap="none" rtlCol="0">
            <a:spAutoFit/>
          </a:bodyPr>
          <a:lstStyle/>
          <a:p>
            <a:r>
              <a:rPr lang="en-GB" sz="4800" b="1" dirty="0" smtClean="0"/>
              <a:t>?</a:t>
            </a:r>
            <a:endParaRPr lang="en-GB" b="1" dirty="0"/>
          </a:p>
        </p:txBody>
      </p:sp>
      <p:sp>
        <p:nvSpPr>
          <p:cNvPr id="11" name="TextBox 10"/>
          <p:cNvSpPr txBox="1"/>
          <p:nvPr/>
        </p:nvSpPr>
        <p:spPr>
          <a:xfrm>
            <a:off x="4540224" y="5350271"/>
            <a:ext cx="492443" cy="830997"/>
          </a:xfrm>
          <a:prstGeom prst="rect">
            <a:avLst/>
          </a:prstGeom>
          <a:noFill/>
        </p:spPr>
        <p:txBody>
          <a:bodyPr wrap="none" rtlCol="0">
            <a:spAutoFit/>
          </a:bodyPr>
          <a:lstStyle/>
          <a:p>
            <a:r>
              <a:rPr lang="en-GB" sz="4800" b="1" dirty="0" smtClean="0"/>
              <a:t>?</a:t>
            </a:r>
            <a:endParaRPr lang="en-GB" b="1" dirty="0"/>
          </a:p>
        </p:txBody>
      </p:sp>
    </p:spTree>
    <p:extLst>
      <p:ext uri="{BB962C8B-B14F-4D97-AF65-F5344CB8AC3E}">
        <p14:creationId xmlns:p14="http://schemas.microsoft.com/office/powerpoint/2010/main" val="1326654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prstGeom prst="rect">
            <a:avLst/>
          </a:prstGeom>
        </p:spPr>
        <p:txBody>
          <a:bodyPr/>
          <a:lstStyle/>
          <a:p>
            <a:r>
              <a:rPr lang="en-GB" sz="1400" dirty="0" smtClean="0">
                <a:solidFill>
                  <a:prstClr val="black"/>
                </a:solidFill>
                <a:latin typeface="Garamond" pitchFamily="18" charset="0"/>
              </a:rPr>
              <a:t>The CPS Pollinators Project</a:t>
            </a:r>
            <a:endParaRPr lang="en-GB" sz="1400" dirty="0">
              <a:solidFill>
                <a:prstClr val="black"/>
              </a:solidFill>
              <a:latin typeface="Garamond" pitchFamily="18" charset="0"/>
            </a:endParaRPr>
          </a:p>
        </p:txBody>
      </p:sp>
      <p:sp>
        <p:nvSpPr>
          <p:cNvPr id="43010" name="Rectangle 2"/>
          <p:cNvSpPr>
            <a:spLocks noGrp="1" noChangeArrowheads="1"/>
          </p:cNvSpPr>
          <p:nvPr>
            <p:ph type="title" idx="4294967295"/>
          </p:nvPr>
        </p:nvSpPr>
        <p:spPr>
          <a:xfrm>
            <a:off x="1174576" y="-26988"/>
            <a:ext cx="6781800" cy="1066801"/>
          </a:xfrm>
        </p:spPr>
        <p:txBody>
          <a:bodyPr>
            <a:normAutofit/>
          </a:bodyPr>
          <a:lstStyle/>
          <a:p>
            <a:pPr eaLnBrk="1" hangingPunct="1"/>
            <a:r>
              <a:rPr lang="en-US" sz="4000" b="1" dirty="0" smtClean="0"/>
              <a:t>Why Monitor? (uses &amp; users)</a:t>
            </a:r>
            <a:endParaRPr lang="en-NZ" sz="4000"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68760"/>
            <a:ext cx="5080000" cy="4673600"/>
          </a:xfrm>
          <a:prstGeom prst="rect">
            <a:avLst/>
          </a:prstGeom>
        </p:spPr>
      </p:pic>
      <p:sp>
        <p:nvSpPr>
          <p:cNvPr id="6" name="AutoShape 3"/>
          <p:cNvSpPr>
            <a:spLocks noChangeArrowheads="1"/>
          </p:cNvSpPr>
          <p:nvPr/>
        </p:nvSpPr>
        <p:spPr bwMode="auto">
          <a:xfrm>
            <a:off x="5981177" y="1412776"/>
            <a:ext cx="2952328" cy="4896544"/>
          </a:xfrm>
          <a:prstGeom prst="flowChartAlternateProcess">
            <a:avLst/>
          </a:prstGeom>
          <a:solidFill>
            <a:srgbClr val="CC9900"/>
          </a:solidFill>
          <a:ln w="9525">
            <a:solidFill>
              <a:schemeClr val="tx1"/>
            </a:solidFill>
            <a:miter lim="800000"/>
            <a:headEnd/>
            <a:tailEnd/>
          </a:ln>
        </p:spPr>
        <p:txBody>
          <a:bodyPr wrap="none" anchor="ctr"/>
          <a:lstStyle/>
          <a:p>
            <a:endParaRPr lang="en-GB" dirty="0"/>
          </a:p>
        </p:txBody>
      </p:sp>
      <p:sp>
        <p:nvSpPr>
          <p:cNvPr id="9" name="TextBox 8"/>
          <p:cNvSpPr txBox="1"/>
          <p:nvPr/>
        </p:nvSpPr>
        <p:spPr>
          <a:xfrm>
            <a:off x="6197201" y="2192844"/>
            <a:ext cx="2520280" cy="3785652"/>
          </a:xfrm>
          <a:prstGeom prst="rect">
            <a:avLst/>
          </a:prstGeom>
          <a:noFill/>
        </p:spPr>
        <p:txBody>
          <a:bodyPr wrap="square" rtlCol="0">
            <a:spAutoFit/>
          </a:bodyPr>
          <a:lstStyle/>
          <a:p>
            <a:r>
              <a:rPr lang="en-GB" b="1" u="sng" dirty="0" smtClean="0">
                <a:latin typeface="+mn-lt"/>
              </a:rPr>
              <a:t>GROUP EXERCISE</a:t>
            </a:r>
            <a:endParaRPr lang="en-GB" b="1" u="sng" dirty="0">
              <a:latin typeface="+mn-lt"/>
            </a:endParaRPr>
          </a:p>
          <a:p>
            <a:pPr marL="342900" indent="-342900">
              <a:buFont typeface="Arial" pitchFamily="34" charset="0"/>
              <a:buChar char="•"/>
            </a:pPr>
            <a:r>
              <a:rPr lang="en-GB" dirty="0">
                <a:latin typeface="+mn-lt"/>
              </a:rPr>
              <a:t>What does this picture illustrate about monitoring?</a:t>
            </a:r>
          </a:p>
          <a:p>
            <a:pPr marL="342900" indent="-342900">
              <a:buFont typeface="Arial" pitchFamily="34" charset="0"/>
              <a:buChar char="•"/>
            </a:pPr>
            <a:r>
              <a:rPr lang="en-GB" dirty="0">
                <a:latin typeface="+mn-lt"/>
              </a:rPr>
              <a:t>What can be done to improve this situation?</a:t>
            </a:r>
            <a:endParaRPr lang="en-US" dirty="0">
              <a:latin typeface="+mn-lt"/>
            </a:endParaRPr>
          </a:p>
          <a:p>
            <a:endParaRPr lang="en-GB" dirty="0"/>
          </a:p>
        </p:txBody>
      </p:sp>
    </p:spTree>
    <p:extLst>
      <p:ext uri="{BB962C8B-B14F-4D97-AF65-F5344CB8AC3E}">
        <p14:creationId xmlns:p14="http://schemas.microsoft.com/office/powerpoint/2010/main" val="257302262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467544" y="260648"/>
            <a:ext cx="8172400" cy="806450"/>
          </a:xfrm>
        </p:spPr>
        <p:txBody>
          <a:bodyPr>
            <a:noAutofit/>
          </a:bodyPr>
          <a:lstStyle/>
          <a:p>
            <a:r>
              <a:rPr lang="en-US" sz="4000" b="1" dirty="0"/>
              <a:t>Using OM to monitor the achievement of results</a:t>
            </a:r>
          </a:p>
        </p:txBody>
      </p:sp>
      <p:sp>
        <p:nvSpPr>
          <p:cNvPr id="3" name="Content Placeholder 2"/>
          <p:cNvSpPr>
            <a:spLocks noGrp="1"/>
          </p:cNvSpPr>
          <p:nvPr>
            <p:ph idx="4294967295"/>
          </p:nvPr>
        </p:nvSpPr>
        <p:spPr>
          <a:xfrm>
            <a:off x="1174576" y="1368896"/>
            <a:ext cx="6781800" cy="4724400"/>
          </a:xfrm>
        </p:spPr>
        <p:txBody>
          <a:bodyPr>
            <a:normAutofit fontScale="92500" lnSpcReduction="10000"/>
          </a:bodyPr>
          <a:lstStyle/>
          <a:p>
            <a:r>
              <a:rPr lang="en-US" dirty="0" smtClean="0">
                <a:solidFill>
                  <a:schemeClr val="bg1">
                    <a:lumMod val="65000"/>
                  </a:schemeClr>
                </a:solidFill>
              </a:rPr>
              <a:t>Define your vision (</a:t>
            </a:r>
            <a:r>
              <a:rPr lang="en-US" i="1" dirty="0" smtClean="0">
                <a:solidFill>
                  <a:schemeClr val="bg1">
                    <a:lumMod val="65000"/>
                  </a:schemeClr>
                </a:solidFill>
              </a:rPr>
              <a:t>your dream</a:t>
            </a:r>
            <a:r>
              <a:rPr lang="en-US" dirty="0" smtClean="0">
                <a:solidFill>
                  <a:schemeClr val="bg1">
                    <a:lumMod val="65000"/>
                  </a:schemeClr>
                </a:solidFill>
              </a:rPr>
              <a:t>) &amp; mission (</a:t>
            </a:r>
            <a:r>
              <a:rPr lang="en-US" i="1" dirty="0" smtClean="0">
                <a:solidFill>
                  <a:schemeClr val="bg1">
                    <a:lumMod val="65000"/>
                  </a:schemeClr>
                </a:solidFill>
              </a:rPr>
              <a:t>how you can contribute to the vision</a:t>
            </a:r>
            <a:r>
              <a:rPr lang="en-US" dirty="0" smtClean="0">
                <a:solidFill>
                  <a:schemeClr val="bg1">
                    <a:lumMod val="65000"/>
                  </a:schemeClr>
                </a:solidFill>
              </a:rPr>
              <a:t>)</a:t>
            </a:r>
          </a:p>
          <a:p>
            <a:r>
              <a:rPr lang="en-US" dirty="0" smtClean="0">
                <a:solidFill>
                  <a:schemeClr val="bg1">
                    <a:lumMod val="65000"/>
                  </a:schemeClr>
                </a:solidFill>
              </a:rPr>
              <a:t>Define desired results/outcomes</a:t>
            </a:r>
          </a:p>
          <a:p>
            <a:pPr lvl="1"/>
            <a:r>
              <a:rPr lang="en-US" dirty="0" smtClean="0">
                <a:solidFill>
                  <a:schemeClr val="bg1">
                    <a:lumMod val="65000"/>
                  </a:schemeClr>
                </a:solidFill>
              </a:rPr>
              <a:t>Identify &amp; classify stakeholders</a:t>
            </a:r>
          </a:p>
          <a:p>
            <a:pPr lvl="1"/>
            <a:r>
              <a:rPr lang="en-US" dirty="0" smtClean="0">
                <a:solidFill>
                  <a:schemeClr val="bg1">
                    <a:lumMod val="65000"/>
                  </a:schemeClr>
                </a:solidFill>
              </a:rPr>
              <a:t>Define desired stakeholder outcomes</a:t>
            </a:r>
          </a:p>
          <a:p>
            <a:r>
              <a:rPr lang="en-US" dirty="0" smtClean="0">
                <a:solidFill>
                  <a:schemeClr val="bg1">
                    <a:lumMod val="65000"/>
                  </a:schemeClr>
                </a:solidFill>
              </a:rPr>
              <a:t>Define indicators (</a:t>
            </a:r>
            <a:r>
              <a:rPr lang="en-US" i="1" dirty="0" smtClean="0">
                <a:solidFill>
                  <a:schemeClr val="bg1">
                    <a:lumMod val="65000"/>
                  </a:schemeClr>
                </a:solidFill>
              </a:rPr>
              <a:t>are we on track?</a:t>
            </a:r>
            <a:r>
              <a:rPr lang="en-US" dirty="0" smtClean="0">
                <a:solidFill>
                  <a:schemeClr val="bg1">
                    <a:lumMod val="65000"/>
                  </a:schemeClr>
                </a:solidFill>
              </a:rPr>
              <a:t>)</a:t>
            </a:r>
          </a:p>
          <a:p>
            <a:r>
              <a:rPr lang="en-US" dirty="0" smtClean="0"/>
              <a:t>Define our strategy (</a:t>
            </a:r>
            <a:r>
              <a:rPr lang="en-US" i="1" dirty="0" smtClean="0"/>
              <a:t>how we contribute to an outcome</a:t>
            </a:r>
            <a:r>
              <a:rPr lang="en-US" dirty="0" smtClean="0"/>
              <a:t>)</a:t>
            </a:r>
          </a:p>
          <a:p>
            <a:r>
              <a:rPr lang="en-US" dirty="0" smtClean="0">
                <a:solidFill>
                  <a:schemeClr val="bg1">
                    <a:lumMod val="65000"/>
                  </a:schemeClr>
                </a:solidFill>
              </a:rPr>
              <a:t>Prepare a monitoring plan</a:t>
            </a:r>
            <a:endParaRPr lang="en-US" dirty="0">
              <a:solidFill>
                <a:schemeClr val="bg1">
                  <a:lumMod val="65000"/>
                </a:schemeClr>
              </a:solidFill>
            </a:endParaRPr>
          </a:p>
        </p:txBody>
      </p:sp>
    </p:spTree>
    <p:extLst>
      <p:ext uri="{BB962C8B-B14F-4D97-AF65-F5344CB8AC3E}">
        <p14:creationId xmlns:p14="http://schemas.microsoft.com/office/powerpoint/2010/main" val="32009187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288032" y="260648"/>
            <a:ext cx="8532440" cy="806450"/>
          </a:xfrm>
        </p:spPr>
        <p:txBody>
          <a:bodyPr>
            <a:noAutofit/>
          </a:bodyPr>
          <a:lstStyle/>
          <a:p>
            <a:r>
              <a:rPr lang="en-US" sz="4000" b="1" dirty="0"/>
              <a:t>Define our Strategy – The Strategy Map</a:t>
            </a:r>
          </a:p>
        </p:txBody>
      </p:sp>
      <p:sp>
        <p:nvSpPr>
          <p:cNvPr id="3" name="Content Placeholder 2"/>
          <p:cNvSpPr>
            <a:spLocks noGrp="1"/>
          </p:cNvSpPr>
          <p:nvPr>
            <p:ph idx="4294967295"/>
          </p:nvPr>
        </p:nvSpPr>
        <p:spPr>
          <a:xfrm>
            <a:off x="1174576" y="1219200"/>
            <a:ext cx="6781800" cy="4724400"/>
          </a:xfrm>
        </p:spPr>
        <p:txBody>
          <a:bodyPr>
            <a:normAutofit fontScale="92500" lnSpcReduction="10000"/>
          </a:bodyPr>
          <a:lstStyle/>
          <a:p>
            <a:r>
              <a:rPr lang="en-US" dirty="0" smtClean="0"/>
              <a:t>Define our strategy (</a:t>
            </a:r>
            <a:r>
              <a:rPr lang="en-US" i="1" dirty="0" smtClean="0"/>
              <a:t>how we contribute to an outcome</a:t>
            </a:r>
            <a:r>
              <a:rPr lang="en-US" dirty="0" smtClean="0"/>
              <a:t>), </a:t>
            </a:r>
            <a:r>
              <a:rPr lang="en-US" i="1" dirty="0" smtClean="0"/>
              <a:t>the activity mix</a:t>
            </a:r>
            <a:endParaRPr lang="en-US" dirty="0" smtClean="0"/>
          </a:p>
          <a:p>
            <a:r>
              <a:rPr lang="en-US" dirty="0" smtClean="0"/>
              <a:t>Targeted directly at the BP (individuals, teams, organisations), or</a:t>
            </a:r>
          </a:p>
          <a:p>
            <a:r>
              <a:rPr lang="en-US" dirty="0" smtClean="0"/>
              <a:t>Targeted at the environment in which the BP is working</a:t>
            </a:r>
          </a:p>
          <a:p>
            <a:endParaRPr lang="en-US" dirty="0" smtClean="0"/>
          </a:p>
          <a:p>
            <a:pPr marL="0" indent="0" algn="ctr">
              <a:buNone/>
            </a:pPr>
            <a:r>
              <a:rPr lang="en-US" kern="1200" dirty="0" smtClean="0">
                <a:solidFill>
                  <a:srgbClr val="930000"/>
                </a:solidFill>
                <a:cs typeface="Arial" pitchFamily="34" charset="0"/>
              </a:rPr>
              <a:t>Project interventions are likely to change during an initiative</a:t>
            </a:r>
          </a:p>
          <a:p>
            <a:pPr marL="0" indent="0" algn="ctr">
              <a:buNone/>
            </a:pPr>
            <a:r>
              <a:rPr lang="en-US" i="1" kern="1200" dirty="0" smtClean="0">
                <a:solidFill>
                  <a:srgbClr val="930000"/>
                </a:solidFill>
                <a:cs typeface="Arial" pitchFamily="34" charset="0"/>
              </a:rPr>
              <a:t>Adaptive Management</a:t>
            </a:r>
            <a:endParaRPr lang="en-US" i="1" dirty="0"/>
          </a:p>
        </p:txBody>
      </p:sp>
    </p:spTree>
    <p:extLst>
      <p:ext uri="{BB962C8B-B14F-4D97-AF65-F5344CB8AC3E}">
        <p14:creationId xmlns:p14="http://schemas.microsoft.com/office/powerpoint/2010/main" val="19126471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755576" y="188913"/>
            <a:ext cx="7672387" cy="806450"/>
          </a:xfrm>
        </p:spPr>
        <p:txBody>
          <a:bodyPr>
            <a:noAutofit/>
          </a:bodyPr>
          <a:lstStyle/>
          <a:p>
            <a:r>
              <a:rPr lang="en-US" sz="4000" b="1" dirty="0"/>
              <a:t>Remember to use a variety of approaches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50" y="1196752"/>
            <a:ext cx="8216900" cy="4762500"/>
          </a:xfrm>
          <a:prstGeom prst="rect">
            <a:avLst/>
          </a:prstGeom>
        </p:spPr>
      </p:pic>
      <p:sp>
        <p:nvSpPr>
          <p:cNvPr id="7" name="Oval Callout 6"/>
          <p:cNvSpPr/>
          <p:nvPr/>
        </p:nvSpPr>
        <p:spPr>
          <a:xfrm>
            <a:off x="4572000" y="1777802"/>
            <a:ext cx="4108450" cy="2016224"/>
          </a:xfrm>
          <a:prstGeom prst="wedgeEllipseCallout">
            <a:avLst>
              <a:gd name="adj1" fmla="val -71475"/>
              <a:gd name="adj2" fmla="val 1424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itle 1"/>
          <p:cNvSpPr txBox="1">
            <a:spLocks/>
          </p:cNvSpPr>
          <p:nvPr/>
        </p:nvSpPr>
        <p:spPr bwMode="auto">
          <a:xfrm>
            <a:off x="5292080" y="2358008"/>
            <a:ext cx="30963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a:lstStyle>
          <a:p>
            <a:r>
              <a:rPr lang="en-GB" sz="2400" i="1" dirty="0" smtClean="0"/>
              <a:t>If the only tool you have is a hammer, you tend to see every problem as a nail</a:t>
            </a:r>
            <a:endParaRPr lang="en-US" sz="2400" dirty="0"/>
          </a:p>
        </p:txBody>
      </p:sp>
      <p:sp>
        <p:nvSpPr>
          <p:cNvPr id="9" name="TextBox 8"/>
          <p:cNvSpPr txBox="1"/>
          <p:nvPr/>
        </p:nvSpPr>
        <p:spPr>
          <a:xfrm>
            <a:off x="4592538" y="5445224"/>
            <a:ext cx="2398413" cy="461665"/>
          </a:xfrm>
          <a:prstGeom prst="rect">
            <a:avLst/>
          </a:prstGeom>
          <a:solidFill>
            <a:srgbClr val="92D050">
              <a:alpha val="72000"/>
            </a:srgbClr>
          </a:solidFill>
        </p:spPr>
        <p:txBody>
          <a:bodyPr wrap="none" rtlCol="0">
            <a:spAutoFit/>
          </a:bodyPr>
          <a:lstStyle/>
          <a:p>
            <a:r>
              <a:rPr lang="en-GB" dirty="0" smtClean="0"/>
              <a:t>Abraham Maslow</a:t>
            </a:r>
            <a:endParaRPr lang="en-US" dirty="0"/>
          </a:p>
        </p:txBody>
      </p:sp>
    </p:spTree>
    <p:extLst>
      <p:ext uri="{BB962C8B-B14F-4D97-AF65-F5344CB8AC3E}">
        <p14:creationId xmlns:p14="http://schemas.microsoft.com/office/powerpoint/2010/main" val="37648631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bwMode="auto">
          <a:xfrm>
            <a:off x="1187624" y="102568"/>
            <a:ext cx="6781800" cy="80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lgn="ctr">
              <a:spcBef>
                <a:spcPct val="0"/>
              </a:spcBef>
              <a:buNone/>
            </a:pPr>
            <a:r>
              <a:rPr lang="en-GB" sz="4000" b="1" dirty="0">
                <a:solidFill>
                  <a:schemeClr val="tx1"/>
                </a:solidFill>
                <a:latin typeface="+mj-lt"/>
                <a:ea typeface="+mj-ea"/>
                <a:cs typeface="+mj-cs"/>
              </a:rPr>
              <a:t>6 interlinked kinds of strategies</a:t>
            </a:r>
          </a:p>
        </p:txBody>
      </p:sp>
      <p:graphicFrame>
        <p:nvGraphicFramePr>
          <p:cNvPr id="6" name="Group 1026"/>
          <p:cNvGraphicFramePr>
            <a:graphicFrameLocks noGrp="1"/>
          </p:cNvGraphicFramePr>
          <p:nvPr>
            <p:extLst>
              <p:ext uri="{D42A27DB-BD31-4B8C-83A1-F6EECF244321}">
                <p14:modId xmlns:p14="http://schemas.microsoft.com/office/powerpoint/2010/main" val="3568261461"/>
              </p:ext>
            </p:extLst>
          </p:nvPr>
        </p:nvGraphicFramePr>
        <p:xfrm>
          <a:off x="609600" y="980728"/>
          <a:ext cx="7924800" cy="5791200"/>
        </p:xfrm>
        <a:graphic>
          <a:graphicData uri="http://schemas.openxmlformats.org/drawingml/2006/table">
            <a:tbl>
              <a:tblPr/>
              <a:tblGrid>
                <a:gridCol w="2136775"/>
                <a:gridCol w="1931988"/>
                <a:gridCol w="1936750"/>
                <a:gridCol w="1919287"/>
              </a:tblGrid>
              <a:tr h="75565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GB" sz="3200" b="0" i="0" u="none" strike="noStrike" cap="none" normalizeH="0" baseline="0" dirty="0" smtClean="0">
                        <a:ln>
                          <a:noFill/>
                        </a:ln>
                        <a:solidFill>
                          <a:srgbClr val="FFFFFF"/>
                        </a:solidFill>
                        <a:effectLst/>
                        <a:latin typeface="Verdana" pitchFamily="34" charset="0"/>
                        <a:cs typeface="Helvetica" pitchFamily="16" charset="0"/>
                        <a:sym typeface="Helvetica" pitchFamily="1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rgbClr val="AB0A00"/>
                          </a:solidFill>
                          <a:effectLst/>
                          <a:latin typeface="Verdana" pitchFamily="34" charset="0"/>
                          <a:cs typeface="Helvetica" pitchFamily="16" charset="0"/>
                          <a:sym typeface="Helvetica" pitchFamily="16" charset="0"/>
                        </a:rPr>
                        <a:t>causal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rgbClr val="AB0A00"/>
                          </a:solidFill>
                          <a:effectLst/>
                          <a:latin typeface="Verdana" pitchFamily="34" charset="0"/>
                          <a:cs typeface="Helvetica" pitchFamily="16" charset="0"/>
                          <a:sym typeface="Helvetica" pitchFamily="16" charset="0"/>
                        </a:rPr>
                        <a:t>persuasive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rgbClr val="AB0A00"/>
                          </a:solidFill>
                          <a:effectLst/>
                          <a:latin typeface="Verdana" pitchFamily="34" charset="0"/>
                          <a:cs typeface="Helvetica" pitchFamily="16" charset="0"/>
                          <a:sym typeface="Helvetica" pitchFamily="16" charset="0"/>
                        </a:rPr>
                        <a:t>supportive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5575">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rPr>
                        <a:t>I</a:t>
                      </a:r>
                      <a:endParaRPr kumimoji="0" lang="en-US" sz="20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rPr>
                        <a:t>aimed at individual boundary partner</a:t>
                      </a:r>
                      <a:endParaRPr kumimoji="0" lang="en-US" sz="18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67A"/>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67A"/>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67A"/>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67A"/>
                    </a:solidFill>
                  </a:tcPr>
                </a:tc>
              </a:tr>
              <a:tr h="2339975">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rPr>
                        <a:t>E</a:t>
                      </a:r>
                      <a:endParaRPr kumimoji="0" lang="en-US" sz="20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cs typeface="Helvetica" pitchFamily="16" charset="0"/>
                          <a:sym typeface="Helvetica" pitchFamily="16" charset="0"/>
                        </a:rPr>
                        <a:t>aimed at boundary partner’s environment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BA3E"/>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GB" sz="1800" b="0" i="0" u="none" strike="noStrike" cap="none" normalizeH="0" baseline="0" dirty="0" smtClean="0">
                        <a:ln>
                          <a:noFill/>
                        </a:ln>
                        <a:solidFill>
                          <a:srgbClr val="040000"/>
                        </a:solidFill>
                        <a:effectLst/>
                        <a:latin typeface="Verdana" pitchFamily="34" charset="0"/>
                        <a:cs typeface="Helvetica" pitchFamily="16" charset="0"/>
                        <a:sym typeface="Helvetica" pitchFamily="1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BA3E"/>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Arial" charset="0"/>
                        <a:sym typeface="Arial"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BA3E"/>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Arial" charset="0"/>
                        <a:sym typeface="Arial" charset="0"/>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200" b="0" i="0" u="none" strike="noStrike" cap="none" normalizeH="0" baseline="0" dirty="0" smtClean="0">
                        <a:ln>
                          <a:noFill/>
                        </a:ln>
                        <a:solidFill>
                          <a:schemeClr val="tx1"/>
                        </a:solidFill>
                        <a:effectLst/>
                        <a:latin typeface="Verdana" pitchFamily="34" charset="0"/>
                        <a:cs typeface="Helvetica" pitchFamily="16" charset="0"/>
                        <a:sym typeface="Helvetica" pitchFamily="1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BA3E"/>
                    </a:solidFill>
                  </a:tcPr>
                </a:tc>
              </a:tr>
            </a:tbl>
          </a:graphicData>
        </a:graphic>
      </p:graphicFrame>
      <p:pic>
        <p:nvPicPr>
          <p:cNvPr id="7" name="Picture 1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71328"/>
            <a:ext cx="1397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8" name="Picture 1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374678"/>
            <a:ext cx="1073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9" name="Picture 1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0" y="4993928"/>
            <a:ext cx="13462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0" name="Picture 10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504728"/>
            <a:ext cx="15875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8975" y="2047528"/>
            <a:ext cx="962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10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9900" y="4714528"/>
            <a:ext cx="1562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3" name="Picture 10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5476528"/>
            <a:ext cx="10112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4" name="Picture 10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8700" y="6086128"/>
            <a:ext cx="9525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5" name="Picture 10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524028"/>
            <a:ext cx="11096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41783139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bwMode="auto">
          <a:xfrm>
            <a:off x="1187624" y="102568"/>
            <a:ext cx="6781800" cy="80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lgn="ctr">
              <a:spcBef>
                <a:spcPct val="0"/>
              </a:spcBef>
              <a:buNone/>
            </a:pPr>
            <a:r>
              <a:rPr lang="en-GB" sz="4000" b="1" dirty="0">
                <a:solidFill>
                  <a:schemeClr val="tx1"/>
                </a:solidFill>
                <a:latin typeface="+mj-lt"/>
                <a:ea typeface="+mj-ea"/>
                <a:cs typeface="+mj-cs"/>
              </a:rPr>
              <a:t>6 interlinked kinds of strategies</a:t>
            </a:r>
          </a:p>
        </p:txBody>
      </p:sp>
      <p:graphicFrame>
        <p:nvGraphicFramePr>
          <p:cNvPr id="36" name="Group 3"/>
          <p:cNvGraphicFramePr>
            <a:graphicFrameLocks noGrp="1"/>
          </p:cNvGraphicFramePr>
          <p:nvPr>
            <p:extLst>
              <p:ext uri="{D42A27DB-BD31-4B8C-83A1-F6EECF244321}">
                <p14:modId xmlns:p14="http://schemas.microsoft.com/office/powerpoint/2010/main" val="812401168"/>
              </p:ext>
            </p:extLst>
          </p:nvPr>
        </p:nvGraphicFramePr>
        <p:xfrm>
          <a:off x="457200" y="1143842"/>
          <a:ext cx="8001000" cy="5597526"/>
        </p:xfrm>
        <a:graphic>
          <a:graphicData uri="http://schemas.openxmlformats.org/drawingml/2006/table">
            <a:tbl>
              <a:tblPr/>
              <a:tblGrid>
                <a:gridCol w="2157413"/>
                <a:gridCol w="1951037"/>
                <a:gridCol w="1954213"/>
                <a:gridCol w="1938337"/>
              </a:tblGrid>
              <a:tr h="788988">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endParaRPr kumimoji="0" lang="es-ES_tradnl" sz="3600" b="0" i="0" u="none" strike="noStrike" cap="none" normalizeH="0" baseline="0" dirty="0" smtClean="0">
                        <a:ln>
                          <a:noFill/>
                        </a:ln>
                        <a:solidFill>
                          <a:srgbClr val="FFFFFF"/>
                        </a:solidFill>
                        <a:effectLst/>
                        <a:latin typeface="Tahoma" pitchFamily="34" charset="0"/>
                        <a:cs typeface="Arial" pitchFamily="34" charset="0"/>
                      </a:endParaRPr>
                    </a:p>
                  </a:txBody>
                  <a:tcPr marL="38100" marR="38100" marT="38100" marB="38100" anchor="ctr" horzOverflow="overflow">
                    <a:lnL w="25400" cap="flat" cmpd="sng" algn="ctr">
                      <a:solidFill>
                        <a:srgbClr val="B6E2E5"/>
                      </a:solidFill>
                      <a:prstDash val="solid"/>
                      <a:round/>
                      <a:headEnd type="none" w="med" len="med"/>
                      <a:tailEnd type="none" w="med" len="med"/>
                    </a:lnL>
                    <a:lnR w="25400" cap="flat" cmpd="sng" algn="ctr">
                      <a:solidFill>
                        <a:srgbClr val="B6E2E5"/>
                      </a:solidFill>
                      <a:prstDash val="solid"/>
                      <a:round/>
                      <a:headEnd type="none" w="med" len="med"/>
                      <a:tailEnd type="none" w="med" len="med"/>
                    </a:lnR>
                    <a:lnT w="25400" cap="flat" cmpd="sng" algn="ctr">
                      <a:solidFill>
                        <a:srgbClr val="B6E2E5"/>
                      </a:solidFill>
                      <a:prstDash val="solid"/>
                      <a:round/>
                      <a:headEnd type="none" w="med" len="med"/>
                      <a:tailEnd type="none" w="med" len="med"/>
                    </a:lnT>
                    <a:lnB w="25400" cap="flat" cmpd="sng" algn="ctr">
                      <a:solidFill>
                        <a:srgbClr val="B6E2E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400" b="1" i="0" u="none" strike="noStrike" cap="none" normalizeH="0" baseline="0" dirty="0" smtClean="0">
                          <a:ln>
                            <a:noFill/>
                          </a:ln>
                          <a:solidFill>
                            <a:srgbClr val="A30000"/>
                          </a:solidFill>
                          <a:effectLst/>
                          <a:latin typeface="Tahoma" pitchFamily="34" charset="0"/>
                          <a:cs typeface="Arial" pitchFamily="34" charset="0"/>
                        </a:rPr>
                        <a:t>causal</a:t>
                      </a:r>
                    </a:p>
                  </a:txBody>
                  <a:tcPr marL="38100" marR="38100" marT="38100" marB="38100" anchor="ctr" horzOverflow="overflow">
                    <a:lnL w="25400" cap="flat" cmpd="sng" algn="ctr">
                      <a:solidFill>
                        <a:srgbClr val="B6E2E5"/>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400" b="1" i="0" u="none" strike="noStrike" cap="none" normalizeH="0" baseline="0" dirty="0" smtClean="0">
                          <a:ln>
                            <a:noFill/>
                          </a:ln>
                          <a:solidFill>
                            <a:srgbClr val="A30000"/>
                          </a:solidFill>
                          <a:effectLst/>
                          <a:latin typeface="Tahoma" pitchFamily="34" charset="0"/>
                          <a:cs typeface="Arial" pitchFamily="34" charset="0"/>
                        </a:rPr>
                        <a:t>persuasive</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400" b="1" i="0" u="none" strike="noStrike" cap="none" normalizeH="0" baseline="0" dirty="0" smtClean="0">
                          <a:ln>
                            <a:noFill/>
                          </a:ln>
                          <a:solidFill>
                            <a:srgbClr val="A30000"/>
                          </a:solidFill>
                          <a:effectLst/>
                          <a:latin typeface="Tahoma" pitchFamily="34" charset="0"/>
                          <a:cs typeface="Arial" pitchFamily="34" charset="0"/>
                        </a:rPr>
                        <a:t>supportive</a:t>
                      </a:r>
                      <a:endParaRPr kumimoji="0" lang="en-US" sz="2400" b="1" i="0" u="none" strike="noStrike" cap="none" normalizeH="0" baseline="0" dirty="0" smtClean="0">
                        <a:ln>
                          <a:noFill/>
                        </a:ln>
                        <a:solidFill>
                          <a:schemeClr val="accent1"/>
                        </a:solidFill>
                        <a:effectLst/>
                        <a:latin typeface="Tahoma" pitchFamily="34" charset="0"/>
                        <a:cs typeface="Arial" pitchFamily="34" charset="0"/>
                      </a:endParaRP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411413">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5400" b="1" i="0" u="none" strike="noStrike" cap="none" normalizeH="0" baseline="0" dirty="0" smtClean="0">
                          <a:ln>
                            <a:noFill/>
                          </a:ln>
                          <a:solidFill>
                            <a:schemeClr val="tx1"/>
                          </a:solidFill>
                          <a:effectLst/>
                          <a:latin typeface="Tahoma" pitchFamily="34" charset="0"/>
                          <a:cs typeface="Arial" pitchFamily="34" charset="0"/>
                        </a:rPr>
                        <a:t>I</a:t>
                      </a:r>
                    </a:p>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000" b="1" i="0" u="none" strike="noStrike" cap="none" normalizeH="0" baseline="0" dirty="0" smtClean="0">
                          <a:ln>
                            <a:noFill/>
                          </a:ln>
                          <a:solidFill>
                            <a:schemeClr val="tx1"/>
                          </a:solidFill>
                          <a:effectLst/>
                          <a:latin typeface="Tahoma" pitchFamily="34" charset="0"/>
                          <a:cs typeface="Arial" pitchFamily="34" charset="0"/>
                        </a:rPr>
                        <a:t>aimed at </a:t>
                      </a:r>
                      <a:r>
                        <a:rPr kumimoji="0" lang="en-US" sz="2800" b="1" i="0" u="none" strike="noStrike" cap="none" normalizeH="0" baseline="0" dirty="0" smtClean="0">
                          <a:ln>
                            <a:noFill/>
                          </a:ln>
                          <a:solidFill>
                            <a:schemeClr val="tx1"/>
                          </a:solidFill>
                          <a:effectLst/>
                          <a:latin typeface="Tahoma" pitchFamily="34" charset="0"/>
                          <a:cs typeface="Arial" pitchFamily="34" charset="0"/>
                        </a:rPr>
                        <a:t>individual </a:t>
                      </a:r>
                      <a:r>
                        <a:rPr kumimoji="0" lang="en-US" sz="2000" b="1" i="0" u="none" strike="noStrike" cap="none" normalizeH="0" baseline="0" dirty="0" smtClean="0">
                          <a:ln>
                            <a:noFill/>
                          </a:ln>
                          <a:solidFill>
                            <a:schemeClr val="tx1"/>
                          </a:solidFill>
                          <a:effectLst/>
                          <a:latin typeface="Tahoma" pitchFamily="34" charset="0"/>
                          <a:cs typeface="Arial" pitchFamily="34" charset="0"/>
                        </a:rPr>
                        <a:t>boundary partner</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B6E2E5"/>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8FF38"/>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000" b="1" i="0" u="none" strike="noStrike" cap="none" normalizeH="0" baseline="0" dirty="0" smtClean="0">
                          <a:ln>
                            <a:noFill/>
                          </a:ln>
                          <a:solidFill>
                            <a:schemeClr val="tx1"/>
                          </a:solidFill>
                          <a:effectLst/>
                          <a:latin typeface="Tahoma" pitchFamily="34" charset="0"/>
                          <a:cs typeface="Arial" pitchFamily="34" charset="0"/>
                        </a:rPr>
                        <a:t>strong</a:t>
                      </a:r>
                    </a:p>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000" b="1" i="0" u="none" strike="noStrike" cap="none" normalizeH="0" baseline="0" dirty="0" smtClean="0">
                          <a:ln>
                            <a:noFill/>
                          </a:ln>
                          <a:solidFill>
                            <a:schemeClr val="tx1"/>
                          </a:solidFill>
                          <a:effectLst/>
                          <a:latin typeface="Tahoma" pitchFamily="34" charset="0"/>
                          <a:cs typeface="Arial" pitchFamily="34" charset="0"/>
                        </a:rPr>
                        <a:t>influence</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8FF38"/>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endParaRPr kumimoji="0" lang="en-US" sz="20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000" b="1" i="0" u="none" strike="noStrike" cap="none" normalizeH="0" baseline="0" dirty="0" smtClean="0">
                          <a:ln>
                            <a:noFill/>
                          </a:ln>
                          <a:solidFill>
                            <a:schemeClr val="tx1"/>
                          </a:solidFill>
                          <a:effectLst/>
                          <a:latin typeface="Tahoma" pitchFamily="34" charset="0"/>
                          <a:cs typeface="Arial" pitchFamily="34" charset="0"/>
                        </a:rPr>
                        <a:t>arouse new thinking;</a:t>
                      </a:r>
                    </a:p>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000" b="1" i="0" u="none" strike="noStrike" cap="none" normalizeH="0" baseline="0" dirty="0" smtClean="0">
                          <a:ln>
                            <a:noFill/>
                          </a:ln>
                          <a:solidFill>
                            <a:schemeClr val="tx1"/>
                          </a:solidFill>
                          <a:effectLst/>
                          <a:latin typeface="Tahoma" pitchFamily="34" charset="0"/>
                          <a:cs typeface="Arial" pitchFamily="34" charset="0"/>
                        </a:rPr>
                        <a:t>build skills, capacity</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8FF38"/>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endParaRPr kumimoji="0" lang="en-US" sz="20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000" b="1" i="0" u="none" strike="noStrike" cap="none" normalizeH="0" baseline="0" dirty="0" smtClean="0">
                          <a:ln>
                            <a:noFill/>
                          </a:ln>
                          <a:solidFill>
                            <a:schemeClr val="tx1"/>
                          </a:solidFill>
                          <a:effectLst/>
                          <a:latin typeface="Tahoma" pitchFamily="34" charset="0"/>
                          <a:cs typeface="Arial" pitchFamily="34" charset="0"/>
                        </a:rPr>
                        <a:t>on-going support</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8FF38"/>
                    </a:solidFill>
                  </a:tcPr>
                </a:tc>
              </a:tr>
              <a:tr h="2397125">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5400" b="1" i="0" u="none" strike="noStrike" cap="none" normalizeH="0" baseline="0" dirty="0" smtClean="0">
                          <a:ln>
                            <a:noFill/>
                          </a:ln>
                          <a:solidFill>
                            <a:schemeClr val="tx1"/>
                          </a:solidFill>
                          <a:effectLst/>
                          <a:latin typeface="Tahoma" pitchFamily="34" charset="0"/>
                          <a:cs typeface="Arial" pitchFamily="34" charset="0"/>
                        </a:rPr>
                        <a:t>E</a:t>
                      </a:r>
                    </a:p>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tab pos="508000" algn="l"/>
                          <a:tab pos="914400" algn="l"/>
                        </a:tabLst>
                      </a:pPr>
                      <a:r>
                        <a:rPr kumimoji="0" lang="en-US" sz="2000" b="1" i="0" u="none" strike="noStrike" cap="none" normalizeH="0" baseline="0" dirty="0" smtClean="0">
                          <a:ln>
                            <a:noFill/>
                          </a:ln>
                          <a:solidFill>
                            <a:schemeClr val="tx1"/>
                          </a:solidFill>
                          <a:effectLst/>
                          <a:latin typeface="Tahoma" pitchFamily="34" charset="0"/>
                          <a:cs typeface="Arial" pitchFamily="34" charset="0"/>
                        </a:rPr>
                        <a:t>aimed at boundary partner’s </a:t>
                      </a:r>
                      <a:r>
                        <a:rPr kumimoji="0" lang="en-US" sz="2400" b="1" i="0" u="none" strike="noStrike" cap="none" normalizeH="0" baseline="0" dirty="0" smtClean="0">
                          <a:ln>
                            <a:noFill/>
                          </a:ln>
                          <a:solidFill>
                            <a:schemeClr val="tx1"/>
                          </a:solidFill>
                          <a:effectLst/>
                          <a:latin typeface="Tahoma" pitchFamily="34" charset="0"/>
                          <a:cs typeface="Arial" pitchFamily="34" charset="0"/>
                        </a:rPr>
                        <a:t>environment</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AB00">
                        <a:alpha val="79607"/>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sz="2000" b="1" i="0" u="none" strike="noStrike" cap="none" normalizeH="0" baseline="0" dirty="0" smtClean="0">
                          <a:ln>
                            <a:noFill/>
                          </a:ln>
                          <a:solidFill>
                            <a:srgbClr val="040000"/>
                          </a:solidFill>
                          <a:effectLst/>
                          <a:latin typeface="Tahoma" pitchFamily="34" charset="0"/>
                          <a:cs typeface="Arial" pitchFamily="34" charset="0"/>
                        </a:rPr>
                        <a:t>alter the physical, regulatory or information environmen</a:t>
                      </a:r>
                      <a:r>
                        <a:rPr kumimoji="0" lang="en-US" sz="2000" b="0" i="0" u="none" strike="noStrike" cap="none" normalizeH="0" baseline="0" dirty="0" smtClean="0">
                          <a:ln>
                            <a:noFill/>
                          </a:ln>
                          <a:solidFill>
                            <a:srgbClr val="040000"/>
                          </a:solidFill>
                          <a:effectLst/>
                          <a:latin typeface="Tahoma" pitchFamily="34" charset="0"/>
                          <a:cs typeface="Arial" pitchFamily="34" charset="0"/>
                        </a:rPr>
                        <a:t>t</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AB00">
                        <a:alpha val="79607"/>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cs typeface="Arial" pitchFamily="34" charset="0"/>
                        </a:rPr>
                        <a:t>broad information dissemination; access to new info</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AB00">
                        <a:alpha val="79607"/>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cs typeface="Arial" pitchFamily="34" charset="0"/>
                        </a:rPr>
                        <a:t>create / strengthen  peer networks</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AB00">
                        <a:alpha val="79607"/>
                      </a:srgbClr>
                    </a:solidFill>
                  </a:tcPr>
                </a:tc>
              </a:tr>
            </a:tbl>
          </a:graphicData>
        </a:graphic>
      </p:graphicFrame>
      <p:sp>
        <p:nvSpPr>
          <p:cNvPr id="37" name="Line 47"/>
          <p:cNvSpPr>
            <a:spLocks noChangeShapeType="1"/>
          </p:cNvSpPr>
          <p:nvPr/>
        </p:nvSpPr>
        <p:spPr bwMode="auto">
          <a:xfrm>
            <a:off x="2590800" y="1743196"/>
            <a:ext cx="1588" cy="736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8" name="Line 48"/>
          <p:cNvSpPr>
            <a:spLocks noChangeShapeType="1"/>
          </p:cNvSpPr>
          <p:nvPr/>
        </p:nvSpPr>
        <p:spPr bwMode="auto">
          <a:xfrm flipH="1">
            <a:off x="457200" y="2428996"/>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15940420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87624" y="102568"/>
            <a:ext cx="6781800" cy="80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lgn="ctr">
              <a:spcBef>
                <a:spcPct val="0"/>
              </a:spcBef>
              <a:buNone/>
            </a:pPr>
            <a:r>
              <a:rPr lang="en-GB" sz="4000" b="1" dirty="0">
                <a:solidFill>
                  <a:schemeClr val="tx1"/>
                </a:solidFill>
                <a:latin typeface="+mj-lt"/>
                <a:ea typeface="+mj-ea"/>
                <a:cs typeface="+mj-cs"/>
              </a:rPr>
              <a:t>Facilitation Questions</a:t>
            </a:r>
          </a:p>
        </p:txBody>
      </p:sp>
      <p:grpSp>
        <p:nvGrpSpPr>
          <p:cNvPr id="9" name="Group 2"/>
          <p:cNvGrpSpPr>
            <a:grpSpLocks/>
          </p:cNvGrpSpPr>
          <p:nvPr/>
        </p:nvGrpSpPr>
        <p:grpSpPr bwMode="auto">
          <a:xfrm>
            <a:off x="1066800" y="1524000"/>
            <a:ext cx="7367588" cy="5153025"/>
            <a:chOff x="0" y="0"/>
            <a:chExt cx="4641" cy="3246"/>
          </a:xfrm>
        </p:grpSpPr>
        <p:sp>
          <p:nvSpPr>
            <p:cNvPr id="10" name="Rectangle 3"/>
            <p:cNvSpPr>
              <a:spLocks/>
            </p:cNvSpPr>
            <p:nvPr/>
          </p:nvSpPr>
          <p:spPr bwMode="auto">
            <a:xfrm>
              <a:off x="1163" y="92"/>
              <a:ext cx="116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tabLst>
                  <a:tab pos="508000" algn="l"/>
                  <a:tab pos="914400" algn="l"/>
                </a:tabLst>
              </a:pPr>
              <a:r>
                <a:rPr lang="en-US" b="1" dirty="0">
                  <a:cs typeface="Arial" pitchFamily="34" charset="0"/>
                  <a:sym typeface="Arial" pitchFamily="34" charset="0"/>
                </a:rPr>
                <a:t>causal</a:t>
              </a:r>
            </a:p>
          </p:txBody>
        </p:sp>
        <p:sp>
          <p:nvSpPr>
            <p:cNvPr id="11" name="Rectangle 4"/>
            <p:cNvSpPr>
              <a:spLocks/>
            </p:cNvSpPr>
            <p:nvPr/>
          </p:nvSpPr>
          <p:spPr bwMode="auto">
            <a:xfrm>
              <a:off x="2325" y="92"/>
              <a:ext cx="116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tabLst>
                  <a:tab pos="508000" algn="l"/>
                  <a:tab pos="914400" algn="l"/>
                </a:tabLst>
              </a:pPr>
              <a:r>
                <a:rPr lang="en-US" b="1" dirty="0">
                  <a:cs typeface="Arial" pitchFamily="34" charset="0"/>
                  <a:sym typeface="Arial" pitchFamily="34" charset="0"/>
                </a:rPr>
                <a:t>persuasive</a:t>
              </a:r>
            </a:p>
          </p:txBody>
        </p:sp>
        <p:sp>
          <p:nvSpPr>
            <p:cNvPr id="12" name="Rectangle 5"/>
            <p:cNvSpPr>
              <a:spLocks/>
            </p:cNvSpPr>
            <p:nvPr/>
          </p:nvSpPr>
          <p:spPr bwMode="auto">
            <a:xfrm>
              <a:off x="3487" y="92"/>
              <a:ext cx="115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tabLst>
                  <a:tab pos="508000" algn="l"/>
                  <a:tab pos="914400" algn="l"/>
                </a:tabLst>
              </a:pPr>
              <a:r>
                <a:rPr lang="en-US" b="1" dirty="0">
                  <a:cs typeface="Arial" pitchFamily="34" charset="0"/>
                  <a:sym typeface="Arial" pitchFamily="34" charset="0"/>
                </a:rPr>
                <a:t>supportive</a:t>
              </a:r>
            </a:p>
          </p:txBody>
        </p:sp>
        <p:grpSp>
          <p:nvGrpSpPr>
            <p:cNvPr id="13" name="Group 6"/>
            <p:cNvGrpSpPr>
              <a:grpSpLocks/>
            </p:cNvGrpSpPr>
            <p:nvPr/>
          </p:nvGrpSpPr>
          <p:grpSpPr bwMode="auto">
            <a:xfrm>
              <a:off x="0" y="449"/>
              <a:ext cx="1163" cy="1489"/>
              <a:chOff x="0" y="0"/>
              <a:chExt cx="1163" cy="1489"/>
            </a:xfrm>
          </p:grpSpPr>
          <p:sp>
            <p:nvSpPr>
              <p:cNvPr id="66" name="Rectangle 7"/>
              <p:cNvSpPr>
                <a:spLocks/>
              </p:cNvSpPr>
              <p:nvPr/>
            </p:nvSpPr>
            <p:spPr bwMode="auto">
              <a:xfrm>
                <a:off x="0" y="0"/>
                <a:ext cx="1163" cy="1489"/>
              </a:xfrm>
              <a:prstGeom prst="rect">
                <a:avLst/>
              </a:prstGeom>
              <a:solidFill>
                <a:srgbClr val="F8FF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7" name="Rectangle 8"/>
              <p:cNvSpPr>
                <a:spLocks/>
              </p:cNvSpPr>
              <p:nvPr/>
            </p:nvSpPr>
            <p:spPr bwMode="auto">
              <a:xfrm>
                <a:off x="1" y="184"/>
                <a:ext cx="116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tabLst>
                    <a:tab pos="508000" algn="l"/>
                    <a:tab pos="914400" algn="l"/>
                  </a:tabLst>
                </a:pPr>
                <a:r>
                  <a:rPr lang="en-US" sz="4000" b="1" dirty="0">
                    <a:cs typeface="Arial" pitchFamily="34" charset="0"/>
                    <a:sym typeface="Arial" pitchFamily="34" charset="0"/>
                  </a:rPr>
                  <a:t>I</a:t>
                </a:r>
              </a:p>
              <a:p>
                <a:pPr eaLnBrk="1" hangingPunct="1">
                  <a:spcBef>
                    <a:spcPct val="0"/>
                  </a:spcBef>
                  <a:tabLst>
                    <a:tab pos="508000" algn="l"/>
                    <a:tab pos="914400" algn="l"/>
                  </a:tabLst>
                </a:pPr>
                <a:r>
                  <a:rPr lang="en-US" sz="2000" dirty="0">
                    <a:cs typeface="Arial" pitchFamily="34" charset="0"/>
                    <a:sym typeface="Arial" pitchFamily="34" charset="0"/>
                  </a:rPr>
                  <a:t>aimed at</a:t>
                </a:r>
                <a:r>
                  <a:rPr lang="en-US" sz="2000" b="1" dirty="0">
                    <a:cs typeface="Arial" pitchFamily="34" charset="0"/>
                    <a:sym typeface="Arial" pitchFamily="34" charset="0"/>
                  </a:rPr>
                  <a:t> individual</a:t>
                </a:r>
                <a:r>
                  <a:rPr lang="en-US" sz="1800" b="1" dirty="0">
                    <a:cs typeface="Arial" pitchFamily="34" charset="0"/>
                    <a:sym typeface="Arial" pitchFamily="34" charset="0"/>
                  </a:rPr>
                  <a:t> </a:t>
                </a:r>
                <a:r>
                  <a:rPr lang="en-US" sz="2000" dirty="0">
                    <a:cs typeface="Arial" pitchFamily="34" charset="0"/>
                    <a:sym typeface="Arial" pitchFamily="34" charset="0"/>
                  </a:rPr>
                  <a:t>boundary partner</a:t>
                </a:r>
              </a:p>
            </p:txBody>
          </p:sp>
        </p:grpSp>
        <p:grpSp>
          <p:nvGrpSpPr>
            <p:cNvPr id="14" name="Group 9"/>
            <p:cNvGrpSpPr>
              <a:grpSpLocks/>
            </p:cNvGrpSpPr>
            <p:nvPr/>
          </p:nvGrpSpPr>
          <p:grpSpPr bwMode="auto">
            <a:xfrm>
              <a:off x="1163" y="449"/>
              <a:ext cx="1161" cy="1489"/>
              <a:chOff x="0" y="0"/>
              <a:chExt cx="1161" cy="1489"/>
            </a:xfrm>
          </p:grpSpPr>
          <p:sp>
            <p:nvSpPr>
              <p:cNvPr id="64" name="Rectangle 10"/>
              <p:cNvSpPr>
                <a:spLocks/>
              </p:cNvSpPr>
              <p:nvPr/>
            </p:nvSpPr>
            <p:spPr bwMode="auto">
              <a:xfrm>
                <a:off x="0" y="0"/>
                <a:ext cx="1161" cy="1489"/>
              </a:xfrm>
              <a:prstGeom prst="rect">
                <a:avLst/>
              </a:prstGeom>
              <a:solidFill>
                <a:srgbClr val="F8FF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5" name="Rectangle 11"/>
              <p:cNvSpPr>
                <a:spLocks/>
              </p:cNvSpPr>
              <p:nvPr/>
            </p:nvSpPr>
            <p:spPr bwMode="auto">
              <a:xfrm>
                <a:off x="0" y="60"/>
                <a:ext cx="1160"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tabLst>
                    <a:tab pos="508000" algn="l"/>
                    <a:tab pos="914400" algn="l"/>
                  </a:tabLst>
                </a:pPr>
                <a:endParaRPr lang="en-US" b="1" dirty="0">
                  <a:cs typeface="Arial" pitchFamily="34" charset="0"/>
                  <a:sym typeface="Arial" pitchFamily="34" charset="0"/>
                </a:endParaRPr>
              </a:p>
              <a:p>
                <a:pPr eaLnBrk="1" hangingPunct="1">
                  <a:spcBef>
                    <a:spcPct val="0"/>
                  </a:spcBef>
                  <a:tabLst>
                    <a:tab pos="508000" algn="l"/>
                    <a:tab pos="914400" algn="l"/>
                  </a:tabLst>
                </a:pPr>
                <a:r>
                  <a:rPr lang="en-US" sz="2000" dirty="0">
                    <a:cs typeface="Arial" pitchFamily="34" charset="0"/>
                    <a:sym typeface="Arial" pitchFamily="34" charset="0"/>
                  </a:rPr>
                  <a:t>W</a:t>
                </a:r>
                <a:r>
                  <a:rPr lang="en-US" sz="2000" dirty="0" smtClean="0">
                    <a:cs typeface="Arial" pitchFamily="34" charset="0"/>
                    <a:sym typeface="Arial" pitchFamily="34" charset="0"/>
                  </a:rPr>
                  <a:t>hat </a:t>
                </a:r>
                <a:r>
                  <a:rPr lang="en-US" sz="2000" dirty="0">
                    <a:cs typeface="Arial" pitchFamily="34" charset="0"/>
                    <a:sym typeface="Arial" pitchFamily="34" charset="0"/>
                  </a:rPr>
                  <a:t>will be done to produce immediate outputs?</a:t>
                </a:r>
              </a:p>
            </p:txBody>
          </p:sp>
        </p:grpSp>
        <p:grpSp>
          <p:nvGrpSpPr>
            <p:cNvPr id="15" name="Group 12"/>
            <p:cNvGrpSpPr>
              <a:grpSpLocks/>
            </p:cNvGrpSpPr>
            <p:nvPr/>
          </p:nvGrpSpPr>
          <p:grpSpPr bwMode="auto">
            <a:xfrm>
              <a:off x="2324" y="449"/>
              <a:ext cx="1163" cy="1489"/>
              <a:chOff x="0" y="0"/>
              <a:chExt cx="1163" cy="1489"/>
            </a:xfrm>
          </p:grpSpPr>
          <p:sp>
            <p:nvSpPr>
              <p:cNvPr id="62" name="Rectangle 13"/>
              <p:cNvSpPr>
                <a:spLocks/>
              </p:cNvSpPr>
              <p:nvPr/>
            </p:nvSpPr>
            <p:spPr bwMode="auto">
              <a:xfrm>
                <a:off x="0" y="0"/>
                <a:ext cx="1163" cy="1489"/>
              </a:xfrm>
              <a:prstGeom prst="rect">
                <a:avLst/>
              </a:prstGeom>
              <a:solidFill>
                <a:srgbClr val="F8FF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3" name="Rectangle 14"/>
              <p:cNvSpPr>
                <a:spLocks/>
              </p:cNvSpPr>
              <p:nvPr/>
            </p:nvSpPr>
            <p:spPr bwMode="auto">
              <a:xfrm>
                <a:off x="1" y="448"/>
                <a:ext cx="1160"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tabLst>
                    <a:tab pos="508000" algn="l"/>
                    <a:tab pos="914400" algn="l"/>
                  </a:tabLst>
                </a:pPr>
                <a:r>
                  <a:rPr lang="en-US" sz="2000" dirty="0">
                    <a:cs typeface="Arial" pitchFamily="34" charset="0"/>
                    <a:sym typeface="Arial" pitchFamily="34" charset="0"/>
                  </a:rPr>
                  <a:t>W</a:t>
                </a:r>
                <a:r>
                  <a:rPr lang="en-US" sz="2000" dirty="0" smtClean="0">
                    <a:cs typeface="Arial" pitchFamily="34" charset="0"/>
                    <a:sym typeface="Arial" pitchFamily="34" charset="0"/>
                  </a:rPr>
                  <a:t>hat </a:t>
                </a:r>
                <a:r>
                  <a:rPr lang="en-US" sz="2000" dirty="0">
                    <a:cs typeface="Arial" pitchFamily="34" charset="0"/>
                    <a:sym typeface="Arial" pitchFamily="34" charset="0"/>
                  </a:rPr>
                  <a:t>will be done to build capacity?</a:t>
                </a:r>
              </a:p>
            </p:txBody>
          </p:sp>
        </p:grpSp>
        <p:grpSp>
          <p:nvGrpSpPr>
            <p:cNvPr id="16" name="Group 15"/>
            <p:cNvGrpSpPr>
              <a:grpSpLocks/>
            </p:cNvGrpSpPr>
            <p:nvPr/>
          </p:nvGrpSpPr>
          <p:grpSpPr bwMode="auto">
            <a:xfrm>
              <a:off x="3487" y="253"/>
              <a:ext cx="1153" cy="1880"/>
              <a:chOff x="0" y="0"/>
              <a:chExt cx="1153" cy="1880"/>
            </a:xfrm>
          </p:grpSpPr>
          <p:sp>
            <p:nvSpPr>
              <p:cNvPr id="60" name="Rectangle 16"/>
              <p:cNvSpPr>
                <a:spLocks/>
              </p:cNvSpPr>
              <p:nvPr/>
            </p:nvSpPr>
            <p:spPr bwMode="auto">
              <a:xfrm>
                <a:off x="0" y="195"/>
                <a:ext cx="1153" cy="1489"/>
              </a:xfrm>
              <a:prstGeom prst="rect">
                <a:avLst/>
              </a:prstGeom>
              <a:solidFill>
                <a:srgbClr val="F8FF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1" name="Rectangle 17"/>
              <p:cNvSpPr>
                <a:spLocks/>
              </p:cNvSpPr>
              <p:nvPr/>
            </p:nvSpPr>
            <p:spPr bwMode="auto">
              <a:xfrm>
                <a:off x="0" y="0"/>
                <a:ext cx="1152"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tabLst>
                    <a:tab pos="508000" algn="l"/>
                    <a:tab pos="914400" algn="l"/>
                  </a:tabLst>
                </a:pPr>
                <a:endParaRPr lang="en-US" sz="2000" dirty="0">
                  <a:cs typeface="Arial" pitchFamily="34" charset="0"/>
                  <a:sym typeface="Arial" pitchFamily="34" charset="0"/>
                </a:endParaRPr>
              </a:p>
              <a:p>
                <a:pPr eaLnBrk="1" hangingPunct="1">
                  <a:spcBef>
                    <a:spcPct val="0"/>
                  </a:spcBef>
                  <a:tabLst>
                    <a:tab pos="508000" algn="l"/>
                    <a:tab pos="914400" algn="l"/>
                  </a:tabLst>
                </a:pPr>
                <a:r>
                  <a:rPr lang="en-US" sz="2000" dirty="0">
                    <a:cs typeface="Arial" pitchFamily="34" charset="0"/>
                    <a:sym typeface="Arial" pitchFamily="34" charset="0"/>
                  </a:rPr>
                  <a:t>H</a:t>
                </a:r>
                <a:r>
                  <a:rPr lang="en-US" sz="2000" dirty="0" smtClean="0">
                    <a:cs typeface="Arial" pitchFamily="34" charset="0"/>
                    <a:sym typeface="Arial" pitchFamily="34" charset="0"/>
                  </a:rPr>
                  <a:t>ow </a:t>
                </a:r>
                <a:r>
                  <a:rPr lang="en-US" sz="2000" dirty="0">
                    <a:cs typeface="Arial" pitchFamily="34" charset="0"/>
                    <a:sym typeface="Arial" pitchFamily="34" charset="0"/>
                  </a:rPr>
                  <a:t>will sustained support, guidance or mentoring be provided?</a:t>
                </a:r>
              </a:p>
            </p:txBody>
          </p:sp>
        </p:grpSp>
        <p:grpSp>
          <p:nvGrpSpPr>
            <p:cNvPr id="17" name="Group 18"/>
            <p:cNvGrpSpPr>
              <a:grpSpLocks/>
            </p:cNvGrpSpPr>
            <p:nvPr/>
          </p:nvGrpSpPr>
          <p:grpSpPr bwMode="auto">
            <a:xfrm>
              <a:off x="0" y="1938"/>
              <a:ext cx="1163" cy="1288"/>
              <a:chOff x="0" y="0"/>
              <a:chExt cx="1163" cy="1288"/>
            </a:xfrm>
          </p:grpSpPr>
          <p:sp>
            <p:nvSpPr>
              <p:cNvPr id="58" name="Rectangle 19"/>
              <p:cNvSpPr>
                <a:spLocks/>
              </p:cNvSpPr>
              <p:nvPr/>
            </p:nvSpPr>
            <p:spPr bwMode="auto">
              <a:xfrm>
                <a:off x="0" y="0"/>
                <a:ext cx="1163" cy="1288"/>
              </a:xfrm>
              <a:prstGeom prst="rect">
                <a:avLst/>
              </a:prstGeom>
              <a:solidFill>
                <a:srgbClr val="FFAB00">
                  <a:alpha val="7960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59" name="Rectangle 20"/>
              <p:cNvSpPr>
                <a:spLocks/>
              </p:cNvSpPr>
              <p:nvPr/>
            </p:nvSpPr>
            <p:spPr bwMode="auto">
              <a:xfrm>
                <a:off x="1" y="36"/>
                <a:ext cx="1160"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tabLst>
                    <a:tab pos="508000" algn="l"/>
                    <a:tab pos="914400" algn="l"/>
                  </a:tabLst>
                </a:pPr>
                <a:r>
                  <a:rPr lang="en-US" sz="4800" b="1" dirty="0">
                    <a:cs typeface="Arial" pitchFamily="34" charset="0"/>
                    <a:sym typeface="Arial" pitchFamily="34" charset="0"/>
                  </a:rPr>
                  <a:t>E</a:t>
                </a:r>
              </a:p>
              <a:p>
                <a:pPr eaLnBrk="1" hangingPunct="1">
                  <a:spcBef>
                    <a:spcPct val="0"/>
                  </a:spcBef>
                  <a:tabLst>
                    <a:tab pos="508000" algn="l"/>
                    <a:tab pos="914400" algn="l"/>
                  </a:tabLst>
                </a:pPr>
                <a:r>
                  <a:rPr lang="en-US" sz="2000" dirty="0">
                    <a:cs typeface="Arial" pitchFamily="34" charset="0"/>
                    <a:sym typeface="Arial" pitchFamily="34" charset="0"/>
                  </a:rPr>
                  <a:t>aimed at boundary partner’s </a:t>
                </a:r>
                <a:r>
                  <a:rPr lang="en-US" sz="2000" b="1" dirty="0">
                    <a:cs typeface="Arial" pitchFamily="34" charset="0"/>
                    <a:sym typeface="Arial" pitchFamily="34" charset="0"/>
                  </a:rPr>
                  <a:t>environment</a:t>
                </a:r>
              </a:p>
            </p:txBody>
          </p:sp>
        </p:grpSp>
        <p:grpSp>
          <p:nvGrpSpPr>
            <p:cNvPr id="18" name="Group 21"/>
            <p:cNvGrpSpPr>
              <a:grpSpLocks/>
            </p:cNvGrpSpPr>
            <p:nvPr/>
          </p:nvGrpSpPr>
          <p:grpSpPr bwMode="auto">
            <a:xfrm>
              <a:off x="1163" y="1938"/>
              <a:ext cx="1161" cy="1288"/>
              <a:chOff x="0" y="0"/>
              <a:chExt cx="1161" cy="1288"/>
            </a:xfrm>
          </p:grpSpPr>
          <p:sp>
            <p:nvSpPr>
              <p:cNvPr id="56" name="Rectangle 22"/>
              <p:cNvSpPr>
                <a:spLocks/>
              </p:cNvSpPr>
              <p:nvPr/>
            </p:nvSpPr>
            <p:spPr bwMode="auto">
              <a:xfrm>
                <a:off x="0" y="0"/>
                <a:ext cx="1161" cy="1288"/>
              </a:xfrm>
              <a:prstGeom prst="rect">
                <a:avLst/>
              </a:prstGeom>
              <a:solidFill>
                <a:srgbClr val="FFAB00">
                  <a:alpha val="7960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57" name="Rectangle 23"/>
              <p:cNvSpPr>
                <a:spLocks/>
              </p:cNvSpPr>
              <p:nvPr/>
            </p:nvSpPr>
            <p:spPr bwMode="auto">
              <a:xfrm>
                <a:off x="0" y="72"/>
                <a:ext cx="1160"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pPr>
                <a:endParaRPr lang="en-US" sz="2000" dirty="0">
                  <a:solidFill>
                    <a:srgbClr val="040000"/>
                  </a:solidFill>
                  <a:cs typeface="Arial" pitchFamily="34" charset="0"/>
                  <a:sym typeface="Arial" pitchFamily="34" charset="0"/>
                </a:endParaRPr>
              </a:p>
              <a:p>
                <a:pPr eaLnBrk="1" hangingPunct="1">
                  <a:spcBef>
                    <a:spcPct val="0"/>
                  </a:spcBef>
                </a:pPr>
                <a:r>
                  <a:rPr lang="en-US" sz="2000" dirty="0">
                    <a:solidFill>
                      <a:srgbClr val="040000"/>
                    </a:solidFill>
                    <a:cs typeface="Arial" pitchFamily="34" charset="0"/>
                    <a:sym typeface="Arial" pitchFamily="34" charset="0"/>
                  </a:rPr>
                  <a:t>W</a:t>
                </a:r>
                <a:r>
                  <a:rPr lang="en-US" sz="2000" dirty="0" smtClean="0">
                    <a:solidFill>
                      <a:srgbClr val="040000"/>
                    </a:solidFill>
                    <a:cs typeface="Arial" pitchFamily="34" charset="0"/>
                    <a:sym typeface="Arial" pitchFamily="34" charset="0"/>
                  </a:rPr>
                  <a:t>hat </a:t>
                </a:r>
                <a:r>
                  <a:rPr lang="en-US" sz="2000" dirty="0">
                    <a:solidFill>
                      <a:srgbClr val="040000"/>
                    </a:solidFill>
                    <a:cs typeface="Arial" pitchFamily="34" charset="0"/>
                    <a:sym typeface="Arial" pitchFamily="34" charset="0"/>
                  </a:rPr>
                  <a:t>will be done to alter the physical or policy environment?</a:t>
                </a:r>
              </a:p>
            </p:txBody>
          </p:sp>
        </p:grpSp>
        <p:grpSp>
          <p:nvGrpSpPr>
            <p:cNvPr id="19" name="Group 24"/>
            <p:cNvGrpSpPr>
              <a:grpSpLocks/>
            </p:cNvGrpSpPr>
            <p:nvPr/>
          </p:nvGrpSpPr>
          <p:grpSpPr bwMode="auto">
            <a:xfrm>
              <a:off x="2324" y="1938"/>
              <a:ext cx="1163" cy="1288"/>
              <a:chOff x="0" y="0"/>
              <a:chExt cx="1163" cy="1288"/>
            </a:xfrm>
          </p:grpSpPr>
          <p:sp>
            <p:nvSpPr>
              <p:cNvPr id="54" name="Rectangle 25"/>
              <p:cNvSpPr>
                <a:spLocks/>
              </p:cNvSpPr>
              <p:nvPr/>
            </p:nvSpPr>
            <p:spPr bwMode="auto">
              <a:xfrm>
                <a:off x="0" y="0"/>
                <a:ext cx="1163" cy="1288"/>
              </a:xfrm>
              <a:prstGeom prst="rect">
                <a:avLst/>
              </a:prstGeom>
              <a:solidFill>
                <a:srgbClr val="FFAB00">
                  <a:alpha val="7960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55" name="Rectangle 26"/>
              <p:cNvSpPr>
                <a:spLocks/>
              </p:cNvSpPr>
              <p:nvPr/>
            </p:nvSpPr>
            <p:spPr bwMode="auto">
              <a:xfrm>
                <a:off x="1" y="164"/>
                <a:ext cx="11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pPr>
                <a:r>
                  <a:rPr lang="en-US" sz="2000" dirty="0">
                    <a:cs typeface="Arial" pitchFamily="34" charset="0"/>
                    <a:sym typeface="Arial" pitchFamily="34" charset="0"/>
                  </a:rPr>
                  <a:t>H</a:t>
                </a:r>
                <a:r>
                  <a:rPr lang="en-US" sz="2000" dirty="0" smtClean="0">
                    <a:cs typeface="Arial" pitchFamily="34" charset="0"/>
                    <a:sym typeface="Arial" pitchFamily="34" charset="0"/>
                  </a:rPr>
                  <a:t>ow </a:t>
                </a:r>
                <a:r>
                  <a:rPr lang="en-US" sz="2000" dirty="0">
                    <a:cs typeface="Arial" pitchFamily="34" charset="0"/>
                    <a:sym typeface="Arial" pitchFamily="34" charset="0"/>
                  </a:rPr>
                  <a:t>will the media or publications be used?</a:t>
                </a:r>
              </a:p>
            </p:txBody>
          </p:sp>
        </p:grpSp>
        <p:grpSp>
          <p:nvGrpSpPr>
            <p:cNvPr id="20" name="Group 27"/>
            <p:cNvGrpSpPr>
              <a:grpSpLocks/>
            </p:cNvGrpSpPr>
            <p:nvPr/>
          </p:nvGrpSpPr>
          <p:grpSpPr bwMode="auto">
            <a:xfrm>
              <a:off x="3487" y="1918"/>
              <a:ext cx="1153" cy="1328"/>
              <a:chOff x="0" y="0"/>
              <a:chExt cx="1153" cy="1328"/>
            </a:xfrm>
          </p:grpSpPr>
          <p:sp>
            <p:nvSpPr>
              <p:cNvPr id="52" name="Rectangle 28"/>
              <p:cNvSpPr>
                <a:spLocks/>
              </p:cNvSpPr>
              <p:nvPr/>
            </p:nvSpPr>
            <p:spPr bwMode="auto">
              <a:xfrm>
                <a:off x="0" y="20"/>
                <a:ext cx="1153" cy="1288"/>
              </a:xfrm>
              <a:prstGeom prst="rect">
                <a:avLst/>
              </a:prstGeom>
              <a:solidFill>
                <a:srgbClr val="FFAB00">
                  <a:alpha val="7960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53" name="Rectangle 29"/>
              <p:cNvSpPr>
                <a:spLocks/>
              </p:cNvSpPr>
              <p:nvPr/>
            </p:nvSpPr>
            <p:spPr bwMode="auto">
              <a:xfrm>
                <a:off x="0" y="0"/>
                <a:ext cx="1152" cy="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eaLnBrk="1" hangingPunct="1">
                  <a:spcBef>
                    <a:spcPct val="0"/>
                  </a:spcBef>
                </a:pPr>
                <a:endParaRPr lang="en-US" sz="2000" dirty="0">
                  <a:cs typeface="Arial" pitchFamily="34" charset="0"/>
                  <a:sym typeface="Arial" pitchFamily="34" charset="0"/>
                </a:endParaRPr>
              </a:p>
              <a:p>
                <a:pPr eaLnBrk="1" hangingPunct="1">
                  <a:spcBef>
                    <a:spcPct val="0"/>
                  </a:spcBef>
                </a:pPr>
                <a:r>
                  <a:rPr lang="en-US" sz="2000" dirty="0">
                    <a:cs typeface="Arial" pitchFamily="34" charset="0"/>
                    <a:sym typeface="Arial" pitchFamily="34" charset="0"/>
                  </a:rPr>
                  <a:t>W</a:t>
                </a:r>
                <a:r>
                  <a:rPr lang="en-US" sz="2000" dirty="0" smtClean="0">
                    <a:cs typeface="Arial" pitchFamily="34" charset="0"/>
                    <a:sym typeface="Arial" pitchFamily="34" charset="0"/>
                  </a:rPr>
                  <a:t>hat </a:t>
                </a:r>
                <a:r>
                  <a:rPr lang="en-US" sz="2000" dirty="0">
                    <a:cs typeface="Arial" pitchFamily="34" charset="0"/>
                    <a:sym typeface="Arial" pitchFamily="34" charset="0"/>
                  </a:rPr>
                  <a:t>networks or relationships will be established or utilized?</a:t>
                </a:r>
              </a:p>
            </p:txBody>
          </p:sp>
        </p:grpSp>
        <p:sp>
          <p:nvSpPr>
            <p:cNvPr id="21" name="Line 30"/>
            <p:cNvSpPr>
              <a:spLocks noChangeShapeType="1"/>
            </p:cNvSpPr>
            <p:nvPr/>
          </p:nvSpPr>
          <p:spPr bwMode="auto">
            <a:xfrm>
              <a:off x="0" y="1938"/>
              <a:ext cx="11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2" name="Line 31"/>
            <p:cNvSpPr>
              <a:spLocks noChangeShapeType="1"/>
            </p:cNvSpPr>
            <p:nvPr/>
          </p:nvSpPr>
          <p:spPr bwMode="auto">
            <a:xfrm>
              <a:off x="2324" y="1938"/>
              <a:ext cx="11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3" name="Line 32"/>
            <p:cNvSpPr>
              <a:spLocks noChangeShapeType="1"/>
            </p:cNvSpPr>
            <p:nvPr/>
          </p:nvSpPr>
          <p:spPr bwMode="auto">
            <a:xfrm>
              <a:off x="1163" y="0"/>
              <a:ext cx="1" cy="448"/>
            </a:xfrm>
            <a:prstGeom prst="line">
              <a:avLst/>
            </a:prstGeom>
            <a:noFill/>
            <a:ln w="25400">
              <a:solidFill>
                <a:srgbClr val="B6E2E5"/>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4" name="Line 33"/>
            <p:cNvSpPr>
              <a:spLocks noChangeShapeType="1"/>
            </p:cNvSpPr>
            <p:nvPr/>
          </p:nvSpPr>
          <p:spPr bwMode="auto">
            <a:xfrm>
              <a:off x="1163" y="449"/>
              <a:ext cx="1" cy="14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5" name="Line 34"/>
            <p:cNvSpPr>
              <a:spLocks noChangeShapeType="1"/>
            </p:cNvSpPr>
            <p:nvPr/>
          </p:nvSpPr>
          <p:spPr bwMode="auto">
            <a:xfrm>
              <a:off x="1163" y="1938"/>
              <a:ext cx="1" cy="1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6" name="Line 35"/>
            <p:cNvSpPr>
              <a:spLocks noChangeShapeType="1"/>
            </p:cNvSpPr>
            <p:nvPr/>
          </p:nvSpPr>
          <p:spPr bwMode="auto">
            <a:xfrm>
              <a:off x="2324" y="0"/>
              <a:ext cx="1" cy="4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7" name="Line 36"/>
            <p:cNvSpPr>
              <a:spLocks noChangeShapeType="1"/>
            </p:cNvSpPr>
            <p:nvPr/>
          </p:nvSpPr>
          <p:spPr bwMode="auto">
            <a:xfrm>
              <a:off x="2324" y="449"/>
              <a:ext cx="1" cy="14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8" name="Line 37"/>
            <p:cNvSpPr>
              <a:spLocks noChangeShapeType="1"/>
            </p:cNvSpPr>
            <p:nvPr/>
          </p:nvSpPr>
          <p:spPr bwMode="auto">
            <a:xfrm>
              <a:off x="2324" y="1938"/>
              <a:ext cx="1" cy="1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9" name="Line 38"/>
            <p:cNvSpPr>
              <a:spLocks noChangeShapeType="1"/>
            </p:cNvSpPr>
            <p:nvPr/>
          </p:nvSpPr>
          <p:spPr bwMode="auto">
            <a:xfrm>
              <a:off x="3487" y="0"/>
              <a:ext cx="1" cy="4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0" name="Line 39"/>
            <p:cNvSpPr>
              <a:spLocks noChangeShapeType="1"/>
            </p:cNvSpPr>
            <p:nvPr/>
          </p:nvSpPr>
          <p:spPr bwMode="auto">
            <a:xfrm>
              <a:off x="3487" y="449"/>
              <a:ext cx="1" cy="14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1" name="Line 40"/>
            <p:cNvSpPr>
              <a:spLocks noChangeShapeType="1"/>
            </p:cNvSpPr>
            <p:nvPr/>
          </p:nvSpPr>
          <p:spPr bwMode="auto">
            <a:xfrm>
              <a:off x="3487" y="1938"/>
              <a:ext cx="1" cy="1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2" name="Line 41"/>
            <p:cNvSpPr>
              <a:spLocks noChangeShapeType="1"/>
            </p:cNvSpPr>
            <p:nvPr/>
          </p:nvSpPr>
          <p:spPr bwMode="auto">
            <a:xfrm>
              <a:off x="3487" y="1938"/>
              <a:ext cx="115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3" name="Line 42"/>
            <p:cNvSpPr>
              <a:spLocks noChangeShapeType="1"/>
            </p:cNvSpPr>
            <p:nvPr/>
          </p:nvSpPr>
          <p:spPr bwMode="auto">
            <a:xfrm>
              <a:off x="0" y="449"/>
              <a:ext cx="1163" cy="0"/>
            </a:xfrm>
            <a:prstGeom prst="line">
              <a:avLst/>
            </a:prstGeom>
            <a:noFill/>
            <a:ln w="25400">
              <a:solidFill>
                <a:srgbClr val="B6E2E5"/>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4" name="Line 43"/>
            <p:cNvSpPr>
              <a:spLocks noChangeShapeType="1"/>
            </p:cNvSpPr>
            <p:nvPr/>
          </p:nvSpPr>
          <p:spPr bwMode="auto">
            <a:xfrm>
              <a:off x="1163" y="449"/>
              <a:ext cx="116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5" name="Line 44"/>
            <p:cNvSpPr>
              <a:spLocks noChangeShapeType="1"/>
            </p:cNvSpPr>
            <p:nvPr/>
          </p:nvSpPr>
          <p:spPr bwMode="auto">
            <a:xfrm>
              <a:off x="2324" y="449"/>
              <a:ext cx="11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6" name="Line 45"/>
            <p:cNvSpPr>
              <a:spLocks noChangeShapeType="1"/>
            </p:cNvSpPr>
            <p:nvPr/>
          </p:nvSpPr>
          <p:spPr bwMode="auto">
            <a:xfrm>
              <a:off x="3487" y="449"/>
              <a:ext cx="115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 name="Line 46"/>
            <p:cNvSpPr>
              <a:spLocks noChangeShapeType="1"/>
            </p:cNvSpPr>
            <p:nvPr/>
          </p:nvSpPr>
          <p:spPr bwMode="auto">
            <a:xfrm>
              <a:off x="1163" y="1938"/>
              <a:ext cx="116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8" name="Line 47"/>
            <p:cNvSpPr>
              <a:spLocks noChangeShapeType="1"/>
            </p:cNvSpPr>
            <p:nvPr/>
          </p:nvSpPr>
          <p:spPr bwMode="auto">
            <a:xfrm>
              <a:off x="4640" y="1938"/>
              <a:ext cx="1" cy="1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9" name="Line 48"/>
            <p:cNvSpPr>
              <a:spLocks noChangeShapeType="1"/>
            </p:cNvSpPr>
            <p:nvPr/>
          </p:nvSpPr>
          <p:spPr bwMode="auto">
            <a:xfrm>
              <a:off x="1163" y="0"/>
              <a:ext cx="116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0" name="Line 49"/>
            <p:cNvSpPr>
              <a:spLocks noChangeShapeType="1"/>
            </p:cNvSpPr>
            <p:nvPr/>
          </p:nvSpPr>
          <p:spPr bwMode="auto">
            <a:xfrm>
              <a:off x="2324" y="0"/>
              <a:ext cx="11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 name="Line 50"/>
            <p:cNvSpPr>
              <a:spLocks noChangeShapeType="1"/>
            </p:cNvSpPr>
            <p:nvPr/>
          </p:nvSpPr>
          <p:spPr bwMode="auto">
            <a:xfrm>
              <a:off x="3487" y="0"/>
              <a:ext cx="115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2" name="Line 51"/>
            <p:cNvSpPr>
              <a:spLocks noChangeShapeType="1"/>
            </p:cNvSpPr>
            <p:nvPr/>
          </p:nvSpPr>
          <p:spPr bwMode="auto">
            <a:xfrm>
              <a:off x="0" y="3226"/>
              <a:ext cx="11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3" name="Line 52"/>
            <p:cNvSpPr>
              <a:spLocks noChangeShapeType="1"/>
            </p:cNvSpPr>
            <p:nvPr/>
          </p:nvSpPr>
          <p:spPr bwMode="auto">
            <a:xfrm>
              <a:off x="1163" y="3226"/>
              <a:ext cx="1161"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4" name="Line 53"/>
            <p:cNvSpPr>
              <a:spLocks noChangeShapeType="1"/>
            </p:cNvSpPr>
            <p:nvPr/>
          </p:nvSpPr>
          <p:spPr bwMode="auto">
            <a:xfrm>
              <a:off x="2324" y="3226"/>
              <a:ext cx="11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5" name="Line 54"/>
            <p:cNvSpPr>
              <a:spLocks noChangeShapeType="1"/>
            </p:cNvSpPr>
            <p:nvPr/>
          </p:nvSpPr>
          <p:spPr bwMode="auto">
            <a:xfrm>
              <a:off x="3487" y="3226"/>
              <a:ext cx="115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6" name="Line 55"/>
            <p:cNvSpPr>
              <a:spLocks noChangeShapeType="1"/>
            </p:cNvSpPr>
            <p:nvPr/>
          </p:nvSpPr>
          <p:spPr bwMode="auto">
            <a:xfrm>
              <a:off x="0" y="0"/>
              <a:ext cx="1" cy="448"/>
            </a:xfrm>
            <a:prstGeom prst="line">
              <a:avLst/>
            </a:prstGeom>
            <a:noFill/>
            <a:ln w="25400">
              <a:solidFill>
                <a:srgbClr val="B6E2E5"/>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7" name="Line 56"/>
            <p:cNvSpPr>
              <a:spLocks noChangeShapeType="1"/>
            </p:cNvSpPr>
            <p:nvPr/>
          </p:nvSpPr>
          <p:spPr bwMode="auto">
            <a:xfrm>
              <a:off x="0" y="449"/>
              <a:ext cx="1" cy="14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8" name="Line 57"/>
            <p:cNvSpPr>
              <a:spLocks noChangeShapeType="1"/>
            </p:cNvSpPr>
            <p:nvPr/>
          </p:nvSpPr>
          <p:spPr bwMode="auto">
            <a:xfrm>
              <a:off x="0" y="1938"/>
              <a:ext cx="1" cy="1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9" name="Line 58"/>
            <p:cNvSpPr>
              <a:spLocks noChangeShapeType="1"/>
            </p:cNvSpPr>
            <p:nvPr/>
          </p:nvSpPr>
          <p:spPr bwMode="auto">
            <a:xfrm>
              <a:off x="4640" y="0"/>
              <a:ext cx="1" cy="4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0" name="Line 59"/>
            <p:cNvSpPr>
              <a:spLocks noChangeShapeType="1"/>
            </p:cNvSpPr>
            <p:nvPr/>
          </p:nvSpPr>
          <p:spPr bwMode="auto">
            <a:xfrm>
              <a:off x="4640" y="449"/>
              <a:ext cx="1" cy="14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1" name="Line 60"/>
            <p:cNvSpPr>
              <a:spLocks noChangeShapeType="1"/>
            </p:cNvSpPr>
            <p:nvPr/>
          </p:nvSpPr>
          <p:spPr bwMode="auto">
            <a:xfrm>
              <a:off x="0" y="0"/>
              <a:ext cx="1163" cy="0"/>
            </a:xfrm>
            <a:prstGeom prst="line">
              <a:avLst/>
            </a:prstGeom>
            <a:noFill/>
            <a:ln w="25400">
              <a:solidFill>
                <a:srgbClr val="B6E2E5"/>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Tree>
    <p:extLst>
      <p:ext uri="{BB962C8B-B14F-4D97-AF65-F5344CB8AC3E}">
        <p14:creationId xmlns:p14="http://schemas.microsoft.com/office/powerpoint/2010/main" val="25577406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251520" y="319088"/>
            <a:ext cx="8604448" cy="806450"/>
          </a:xfrm>
        </p:spPr>
        <p:txBody>
          <a:bodyPr>
            <a:normAutofit fontScale="90000"/>
          </a:bodyPr>
          <a:lstStyle/>
          <a:p>
            <a:r>
              <a:rPr lang="en-US" b="1" dirty="0"/>
              <a:t>Using OM to monitor the achievement of resul</a:t>
            </a:r>
            <a:r>
              <a:rPr lang="en-US" dirty="0" smtClean="0"/>
              <a:t>ts</a:t>
            </a:r>
            <a:endParaRPr lang="en-US" dirty="0"/>
          </a:p>
        </p:txBody>
      </p:sp>
      <p:sp>
        <p:nvSpPr>
          <p:cNvPr id="3" name="Content Placeholder 2"/>
          <p:cNvSpPr>
            <a:spLocks noGrp="1"/>
          </p:cNvSpPr>
          <p:nvPr>
            <p:ph idx="4294967295"/>
          </p:nvPr>
        </p:nvSpPr>
        <p:spPr>
          <a:xfrm>
            <a:off x="1174576" y="1368896"/>
            <a:ext cx="6781800" cy="4724400"/>
          </a:xfrm>
        </p:spPr>
        <p:txBody>
          <a:bodyPr>
            <a:normAutofit fontScale="92500" lnSpcReduction="10000"/>
          </a:bodyPr>
          <a:lstStyle/>
          <a:p>
            <a:r>
              <a:rPr lang="en-US" dirty="0" smtClean="0">
                <a:solidFill>
                  <a:schemeClr val="bg1">
                    <a:lumMod val="65000"/>
                  </a:schemeClr>
                </a:solidFill>
              </a:rPr>
              <a:t>Define your vision (</a:t>
            </a:r>
            <a:r>
              <a:rPr lang="en-US" i="1" dirty="0" smtClean="0">
                <a:solidFill>
                  <a:schemeClr val="bg1">
                    <a:lumMod val="65000"/>
                  </a:schemeClr>
                </a:solidFill>
              </a:rPr>
              <a:t>your dream</a:t>
            </a:r>
            <a:r>
              <a:rPr lang="en-US" dirty="0" smtClean="0">
                <a:solidFill>
                  <a:schemeClr val="bg1">
                    <a:lumMod val="65000"/>
                  </a:schemeClr>
                </a:solidFill>
              </a:rPr>
              <a:t>) &amp; mission (</a:t>
            </a:r>
            <a:r>
              <a:rPr lang="en-US" i="1" dirty="0" smtClean="0">
                <a:solidFill>
                  <a:schemeClr val="bg1">
                    <a:lumMod val="65000"/>
                  </a:schemeClr>
                </a:solidFill>
              </a:rPr>
              <a:t>how you can contribute to the vision</a:t>
            </a:r>
            <a:r>
              <a:rPr lang="en-US" dirty="0" smtClean="0">
                <a:solidFill>
                  <a:schemeClr val="bg1">
                    <a:lumMod val="65000"/>
                  </a:schemeClr>
                </a:solidFill>
              </a:rPr>
              <a:t>)</a:t>
            </a:r>
          </a:p>
          <a:p>
            <a:r>
              <a:rPr lang="en-US" dirty="0" smtClean="0">
                <a:solidFill>
                  <a:schemeClr val="bg1">
                    <a:lumMod val="65000"/>
                  </a:schemeClr>
                </a:solidFill>
              </a:rPr>
              <a:t>Define desired results/outcomes</a:t>
            </a:r>
          </a:p>
          <a:p>
            <a:pPr lvl="1"/>
            <a:r>
              <a:rPr lang="en-US" dirty="0" smtClean="0">
                <a:solidFill>
                  <a:schemeClr val="bg1">
                    <a:lumMod val="65000"/>
                  </a:schemeClr>
                </a:solidFill>
              </a:rPr>
              <a:t>Identify &amp; classify stakeholders</a:t>
            </a:r>
          </a:p>
          <a:p>
            <a:pPr lvl="1"/>
            <a:r>
              <a:rPr lang="en-US" dirty="0" smtClean="0">
                <a:solidFill>
                  <a:schemeClr val="bg1">
                    <a:lumMod val="65000"/>
                  </a:schemeClr>
                </a:solidFill>
              </a:rPr>
              <a:t>Define desired stakeholder outcomes</a:t>
            </a:r>
          </a:p>
          <a:p>
            <a:r>
              <a:rPr lang="en-US" dirty="0" smtClean="0">
                <a:solidFill>
                  <a:schemeClr val="bg1">
                    <a:lumMod val="65000"/>
                  </a:schemeClr>
                </a:solidFill>
              </a:rPr>
              <a:t>Define indicators (</a:t>
            </a:r>
            <a:r>
              <a:rPr lang="en-US" i="1" dirty="0" smtClean="0">
                <a:solidFill>
                  <a:schemeClr val="bg1">
                    <a:lumMod val="65000"/>
                  </a:schemeClr>
                </a:solidFill>
              </a:rPr>
              <a:t>are we on track?</a:t>
            </a:r>
            <a:r>
              <a:rPr lang="en-US" dirty="0" smtClean="0">
                <a:solidFill>
                  <a:schemeClr val="bg1">
                    <a:lumMod val="65000"/>
                  </a:schemeClr>
                </a:solidFill>
              </a:rPr>
              <a:t>)</a:t>
            </a:r>
          </a:p>
          <a:p>
            <a:r>
              <a:rPr lang="en-US" dirty="0" smtClean="0">
                <a:solidFill>
                  <a:schemeClr val="bg1">
                    <a:lumMod val="65000"/>
                  </a:schemeClr>
                </a:solidFill>
              </a:rPr>
              <a:t>Define our strategy (</a:t>
            </a:r>
            <a:r>
              <a:rPr lang="en-US" i="1" dirty="0" smtClean="0">
                <a:solidFill>
                  <a:schemeClr val="bg1">
                    <a:lumMod val="65000"/>
                  </a:schemeClr>
                </a:solidFill>
              </a:rPr>
              <a:t>how we contribute to an outcome</a:t>
            </a:r>
            <a:r>
              <a:rPr lang="en-US" dirty="0" smtClean="0">
                <a:solidFill>
                  <a:schemeClr val="bg1">
                    <a:lumMod val="65000"/>
                  </a:schemeClr>
                </a:solidFill>
              </a:rPr>
              <a:t>)</a:t>
            </a:r>
          </a:p>
          <a:p>
            <a:r>
              <a:rPr lang="en-US" dirty="0" smtClean="0"/>
              <a:t>Prepare a monitoring plan</a:t>
            </a:r>
            <a:endParaRPr lang="en-US" dirty="0"/>
          </a:p>
        </p:txBody>
      </p:sp>
    </p:spTree>
    <p:extLst>
      <p:ext uri="{BB962C8B-B14F-4D97-AF65-F5344CB8AC3E}">
        <p14:creationId xmlns:p14="http://schemas.microsoft.com/office/powerpoint/2010/main" val="112014499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131840" y="620490"/>
            <a:ext cx="1800225" cy="504254"/>
          </a:xfrm>
          <a:prstGeom prst="rect">
            <a:avLst/>
          </a:prstGeom>
          <a:solidFill>
            <a:srgbClr val="FFFF00"/>
          </a:solidFill>
          <a:ln w="9525">
            <a:solidFill>
              <a:schemeClr val="tx1"/>
            </a:solidFill>
            <a:miter lim="800000"/>
            <a:headEnd/>
            <a:tailEnd/>
          </a:ln>
          <a:effectLst/>
        </p:spPr>
        <p:txBody>
          <a:bodyPr wrap="none" anchor="ctr"/>
          <a:lstStyle/>
          <a:p>
            <a:pPr algn="ctr"/>
            <a:r>
              <a:rPr lang="en-GB" sz="1400" b="1" dirty="0" smtClean="0">
                <a:solidFill>
                  <a:prstClr val="black"/>
                </a:solidFill>
                <a:cs typeface="Times New Roman" pitchFamily="18" charset="0"/>
              </a:rPr>
              <a:t>Project Goal</a:t>
            </a:r>
            <a:endParaRPr lang="en-GB" sz="1400" b="1" dirty="0">
              <a:solidFill>
                <a:prstClr val="black"/>
              </a:solidFill>
              <a:cs typeface="Times New Roman" pitchFamily="18" charset="0"/>
            </a:endParaRPr>
          </a:p>
        </p:txBody>
      </p:sp>
      <p:sp>
        <p:nvSpPr>
          <p:cNvPr id="10" name="AutoShape 7"/>
          <p:cNvSpPr>
            <a:spLocks noChangeArrowheads="1"/>
          </p:cNvSpPr>
          <p:nvPr/>
        </p:nvSpPr>
        <p:spPr bwMode="auto">
          <a:xfrm>
            <a:off x="1763688" y="4942209"/>
            <a:ext cx="863600" cy="360040"/>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Output</a:t>
            </a:r>
          </a:p>
        </p:txBody>
      </p:sp>
      <p:sp>
        <p:nvSpPr>
          <p:cNvPr id="11" name="Rectangle 8"/>
          <p:cNvSpPr>
            <a:spLocks noChangeArrowheads="1"/>
          </p:cNvSpPr>
          <p:nvPr/>
        </p:nvSpPr>
        <p:spPr bwMode="auto">
          <a:xfrm>
            <a:off x="1513014" y="6308551"/>
            <a:ext cx="5021881" cy="504825"/>
          </a:xfrm>
          <a:prstGeom prst="rect">
            <a:avLst/>
          </a:prstGeom>
          <a:solidFill>
            <a:schemeClr val="bg1"/>
          </a:solidFill>
          <a:ln w="9525">
            <a:solidFill>
              <a:schemeClr val="tx1"/>
            </a:solidFill>
            <a:miter lim="800000"/>
            <a:headEnd/>
            <a:tailEnd/>
          </a:ln>
          <a:effectLst/>
        </p:spPr>
        <p:txBody>
          <a:bodyPr wrap="none" anchor="ctr"/>
          <a:lstStyle/>
          <a:p>
            <a:pPr algn="ctr"/>
            <a:r>
              <a:rPr lang="en-GB" sz="1400" dirty="0">
                <a:solidFill>
                  <a:prstClr val="black"/>
                </a:solidFill>
              </a:rPr>
              <a:t>Project Management </a:t>
            </a:r>
            <a:r>
              <a:rPr lang="en-GB" sz="1400" dirty="0" smtClean="0">
                <a:solidFill>
                  <a:prstClr val="black"/>
                </a:solidFill>
              </a:rPr>
              <a:t>Team (Budget</a:t>
            </a:r>
            <a:r>
              <a:rPr lang="en-GB" sz="1400" dirty="0">
                <a:solidFill>
                  <a:prstClr val="black"/>
                </a:solidFill>
              </a:rPr>
              <a:t>, HR, Organisational Practices)</a:t>
            </a:r>
          </a:p>
        </p:txBody>
      </p:sp>
      <p:sp>
        <p:nvSpPr>
          <p:cNvPr id="14" name="Rectangle 11"/>
          <p:cNvSpPr>
            <a:spLocks noChangeArrowheads="1"/>
          </p:cNvSpPr>
          <p:nvPr/>
        </p:nvSpPr>
        <p:spPr bwMode="auto">
          <a:xfrm>
            <a:off x="6588224" y="1500644"/>
            <a:ext cx="2349152" cy="579381"/>
          </a:xfrm>
          <a:prstGeom prst="rect">
            <a:avLst/>
          </a:prstGeom>
          <a:solidFill>
            <a:srgbClr val="00B0F0">
              <a:alpha val="50000"/>
            </a:srgbClr>
          </a:solidFill>
          <a:ln w="9525">
            <a:solidFill>
              <a:schemeClr val="tx1"/>
            </a:solidFill>
            <a:miter lim="800000"/>
            <a:headEnd/>
            <a:tailEnd/>
          </a:ln>
          <a:effectLst/>
        </p:spPr>
        <p:txBody>
          <a:bodyPr wrap="none" anchor="ctr"/>
          <a:lstStyle/>
          <a:p>
            <a:pPr algn="ctr"/>
            <a:r>
              <a:rPr lang="en-GB" sz="1400" b="1" i="1" dirty="0" smtClean="0">
                <a:solidFill>
                  <a:prstClr val="black"/>
                </a:solidFill>
              </a:rPr>
              <a:t>Monitoring of Results through </a:t>
            </a:r>
          </a:p>
          <a:p>
            <a:pPr algn="ctr"/>
            <a:r>
              <a:rPr lang="en-GB" sz="1400" b="1" i="1" dirty="0" smtClean="0">
                <a:solidFill>
                  <a:prstClr val="black"/>
                </a:solidFill>
              </a:rPr>
              <a:t>Sub-Goal  </a:t>
            </a:r>
            <a:r>
              <a:rPr lang="en-GB" sz="1400" b="1" i="1" dirty="0">
                <a:solidFill>
                  <a:prstClr val="black"/>
                </a:solidFill>
              </a:rPr>
              <a:t>indicators</a:t>
            </a:r>
          </a:p>
        </p:txBody>
      </p:sp>
      <p:sp>
        <p:nvSpPr>
          <p:cNvPr id="18" name="Rectangle 15"/>
          <p:cNvSpPr>
            <a:spLocks noChangeArrowheads="1"/>
          </p:cNvSpPr>
          <p:nvPr/>
        </p:nvSpPr>
        <p:spPr bwMode="auto">
          <a:xfrm>
            <a:off x="1512741" y="5591867"/>
            <a:ext cx="1368425" cy="357089"/>
          </a:xfrm>
          <a:prstGeom prst="rect">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Project activity</a:t>
            </a:r>
          </a:p>
        </p:txBody>
      </p:sp>
      <p:sp>
        <p:nvSpPr>
          <p:cNvPr id="19" name="Rectangle 16"/>
          <p:cNvSpPr>
            <a:spLocks noChangeArrowheads="1"/>
          </p:cNvSpPr>
          <p:nvPr/>
        </p:nvSpPr>
        <p:spPr bwMode="auto">
          <a:xfrm>
            <a:off x="7425208" y="4797152"/>
            <a:ext cx="1512168" cy="1152128"/>
          </a:xfrm>
          <a:prstGeom prst="rect">
            <a:avLst/>
          </a:prstGeom>
          <a:solidFill>
            <a:srgbClr val="00B0F0">
              <a:alpha val="50000"/>
            </a:srgbClr>
          </a:solidFill>
          <a:ln w="9525">
            <a:solidFill>
              <a:schemeClr val="tx1"/>
            </a:solidFill>
            <a:miter lim="800000"/>
            <a:headEnd/>
            <a:tailEnd/>
          </a:ln>
          <a:effectLst/>
        </p:spPr>
        <p:txBody>
          <a:bodyPr wrap="none" anchor="ctr"/>
          <a:lstStyle/>
          <a:p>
            <a:pPr algn="ctr"/>
            <a:r>
              <a:rPr lang="en-GB" sz="1400" b="1" i="1" dirty="0">
                <a:solidFill>
                  <a:prstClr val="black"/>
                </a:solidFill>
              </a:rPr>
              <a:t>Monitoring of</a:t>
            </a:r>
          </a:p>
          <a:p>
            <a:pPr algn="ctr"/>
            <a:r>
              <a:rPr lang="en-GB" sz="1400" b="1" i="1" dirty="0">
                <a:solidFill>
                  <a:prstClr val="black"/>
                </a:solidFill>
              </a:rPr>
              <a:t>Project</a:t>
            </a:r>
          </a:p>
          <a:p>
            <a:pPr algn="ctr"/>
            <a:r>
              <a:rPr lang="en-GB" sz="1400" b="1" i="1" dirty="0">
                <a:solidFill>
                  <a:prstClr val="black"/>
                </a:solidFill>
              </a:rPr>
              <a:t>Activities &amp;</a:t>
            </a:r>
          </a:p>
          <a:p>
            <a:pPr algn="ctr"/>
            <a:r>
              <a:rPr lang="en-GB" sz="1400" b="1" i="1" dirty="0" smtClean="0">
                <a:solidFill>
                  <a:prstClr val="black"/>
                </a:solidFill>
              </a:rPr>
              <a:t>Output level</a:t>
            </a:r>
          </a:p>
          <a:p>
            <a:pPr algn="ctr"/>
            <a:r>
              <a:rPr lang="en-GB" sz="1400" b="1" i="1" dirty="0" smtClean="0">
                <a:solidFill>
                  <a:prstClr val="black"/>
                </a:solidFill>
              </a:rPr>
              <a:t>Indicators</a:t>
            </a:r>
            <a:endParaRPr lang="en-GB" sz="1400" b="1" i="1" dirty="0">
              <a:solidFill>
                <a:prstClr val="black"/>
              </a:solidFill>
            </a:endParaRPr>
          </a:p>
        </p:txBody>
      </p:sp>
      <p:sp>
        <p:nvSpPr>
          <p:cNvPr id="20" name="AutoShape 17"/>
          <p:cNvSpPr>
            <a:spLocks noChangeArrowheads="1"/>
          </p:cNvSpPr>
          <p:nvPr/>
        </p:nvSpPr>
        <p:spPr bwMode="auto">
          <a:xfrm>
            <a:off x="3635896" y="4942209"/>
            <a:ext cx="863600" cy="360040"/>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Output</a:t>
            </a:r>
          </a:p>
        </p:txBody>
      </p:sp>
      <p:sp>
        <p:nvSpPr>
          <p:cNvPr id="22" name="AutoShape 19"/>
          <p:cNvSpPr>
            <a:spLocks noChangeArrowheads="1"/>
          </p:cNvSpPr>
          <p:nvPr/>
        </p:nvSpPr>
        <p:spPr bwMode="auto">
          <a:xfrm>
            <a:off x="5508600" y="4943028"/>
            <a:ext cx="863600" cy="359221"/>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Output</a:t>
            </a:r>
          </a:p>
        </p:txBody>
      </p:sp>
      <p:sp>
        <p:nvSpPr>
          <p:cNvPr id="29" name="Line 26"/>
          <p:cNvSpPr>
            <a:spLocks noChangeShapeType="1"/>
          </p:cNvSpPr>
          <p:nvPr/>
        </p:nvSpPr>
        <p:spPr bwMode="auto">
          <a:xfrm flipV="1">
            <a:off x="2195736" y="5302794"/>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 name="Line 27"/>
          <p:cNvSpPr>
            <a:spLocks noChangeShapeType="1"/>
          </p:cNvSpPr>
          <p:nvPr/>
        </p:nvSpPr>
        <p:spPr bwMode="auto">
          <a:xfrm flipH="1" flipV="1">
            <a:off x="2195735" y="5950545"/>
            <a:ext cx="1217" cy="329158"/>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6" name="AutoShape 4"/>
          <p:cNvSpPr>
            <a:spLocks noChangeArrowheads="1"/>
          </p:cNvSpPr>
          <p:nvPr/>
        </p:nvSpPr>
        <p:spPr bwMode="auto">
          <a:xfrm>
            <a:off x="3382514" y="1628800"/>
            <a:ext cx="1333502" cy="323070"/>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smtClean="0">
                <a:solidFill>
                  <a:prstClr val="black"/>
                </a:solidFill>
              </a:rPr>
              <a:t>Project Sub-Goal</a:t>
            </a:r>
          </a:p>
        </p:txBody>
      </p:sp>
      <p:sp>
        <p:nvSpPr>
          <p:cNvPr id="47" name="AutoShape 4"/>
          <p:cNvSpPr>
            <a:spLocks noChangeArrowheads="1"/>
          </p:cNvSpPr>
          <p:nvPr/>
        </p:nvSpPr>
        <p:spPr bwMode="auto">
          <a:xfrm>
            <a:off x="3275856" y="2421085"/>
            <a:ext cx="1549799" cy="359843"/>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smtClean="0">
                <a:solidFill>
                  <a:prstClr val="black"/>
                </a:solidFill>
              </a:rPr>
              <a:t>Project Purpose</a:t>
            </a:r>
          </a:p>
        </p:txBody>
      </p:sp>
      <p:sp>
        <p:nvSpPr>
          <p:cNvPr id="39" name="Title 1"/>
          <p:cNvSpPr txBox="1">
            <a:spLocks/>
          </p:cNvSpPr>
          <p:nvPr/>
        </p:nvSpPr>
        <p:spPr>
          <a:xfrm>
            <a:off x="0" y="-27384"/>
            <a:ext cx="9144000" cy="662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black"/>
                </a:solidFill>
              </a:rPr>
              <a:t>The CPS Pollinators Project - Logframe</a:t>
            </a:r>
          </a:p>
        </p:txBody>
      </p:sp>
      <p:sp>
        <p:nvSpPr>
          <p:cNvPr id="45" name="Line 26"/>
          <p:cNvSpPr>
            <a:spLocks noChangeShapeType="1"/>
          </p:cNvSpPr>
          <p:nvPr/>
        </p:nvSpPr>
        <p:spPr bwMode="auto">
          <a:xfrm flipV="1">
            <a:off x="5868144" y="5302794"/>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65" name="Rectangle 15"/>
          <p:cNvSpPr>
            <a:spLocks noChangeArrowheads="1"/>
          </p:cNvSpPr>
          <p:nvPr/>
        </p:nvSpPr>
        <p:spPr bwMode="auto">
          <a:xfrm>
            <a:off x="3419599" y="5590281"/>
            <a:ext cx="1368425" cy="357089"/>
          </a:xfrm>
          <a:prstGeom prst="rect">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Project activity</a:t>
            </a:r>
          </a:p>
        </p:txBody>
      </p:sp>
      <p:sp>
        <p:nvSpPr>
          <p:cNvPr id="66" name="Rectangle 15"/>
          <p:cNvSpPr>
            <a:spLocks noChangeArrowheads="1"/>
          </p:cNvSpPr>
          <p:nvPr/>
        </p:nvSpPr>
        <p:spPr bwMode="auto">
          <a:xfrm>
            <a:off x="5219799" y="5590281"/>
            <a:ext cx="1368425" cy="357089"/>
          </a:xfrm>
          <a:prstGeom prst="rect">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Project activity</a:t>
            </a:r>
          </a:p>
        </p:txBody>
      </p:sp>
      <p:sp>
        <p:nvSpPr>
          <p:cNvPr id="67" name="Line 26"/>
          <p:cNvSpPr>
            <a:spLocks noChangeShapeType="1"/>
          </p:cNvSpPr>
          <p:nvPr/>
        </p:nvSpPr>
        <p:spPr bwMode="auto">
          <a:xfrm flipV="1">
            <a:off x="4039865" y="5302249"/>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6" name="TextBox 35"/>
          <p:cNvSpPr txBox="1"/>
          <p:nvPr/>
        </p:nvSpPr>
        <p:spPr>
          <a:xfrm>
            <a:off x="235789" y="2132856"/>
            <a:ext cx="986167" cy="461665"/>
          </a:xfrm>
          <a:prstGeom prst="rect">
            <a:avLst/>
          </a:prstGeom>
          <a:noFill/>
        </p:spPr>
        <p:txBody>
          <a:bodyPr wrap="none" rtlCol="0">
            <a:spAutoFit/>
          </a:bodyPr>
          <a:lstStyle/>
          <a:p>
            <a:r>
              <a:rPr lang="en-GB" dirty="0" smtClean="0">
                <a:solidFill>
                  <a:prstClr val="black"/>
                </a:solidFill>
              </a:rPr>
              <a:t>What?</a:t>
            </a:r>
            <a:endParaRPr lang="en-GB" dirty="0">
              <a:solidFill>
                <a:prstClr val="black"/>
              </a:solidFill>
            </a:endParaRPr>
          </a:p>
        </p:txBody>
      </p:sp>
      <p:sp>
        <p:nvSpPr>
          <p:cNvPr id="79" name="TextBox 78"/>
          <p:cNvSpPr txBox="1"/>
          <p:nvPr/>
        </p:nvSpPr>
        <p:spPr>
          <a:xfrm>
            <a:off x="235790" y="4911551"/>
            <a:ext cx="986167" cy="461665"/>
          </a:xfrm>
          <a:prstGeom prst="rect">
            <a:avLst/>
          </a:prstGeom>
          <a:noFill/>
        </p:spPr>
        <p:txBody>
          <a:bodyPr wrap="none" rtlCol="0">
            <a:spAutoFit/>
          </a:bodyPr>
          <a:lstStyle/>
          <a:p>
            <a:r>
              <a:rPr lang="en-GB" dirty="0" smtClean="0">
                <a:solidFill>
                  <a:prstClr val="black"/>
                </a:solidFill>
              </a:rPr>
              <a:t>What?</a:t>
            </a:r>
            <a:endParaRPr lang="en-GB" dirty="0">
              <a:solidFill>
                <a:prstClr val="black"/>
              </a:solidFill>
            </a:endParaRPr>
          </a:p>
        </p:txBody>
      </p:sp>
      <p:sp>
        <p:nvSpPr>
          <p:cNvPr id="80" name="TextBox 79"/>
          <p:cNvSpPr txBox="1"/>
          <p:nvPr/>
        </p:nvSpPr>
        <p:spPr>
          <a:xfrm>
            <a:off x="251520" y="6279703"/>
            <a:ext cx="918841" cy="461665"/>
          </a:xfrm>
          <a:prstGeom prst="rect">
            <a:avLst/>
          </a:prstGeom>
          <a:noFill/>
        </p:spPr>
        <p:txBody>
          <a:bodyPr wrap="none" rtlCol="0">
            <a:spAutoFit/>
          </a:bodyPr>
          <a:lstStyle/>
          <a:p>
            <a:r>
              <a:rPr lang="en-GB" dirty="0" smtClean="0">
                <a:solidFill>
                  <a:prstClr val="black"/>
                </a:solidFill>
              </a:rPr>
              <a:t>Who?</a:t>
            </a:r>
            <a:endParaRPr lang="en-GB" dirty="0">
              <a:solidFill>
                <a:prstClr val="black"/>
              </a:solidFill>
            </a:endParaRPr>
          </a:p>
        </p:txBody>
      </p:sp>
      <p:sp>
        <p:nvSpPr>
          <p:cNvPr id="81" name="TextBox 80"/>
          <p:cNvSpPr txBox="1"/>
          <p:nvPr/>
        </p:nvSpPr>
        <p:spPr>
          <a:xfrm>
            <a:off x="195171" y="5634830"/>
            <a:ext cx="920445" cy="461665"/>
          </a:xfrm>
          <a:prstGeom prst="rect">
            <a:avLst/>
          </a:prstGeom>
          <a:noFill/>
        </p:spPr>
        <p:txBody>
          <a:bodyPr wrap="none" rtlCol="0">
            <a:spAutoFit/>
          </a:bodyPr>
          <a:lstStyle/>
          <a:p>
            <a:r>
              <a:rPr lang="en-GB" dirty="0" smtClean="0">
                <a:solidFill>
                  <a:prstClr val="black"/>
                </a:solidFill>
              </a:rPr>
              <a:t>How?</a:t>
            </a:r>
            <a:endParaRPr lang="en-GB" dirty="0">
              <a:solidFill>
                <a:prstClr val="black"/>
              </a:solidFill>
            </a:endParaRPr>
          </a:p>
        </p:txBody>
      </p:sp>
      <p:sp>
        <p:nvSpPr>
          <p:cNvPr id="35" name="Rectangle 11"/>
          <p:cNvSpPr>
            <a:spLocks noChangeArrowheads="1"/>
          </p:cNvSpPr>
          <p:nvPr/>
        </p:nvSpPr>
        <p:spPr bwMode="auto">
          <a:xfrm>
            <a:off x="6588224" y="2311315"/>
            <a:ext cx="2349152" cy="579381"/>
          </a:xfrm>
          <a:prstGeom prst="rect">
            <a:avLst/>
          </a:prstGeom>
          <a:solidFill>
            <a:srgbClr val="00B0F0">
              <a:alpha val="50000"/>
            </a:srgbClr>
          </a:solidFill>
          <a:ln w="9525">
            <a:solidFill>
              <a:schemeClr val="tx1"/>
            </a:solidFill>
            <a:miter lim="800000"/>
            <a:headEnd/>
            <a:tailEnd/>
          </a:ln>
          <a:effectLst/>
        </p:spPr>
        <p:txBody>
          <a:bodyPr wrap="none" anchor="ctr"/>
          <a:lstStyle/>
          <a:p>
            <a:pPr algn="ctr"/>
            <a:r>
              <a:rPr lang="en-GB" sz="1400" b="1" i="1" dirty="0" smtClean="0">
                <a:solidFill>
                  <a:prstClr val="black"/>
                </a:solidFill>
              </a:rPr>
              <a:t>Monitoring of Results through </a:t>
            </a:r>
          </a:p>
          <a:p>
            <a:pPr algn="ctr"/>
            <a:r>
              <a:rPr lang="en-GB" sz="1400" b="1" i="1" dirty="0" smtClean="0">
                <a:solidFill>
                  <a:prstClr val="black"/>
                </a:solidFill>
              </a:rPr>
              <a:t>Purpose  </a:t>
            </a:r>
            <a:r>
              <a:rPr lang="en-GB" sz="1400" b="1" i="1" dirty="0">
                <a:solidFill>
                  <a:prstClr val="black"/>
                </a:solidFill>
              </a:rPr>
              <a:t>indicators</a:t>
            </a:r>
          </a:p>
        </p:txBody>
      </p:sp>
      <p:sp>
        <p:nvSpPr>
          <p:cNvPr id="59" name="Line 26"/>
          <p:cNvSpPr>
            <a:spLocks noChangeShapeType="1"/>
          </p:cNvSpPr>
          <p:nvPr/>
        </p:nvSpPr>
        <p:spPr bwMode="auto">
          <a:xfrm flipV="1">
            <a:off x="4047146" y="2004243"/>
            <a:ext cx="0" cy="359445"/>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64" name="Line 26"/>
          <p:cNvSpPr>
            <a:spLocks noChangeShapeType="1"/>
          </p:cNvSpPr>
          <p:nvPr/>
        </p:nvSpPr>
        <p:spPr bwMode="auto">
          <a:xfrm flipV="1">
            <a:off x="4061296" y="1132013"/>
            <a:ext cx="0" cy="432050"/>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1" name="Line 27"/>
          <p:cNvSpPr>
            <a:spLocks noChangeShapeType="1"/>
          </p:cNvSpPr>
          <p:nvPr/>
        </p:nvSpPr>
        <p:spPr bwMode="auto">
          <a:xfrm flipH="1" flipV="1">
            <a:off x="4093391" y="5960144"/>
            <a:ext cx="1217" cy="329158"/>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2" name="Line 27"/>
          <p:cNvSpPr>
            <a:spLocks noChangeShapeType="1"/>
          </p:cNvSpPr>
          <p:nvPr/>
        </p:nvSpPr>
        <p:spPr bwMode="auto">
          <a:xfrm flipH="1" flipV="1">
            <a:off x="5866927" y="5960144"/>
            <a:ext cx="1217" cy="329158"/>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3" name="Line 26"/>
          <p:cNvSpPr>
            <a:spLocks noChangeShapeType="1"/>
          </p:cNvSpPr>
          <p:nvPr/>
        </p:nvSpPr>
        <p:spPr bwMode="auto">
          <a:xfrm flipV="1">
            <a:off x="2195487" y="2890696"/>
            <a:ext cx="1224111" cy="2019862"/>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5" name="Line 26"/>
          <p:cNvSpPr>
            <a:spLocks noChangeShapeType="1"/>
          </p:cNvSpPr>
          <p:nvPr/>
        </p:nvSpPr>
        <p:spPr bwMode="auto">
          <a:xfrm flipH="1" flipV="1">
            <a:off x="4571999" y="2904659"/>
            <a:ext cx="1332011" cy="1892492"/>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6" name="Line 26"/>
          <p:cNvSpPr>
            <a:spLocks noChangeShapeType="1"/>
          </p:cNvSpPr>
          <p:nvPr/>
        </p:nvSpPr>
        <p:spPr bwMode="auto">
          <a:xfrm flipV="1">
            <a:off x="4047146" y="2890695"/>
            <a:ext cx="0" cy="1977919"/>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55" name="Rectangle 54"/>
          <p:cNvSpPr/>
          <p:nvPr/>
        </p:nvSpPr>
        <p:spPr>
          <a:xfrm>
            <a:off x="95945" y="3429000"/>
            <a:ext cx="2039341" cy="92333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n-US" sz="5400" b="1" dirty="0" smtClean="0">
                <a:ln w="19050">
                  <a:solidFill>
                    <a:srgbClr val="04617B">
                      <a:tint val="1000"/>
                    </a:srgbClr>
                  </a:solidFill>
                  <a:prstDash val="solid"/>
                </a:ln>
                <a:solidFill>
                  <a:srgbClr val="0BD0D9"/>
                </a:solidFill>
                <a:effectLst>
                  <a:outerShdw blurRad="50000" dist="50800" dir="7500000" algn="tl">
                    <a:srgbClr val="000000">
                      <a:shade val="5000"/>
                      <a:alpha val="35000"/>
                    </a:srgbClr>
                  </a:outerShdw>
                </a:effectLst>
              </a:rPr>
              <a:t>WHO?</a:t>
            </a:r>
            <a:endParaRPr lang="en-US" sz="5400" b="1" dirty="0">
              <a:ln w="19050">
                <a:solidFill>
                  <a:srgbClr val="04617B">
                    <a:tint val="1000"/>
                  </a:srgbClr>
                </a:solidFill>
                <a:prstDash val="solid"/>
              </a:ln>
              <a:solidFill>
                <a:srgbClr val="0BD0D9"/>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3381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131840" y="620490"/>
            <a:ext cx="1800225" cy="504254"/>
          </a:xfrm>
          <a:prstGeom prst="rect">
            <a:avLst/>
          </a:prstGeom>
          <a:solidFill>
            <a:srgbClr val="FFFF00"/>
          </a:solidFill>
          <a:ln w="9525">
            <a:solidFill>
              <a:schemeClr val="tx1"/>
            </a:solidFill>
            <a:miter lim="800000"/>
            <a:headEnd/>
            <a:tailEnd/>
          </a:ln>
          <a:effectLst/>
        </p:spPr>
        <p:txBody>
          <a:bodyPr wrap="none" anchor="ctr"/>
          <a:lstStyle/>
          <a:p>
            <a:pPr algn="ctr"/>
            <a:r>
              <a:rPr lang="en-GB" sz="1400" b="1" dirty="0" smtClean="0">
                <a:solidFill>
                  <a:prstClr val="black"/>
                </a:solidFill>
                <a:cs typeface="Times New Roman" pitchFamily="18" charset="0"/>
              </a:rPr>
              <a:t>Project Goal</a:t>
            </a:r>
            <a:endParaRPr lang="en-GB" sz="1400" b="1" dirty="0">
              <a:solidFill>
                <a:prstClr val="black"/>
              </a:solidFill>
              <a:cs typeface="Times New Roman" pitchFamily="18" charset="0"/>
            </a:endParaRPr>
          </a:p>
        </p:txBody>
      </p:sp>
      <p:sp>
        <p:nvSpPr>
          <p:cNvPr id="10" name="AutoShape 7"/>
          <p:cNvSpPr>
            <a:spLocks noChangeArrowheads="1"/>
          </p:cNvSpPr>
          <p:nvPr/>
        </p:nvSpPr>
        <p:spPr bwMode="auto">
          <a:xfrm>
            <a:off x="1763688" y="4942209"/>
            <a:ext cx="863600" cy="360040"/>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Output</a:t>
            </a:r>
          </a:p>
        </p:txBody>
      </p:sp>
      <p:sp>
        <p:nvSpPr>
          <p:cNvPr id="11" name="Rectangle 8"/>
          <p:cNvSpPr>
            <a:spLocks noChangeArrowheads="1"/>
          </p:cNvSpPr>
          <p:nvPr/>
        </p:nvSpPr>
        <p:spPr bwMode="auto">
          <a:xfrm>
            <a:off x="1513014" y="6308551"/>
            <a:ext cx="5021881" cy="504825"/>
          </a:xfrm>
          <a:prstGeom prst="rect">
            <a:avLst/>
          </a:prstGeom>
          <a:solidFill>
            <a:schemeClr val="bg1"/>
          </a:solidFill>
          <a:ln w="9525">
            <a:solidFill>
              <a:schemeClr val="tx1"/>
            </a:solidFill>
            <a:miter lim="800000"/>
            <a:headEnd/>
            <a:tailEnd/>
          </a:ln>
          <a:effectLst/>
        </p:spPr>
        <p:txBody>
          <a:bodyPr wrap="none" anchor="ctr"/>
          <a:lstStyle/>
          <a:p>
            <a:pPr algn="ctr"/>
            <a:r>
              <a:rPr lang="en-GB" sz="1400" dirty="0">
                <a:solidFill>
                  <a:prstClr val="black"/>
                </a:solidFill>
              </a:rPr>
              <a:t>Project Management </a:t>
            </a:r>
            <a:r>
              <a:rPr lang="en-GB" sz="1400" dirty="0" smtClean="0">
                <a:solidFill>
                  <a:prstClr val="black"/>
                </a:solidFill>
              </a:rPr>
              <a:t>Team (Budget</a:t>
            </a:r>
            <a:r>
              <a:rPr lang="en-GB" sz="1400" dirty="0">
                <a:solidFill>
                  <a:prstClr val="black"/>
                </a:solidFill>
              </a:rPr>
              <a:t>, HR, Organisational Practices)</a:t>
            </a:r>
          </a:p>
        </p:txBody>
      </p:sp>
      <p:sp>
        <p:nvSpPr>
          <p:cNvPr id="14" name="Rectangle 11"/>
          <p:cNvSpPr>
            <a:spLocks noChangeArrowheads="1"/>
          </p:cNvSpPr>
          <p:nvPr/>
        </p:nvSpPr>
        <p:spPr bwMode="auto">
          <a:xfrm>
            <a:off x="6588224" y="1500644"/>
            <a:ext cx="2349152" cy="579381"/>
          </a:xfrm>
          <a:prstGeom prst="rect">
            <a:avLst/>
          </a:prstGeom>
          <a:solidFill>
            <a:srgbClr val="00B0F0">
              <a:alpha val="50000"/>
            </a:srgbClr>
          </a:solidFill>
          <a:ln w="9525">
            <a:solidFill>
              <a:schemeClr val="tx1"/>
            </a:solidFill>
            <a:miter lim="800000"/>
            <a:headEnd/>
            <a:tailEnd/>
          </a:ln>
          <a:effectLst/>
        </p:spPr>
        <p:txBody>
          <a:bodyPr wrap="none" anchor="ctr"/>
          <a:lstStyle/>
          <a:p>
            <a:pPr algn="ctr"/>
            <a:r>
              <a:rPr lang="en-GB" sz="1400" b="1" i="1" dirty="0" smtClean="0">
                <a:solidFill>
                  <a:prstClr val="black"/>
                </a:solidFill>
              </a:rPr>
              <a:t>Monitoring of Results through </a:t>
            </a:r>
          </a:p>
          <a:p>
            <a:pPr algn="ctr"/>
            <a:r>
              <a:rPr lang="en-GB" sz="1400" b="1" i="1" dirty="0" smtClean="0">
                <a:solidFill>
                  <a:prstClr val="black"/>
                </a:solidFill>
              </a:rPr>
              <a:t>Sub-Goal  </a:t>
            </a:r>
            <a:r>
              <a:rPr lang="en-GB" sz="1400" b="1" i="1" dirty="0">
                <a:solidFill>
                  <a:prstClr val="black"/>
                </a:solidFill>
              </a:rPr>
              <a:t>indicators</a:t>
            </a:r>
          </a:p>
        </p:txBody>
      </p:sp>
      <p:sp>
        <p:nvSpPr>
          <p:cNvPr id="18" name="Rectangle 15"/>
          <p:cNvSpPr>
            <a:spLocks noChangeArrowheads="1"/>
          </p:cNvSpPr>
          <p:nvPr/>
        </p:nvSpPr>
        <p:spPr bwMode="auto">
          <a:xfrm>
            <a:off x="1512741" y="5591867"/>
            <a:ext cx="1368425" cy="357089"/>
          </a:xfrm>
          <a:prstGeom prst="rect">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Project activity</a:t>
            </a:r>
          </a:p>
        </p:txBody>
      </p:sp>
      <p:sp>
        <p:nvSpPr>
          <p:cNvPr id="19" name="Rectangle 16"/>
          <p:cNvSpPr>
            <a:spLocks noChangeArrowheads="1"/>
          </p:cNvSpPr>
          <p:nvPr/>
        </p:nvSpPr>
        <p:spPr bwMode="auto">
          <a:xfrm>
            <a:off x="7425208" y="4797152"/>
            <a:ext cx="1512168" cy="1152128"/>
          </a:xfrm>
          <a:prstGeom prst="rect">
            <a:avLst/>
          </a:prstGeom>
          <a:solidFill>
            <a:srgbClr val="00B0F0">
              <a:alpha val="50000"/>
            </a:srgbClr>
          </a:solidFill>
          <a:ln w="9525">
            <a:solidFill>
              <a:schemeClr val="tx1"/>
            </a:solidFill>
            <a:miter lim="800000"/>
            <a:headEnd/>
            <a:tailEnd/>
          </a:ln>
          <a:effectLst/>
        </p:spPr>
        <p:txBody>
          <a:bodyPr wrap="none" anchor="ctr"/>
          <a:lstStyle/>
          <a:p>
            <a:pPr algn="ctr"/>
            <a:r>
              <a:rPr lang="en-GB" sz="1400" b="1" i="1" dirty="0">
                <a:solidFill>
                  <a:prstClr val="black"/>
                </a:solidFill>
              </a:rPr>
              <a:t>Monitoring of</a:t>
            </a:r>
          </a:p>
          <a:p>
            <a:pPr algn="ctr"/>
            <a:r>
              <a:rPr lang="en-GB" sz="1400" b="1" i="1" dirty="0">
                <a:solidFill>
                  <a:prstClr val="black"/>
                </a:solidFill>
              </a:rPr>
              <a:t>Project</a:t>
            </a:r>
          </a:p>
          <a:p>
            <a:pPr algn="ctr"/>
            <a:r>
              <a:rPr lang="en-GB" sz="1400" b="1" i="1" dirty="0">
                <a:solidFill>
                  <a:prstClr val="black"/>
                </a:solidFill>
              </a:rPr>
              <a:t>Activities &amp;</a:t>
            </a:r>
          </a:p>
          <a:p>
            <a:pPr algn="ctr"/>
            <a:r>
              <a:rPr lang="en-GB" sz="1400" b="1" i="1" dirty="0" smtClean="0">
                <a:solidFill>
                  <a:prstClr val="black"/>
                </a:solidFill>
              </a:rPr>
              <a:t>Output level</a:t>
            </a:r>
          </a:p>
          <a:p>
            <a:pPr algn="ctr"/>
            <a:r>
              <a:rPr lang="en-GB" sz="1400" b="1" i="1" dirty="0" smtClean="0">
                <a:solidFill>
                  <a:prstClr val="black"/>
                </a:solidFill>
              </a:rPr>
              <a:t>Indicators</a:t>
            </a:r>
            <a:endParaRPr lang="en-GB" sz="1400" b="1" i="1" dirty="0">
              <a:solidFill>
                <a:prstClr val="black"/>
              </a:solidFill>
            </a:endParaRPr>
          </a:p>
        </p:txBody>
      </p:sp>
      <p:sp>
        <p:nvSpPr>
          <p:cNvPr id="20" name="AutoShape 17"/>
          <p:cNvSpPr>
            <a:spLocks noChangeArrowheads="1"/>
          </p:cNvSpPr>
          <p:nvPr/>
        </p:nvSpPr>
        <p:spPr bwMode="auto">
          <a:xfrm>
            <a:off x="3635896" y="4942209"/>
            <a:ext cx="863600" cy="360040"/>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Output</a:t>
            </a:r>
          </a:p>
        </p:txBody>
      </p:sp>
      <p:sp>
        <p:nvSpPr>
          <p:cNvPr id="22" name="AutoShape 19"/>
          <p:cNvSpPr>
            <a:spLocks noChangeArrowheads="1"/>
          </p:cNvSpPr>
          <p:nvPr/>
        </p:nvSpPr>
        <p:spPr bwMode="auto">
          <a:xfrm>
            <a:off x="5508600" y="4943028"/>
            <a:ext cx="863600" cy="359221"/>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Output</a:t>
            </a:r>
          </a:p>
        </p:txBody>
      </p:sp>
      <p:sp>
        <p:nvSpPr>
          <p:cNvPr id="29" name="Line 26"/>
          <p:cNvSpPr>
            <a:spLocks noChangeShapeType="1"/>
          </p:cNvSpPr>
          <p:nvPr/>
        </p:nvSpPr>
        <p:spPr bwMode="auto">
          <a:xfrm flipV="1">
            <a:off x="2195736" y="5302794"/>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 name="Line 27"/>
          <p:cNvSpPr>
            <a:spLocks noChangeShapeType="1"/>
          </p:cNvSpPr>
          <p:nvPr/>
        </p:nvSpPr>
        <p:spPr bwMode="auto">
          <a:xfrm flipH="1" flipV="1">
            <a:off x="2195735" y="5950545"/>
            <a:ext cx="1217" cy="329158"/>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6" name="AutoShape 4"/>
          <p:cNvSpPr>
            <a:spLocks noChangeArrowheads="1"/>
          </p:cNvSpPr>
          <p:nvPr/>
        </p:nvSpPr>
        <p:spPr bwMode="auto">
          <a:xfrm>
            <a:off x="3382514" y="1628800"/>
            <a:ext cx="1333502" cy="323070"/>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smtClean="0">
                <a:solidFill>
                  <a:prstClr val="black"/>
                </a:solidFill>
              </a:rPr>
              <a:t>Project Sub-Goal</a:t>
            </a:r>
          </a:p>
        </p:txBody>
      </p:sp>
      <p:sp>
        <p:nvSpPr>
          <p:cNvPr id="47" name="AutoShape 4"/>
          <p:cNvSpPr>
            <a:spLocks noChangeArrowheads="1"/>
          </p:cNvSpPr>
          <p:nvPr/>
        </p:nvSpPr>
        <p:spPr bwMode="auto">
          <a:xfrm>
            <a:off x="3275856" y="2421085"/>
            <a:ext cx="1549799" cy="359843"/>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smtClean="0">
                <a:solidFill>
                  <a:prstClr val="black"/>
                </a:solidFill>
              </a:rPr>
              <a:t>Project Purpose</a:t>
            </a:r>
          </a:p>
        </p:txBody>
      </p:sp>
      <p:sp>
        <p:nvSpPr>
          <p:cNvPr id="39" name="Title 1"/>
          <p:cNvSpPr txBox="1">
            <a:spLocks/>
          </p:cNvSpPr>
          <p:nvPr/>
        </p:nvSpPr>
        <p:spPr>
          <a:xfrm>
            <a:off x="-180528" y="-27384"/>
            <a:ext cx="9540552" cy="662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black"/>
                </a:solidFill>
              </a:rPr>
              <a:t>The CPS Pollinators Project </a:t>
            </a:r>
            <a:r>
              <a:rPr lang="en-US" sz="3600" b="1" dirty="0" smtClean="0">
                <a:solidFill>
                  <a:prstClr val="black"/>
                </a:solidFill>
              </a:rPr>
              <a:t>– Adapted Logframe</a:t>
            </a:r>
            <a:endParaRPr lang="en-US" sz="3600" b="1" dirty="0">
              <a:solidFill>
                <a:prstClr val="black"/>
              </a:solidFill>
            </a:endParaRPr>
          </a:p>
        </p:txBody>
      </p:sp>
      <p:sp>
        <p:nvSpPr>
          <p:cNvPr id="45" name="Line 26"/>
          <p:cNvSpPr>
            <a:spLocks noChangeShapeType="1"/>
          </p:cNvSpPr>
          <p:nvPr/>
        </p:nvSpPr>
        <p:spPr bwMode="auto">
          <a:xfrm flipV="1">
            <a:off x="5868144" y="5302794"/>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65" name="Rectangle 15"/>
          <p:cNvSpPr>
            <a:spLocks noChangeArrowheads="1"/>
          </p:cNvSpPr>
          <p:nvPr/>
        </p:nvSpPr>
        <p:spPr bwMode="auto">
          <a:xfrm>
            <a:off x="3419599" y="5590281"/>
            <a:ext cx="1368425" cy="357089"/>
          </a:xfrm>
          <a:prstGeom prst="rect">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Project activity</a:t>
            </a:r>
          </a:p>
        </p:txBody>
      </p:sp>
      <p:sp>
        <p:nvSpPr>
          <p:cNvPr id="66" name="Rectangle 15"/>
          <p:cNvSpPr>
            <a:spLocks noChangeArrowheads="1"/>
          </p:cNvSpPr>
          <p:nvPr/>
        </p:nvSpPr>
        <p:spPr bwMode="auto">
          <a:xfrm>
            <a:off x="5219799" y="5590281"/>
            <a:ext cx="1368425" cy="357089"/>
          </a:xfrm>
          <a:prstGeom prst="rect">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Project activity</a:t>
            </a:r>
          </a:p>
        </p:txBody>
      </p:sp>
      <p:sp>
        <p:nvSpPr>
          <p:cNvPr id="67" name="Line 26"/>
          <p:cNvSpPr>
            <a:spLocks noChangeShapeType="1"/>
          </p:cNvSpPr>
          <p:nvPr/>
        </p:nvSpPr>
        <p:spPr bwMode="auto">
          <a:xfrm flipV="1">
            <a:off x="4039865" y="5302249"/>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6" name="TextBox 35"/>
          <p:cNvSpPr txBox="1"/>
          <p:nvPr/>
        </p:nvSpPr>
        <p:spPr>
          <a:xfrm>
            <a:off x="235789" y="2132856"/>
            <a:ext cx="986167" cy="461665"/>
          </a:xfrm>
          <a:prstGeom prst="rect">
            <a:avLst/>
          </a:prstGeom>
          <a:noFill/>
        </p:spPr>
        <p:txBody>
          <a:bodyPr wrap="none" rtlCol="0">
            <a:spAutoFit/>
          </a:bodyPr>
          <a:lstStyle/>
          <a:p>
            <a:r>
              <a:rPr lang="en-GB" dirty="0" smtClean="0">
                <a:solidFill>
                  <a:prstClr val="black"/>
                </a:solidFill>
              </a:rPr>
              <a:t>What?</a:t>
            </a:r>
            <a:endParaRPr lang="en-GB" dirty="0">
              <a:solidFill>
                <a:prstClr val="black"/>
              </a:solidFill>
            </a:endParaRPr>
          </a:p>
        </p:txBody>
      </p:sp>
      <p:sp>
        <p:nvSpPr>
          <p:cNvPr id="79" name="TextBox 78"/>
          <p:cNvSpPr txBox="1"/>
          <p:nvPr/>
        </p:nvSpPr>
        <p:spPr>
          <a:xfrm>
            <a:off x="235790" y="4911551"/>
            <a:ext cx="986167" cy="461665"/>
          </a:xfrm>
          <a:prstGeom prst="rect">
            <a:avLst/>
          </a:prstGeom>
          <a:noFill/>
        </p:spPr>
        <p:txBody>
          <a:bodyPr wrap="none" rtlCol="0">
            <a:spAutoFit/>
          </a:bodyPr>
          <a:lstStyle/>
          <a:p>
            <a:r>
              <a:rPr lang="en-GB" dirty="0" smtClean="0">
                <a:solidFill>
                  <a:prstClr val="black"/>
                </a:solidFill>
              </a:rPr>
              <a:t>What?</a:t>
            </a:r>
            <a:endParaRPr lang="en-GB" dirty="0">
              <a:solidFill>
                <a:prstClr val="black"/>
              </a:solidFill>
            </a:endParaRPr>
          </a:p>
        </p:txBody>
      </p:sp>
      <p:sp>
        <p:nvSpPr>
          <p:cNvPr id="80" name="TextBox 79"/>
          <p:cNvSpPr txBox="1"/>
          <p:nvPr/>
        </p:nvSpPr>
        <p:spPr>
          <a:xfrm>
            <a:off x="251520" y="6279703"/>
            <a:ext cx="918841" cy="461665"/>
          </a:xfrm>
          <a:prstGeom prst="rect">
            <a:avLst/>
          </a:prstGeom>
          <a:noFill/>
        </p:spPr>
        <p:txBody>
          <a:bodyPr wrap="none" rtlCol="0">
            <a:spAutoFit/>
          </a:bodyPr>
          <a:lstStyle/>
          <a:p>
            <a:r>
              <a:rPr lang="en-GB" dirty="0" smtClean="0">
                <a:solidFill>
                  <a:prstClr val="black"/>
                </a:solidFill>
              </a:rPr>
              <a:t>Who?</a:t>
            </a:r>
            <a:endParaRPr lang="en-GB" dirty="0">
              <a:solidFill>
                <a:prstClr val="black"/>
              </a:solidFill>
            </a:endParaRPr>
          </a:p>
        </p:txBody>
      </p:sp>
      <p:sp>
        <p:nvSpPr>
          <p:cNvPr id="81" name="TextBox 80"/>
          <p:cNvSpPr txBox="1"/>
          <p:nvPr/>
        </p:nvSpPr>
        <p:spPr>
          <a:xfrm>
            <a:off x="195171" y="5634830"/>
            <a:ext cx="920445" cy="461665"/>
          </a:xfrm>
          <a:prstGeom prst="rect">
            <a:avLst/>
          </a:prstGeom>
          <a:noFill/>
        </p:spPr>
        <p:txBody>
          <a:bodyPr wrap="none" rtlCol="0">
            <a:spAutoFit/>
          </a:bodyPr>
          <a:lstStyle/>
          <a:p>
            <a:r>
              <a:rPr lang="en-GB" dirty="0" smtClean="0">
                <a:solidFill>
                  <a:prstClr val="black"/>
                </a:solidFill>
              </a:rPr>
              <a:t>How?</a:t>
            </a:r>
            <a:endParaRPr lang="en-GB" dirty="0">
              <a:solidFill>
                <a:prstClr val="black"/>
              </a:solidFill>
            </a:endParaRPr>
          </a:p>
        </p:txBody>
      </p:sp>
      <p:sp>
        <p:nvSpPr>
          <p:cNvPr id="35" name="Rectangle 11"/>
          <p:cNvSpPr>
            <a:spLocks noChangeArrowheads="1"/>
          </p:cNvSpPr>
          <p:nvPr/>
        </p:nvSpPr>
        <p:spPr bwMode="auto">
          <a:xfrm>
            <a:off x="6588224" y="2311315"/>
            <a:ext cx="2349152" cy="579381"/>
          </a:xfrm>
          <a:prstGeom prst="rect">
            <a:avLst/>
          </a:prstGeom>
          <a:solidFill>
            <a:srgbClr val="00B0F0">
              <a:alpha val="50000"/>
            </a:srgbClr>
          </a:solidFill>
          <a:ln w="9525">
            <a:solidFill>
              <a:schemeClr val="tx1"/>
            </a:solidFill>
            <a:miter lim="800000"/>
            <a:headEnd/>
            <a:tailEnd/>
          </a:ln>
          <a:effectLst/>
        </p:spPr>
        <p:txBody>
          <a:bodyPr wrap="none" anchor="ctr"/>
          <a:lstStyle/>
          <a:p>
            <a:pPr algn="ctr"/>
            <a:r>
              <a:rPr lang="en-GB" sz="1400" b="1" i="1" dirty="0" smtClean="0">
                <a:solidFill>
                  <a:prstClr val="black"/>
                </a:solidFill>
              </a:rPr>
              <a:t>Monitoring of Results through </a:t>
            </a:r>
          </a:p>
          <a:p>
            <a:pPr algn="ctr"/>
            <a:r>
              <a:rPr lang="en-GB" sz="1400" b="1" i="1" dirty="0" smtClean="0">
                <a:solidFill>
                  <a:prstClr val="black"/>
                </a:solidFill>
              </a:rPr>
              <a:t>Purpose  </a:t>
            </a:r>
            <a:r>
              <a:rPr lang="en-GB" sz="1400" b="1" i="1" dirty="0">
                <a:solidFill>
                  <a:prstClr val="black"/>
                </a:solidFill>
              </a:rPr>
              <a:t>indicators</a:t>
            </a:r>
          </a:p>
        </p:txBody>
      </p:sp>
      <p:sp>
        <p:nvSpPr>
          <p:cNvPr id="38" name="Rectangle 14"/>
          <p:cNvSpPr>
            <a:spLocks noChangeArrowheads="1"/>
          </p:cNvSpPr>
          <p:nvPr/>
        </p:nvSpPr>
        <p:spPr bwMode="auto">
          <a:xfrm>
            <a:off x="7308304" y="3486879"/>
            <a:ext cx="1512168" cy="892354"/>
          </a:xfrm>
          <a:prstGeom prst="rect">
            <a:avLst/>
          </a:prstGeom>
          <a:solidFill>
            <a:srgbClr val="CC9900">
              <a:alpha val="50000"/>
            </a:srgbClr>
          </a:solidFill>
          <a:ln w="9525">
            <a:solidFill>
              <a:schemeClr val="tx1"/>
            </a:solidFill>
            <a:round/>
            <a:headEnd/>
            <a:tailEnd/>
          </a:ln>
          <a:effectLst/>
        </p:spPr>
        <p:txBody>
          <a:bodyPr wrap="none" anchor="ctr"/>
          <a:lstStyle/>
          <a:p>
            <a:r>
              <a:rPr lang="en-GB" sz="1400" b="1" dirty="0" smtClean="0">
                <a:solidFill>
                  <a:prstClr val="black"/>
                </a:solidFill>
              </a:rPr>
              <a:t>Monitoring of </a:t>
            </a:r>
          </a:p>
          <a:p>
            <a:r>
              <a:rPr lang="en-GB" sz="1400" b="1" dirty="0" smtClean="0">
                <a:solidFill>
                  <a:prstClr val="black"/>
                </a:solidFill>
              </a:rPr>
              <a:t>Boundary Partner</a:t>
            </a:r>
          </a:p>
          <a:p>
            <a:r>
              <a:rPr lang="en-GB" sz="1400" b="1" dirty="0" smtClean="0">
                <a:solidFill>
                  <a:prstClr val="black"/>
                </a:solidFill>
              </a:rPr>
              <a:t>Outcomes through</a:t>
            </a:r>
          </a:p>
          <a:p>
            <a:r>
              <a:rPr lang="en-GB" sz="1400" b="1" dirty="0" smtClean="0">
                <a:solidFill>
                  <a:prstClr val="black"/>
                </a:solidFill>
              </a:rPr>
              <a:t>Progress Markers</a:t>
            </a:r>
            <a:endParaRPr lang="en-GB" sz="1400" b="1" dirty="0">
              <a:solidFill>
                <a:prstClr val="black"/>
              </a:solidFill>
            </a:endParaRPr>
          </a:p>
        </p:txBody>
      </p:sp>
      <p:sp>
        <p:nvSpPr>
          <p:cNvPr id="57" name="TextBox 56"/>
          <p:cNvSpPr txBox="1"/>
          <p:nvPr/>
        </p:nvSpPr>
        <p:spPr>
          <a:xfrm>
            <a:off x="251520" y="3148714"/>
            <a:ext cx="918841" cy="461665"/>
          </a:xfrm>
          <a:prstGeom prst="rect">
            <a:avLst/>
          </a:prstGeom>
          <a:noFill/>
        </p:spPr>
        <p:txBody>
          <a:bodyPr wrap="none" rtlCol="0">
            <a:spAutoFit/>
          </a:bodyPr>
          <a:lstStyle/>
          <a:p>
            <a:r>
              <a:rPr lang="en-GB" dirty="0" smtClean="0">
                <a:solidFill>
                  <a:prstClr val="black"/>
                </a:solidFill>
              </a:rPr>
              <a:t>Who?</a:t>
            </a:r>
            <a:endParaRPr lang="en-GB" dirty="0">
              <a:solidFill>
                <a:prstClr val="black"/>
              </a:solidFill>
            </a:endParaRPr>
          </a:p>
        </p:txBody>
      </p:sp>
      <p:sp>
        <p:nvSpPr>
          <p:cNvPr id="58" name="TextBox 57"/>
          <p:cNvSpPr txBox="1"/>
          <p:nvPr/>
        </p:nvSpPr>
        <p:spPr>
          <a:xfrm>
            <a:off x="251520" y="3940802"/>
            <a:ext cx="986167" cy="461665"/>
          </a:xfrm>
          <a:prstGeom prst="rect">
            <a:avLst/>
          </a:prstGeom>
          <a:noFill/>
        </p:spPr>
        <p:txBody>
          <a:bodyPr wrap="none" rtlCol="0">
            <a:spAutoFit/>
          </a:bodyPr>
          <a:lstStyle/>
          <a:p>
            <a:r>
              <a:rPr lang="en-GB" dirty="0" smtClean="0">
                <a:solidFill>
                  <a:prstClr val="black"/>
                </a:solidFill>
              </a:rPr>
              <a:t>What?</a:t>
            </a:r>
            <a:endParaRPr lang="en-GB" dirty="0">
              <a:solidFill>
                <a:prstClr val="black"/>
              </a:solidFill>
            </a:endParaRPr>
          </a:p>
        </p:txBody>
      </p:sp>
      <p:sp>
        <p:nvSpPr>
          <p:cNvPr id="59" name="Line 26"/>
          <p:cNvSpPr>
            <a:spLocks noChangeShapeType="1"/>
          </p:cNvSpPr>
          <p:nvPr/>
        </p:nvSpPr>
        <p:spPr bwMode="auto">
          <a:xfrm flipV="1">
            <a:off x="4047146" y="2004243"/>
            <a:ext cx="0" cy="359445"/>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64" name="Line 26"/>
          <p:cNvSpPr>
            <a:spLocks noChangeShapeType="1"/>
          </p:cNvSpPr>
          <p:nvPr/>
        </p:nvSpPr>
        <p:spPr bwMode="auto">
          <a:xfrm flipV="1">
            <a:off x="4061296" y="1132013"/>
            <a:ext cx="0" cy="432050"/>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1" name="Line 27"/>
          <p:cNvSpPr>
            <a:spLocks noChangeShapeType="1"/>
          </p:cNvSpPr>
          <p:nvPr/>
        </p:nvSpPr>
        <p:spPr bwMode="auto">
          <a:xfrm flipH="1" flipV="1">
            <a:off x="4093391" y="5960144"/>
            <a:ext cx="1217" cy="329158"/>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2" name="Line 27"/>
          <p:cNvSpPr>
            <a:spLocks noChangeShapeType="1"/>
          </p:cNvSpPr>
          <p:nvPr/>
        </p:nvSpPr>
        <p:spPr bwMode="auto">
          <a:xfrm flipH="1" flipV="1">
            <a:off x="5866927" y="5960144"/>
            <a:ext cx="1217" cy="329158"/>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3" name="Line 26"/>
          <p:cNvSpPr>
            <a:spLocks noChangeShapeType="1"/>
          </p:cNvSpPr>
          <p:nvPr/>
        </p:nvSpPr>
        <p:spPr bwMode="auto">
          <a:xfrm flipV="1">
            <a:off x="2195488" y="4653136"/>
            <a:ext cx="0" cy="274355"/>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4" name="Line 26"/>
          <p:cNvSpPr>
            <a:spLocks noChangeShapeType="1"/>
          </p:cNvSpPr>
          <p:nvPr/>
        </p:nvSpPr>
        <p:spPr bwMode="auto">
          <a:xfrm flipV="1">
            <a:off x="2699792" y="4653135"/>
            <a:ext cx="936104" cy="289891"/>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5" name="Line 26"/>
          <p:cNvSpPr>
            <a:spLocks noChangeShapeType="1"/>
          </p:cNvSpPr>
          <p:nvPr/>
        </p:nvSpPr>
        <p:spPr bwMode="auto">
          <a:xfrm flipH="1" flipV="1">
            <a:off x="4572000" y="4581128"/>
            <a:ext cx="1152128"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6" name="Line 26"/>
          <p:cNvSpPr>
            <a:spLocks noChangeShapeType="1"/>
          </p:cNvSpPr>
          <p:nvPr/>
        </p:nvSpPr>
        <p:spPr bwMode="auto">
          <a:xfrm flipV="1">
            <a:off x="4103948" y="4654722"/>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7" name="Line 26"/>
          <p:cNvSpPr>
            <a:spLocks noChangeShapeType="1"/>
          </p:cNvSpPr>
          <p:nvPr/>
        </p:nvSpPr>
        <p:spPr bwMode="auto">
          <a:xfrm flipV="1">
            <a:off x="6084168" y="4624064"/>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8" name="Line 26"/>
          <p:cNvSpPr>
            <a:spLocks noChangeShapeType="1"/>
          </p:cNvSpPr>
          <p:nvPr/>
        </p:nvSpPr>
        <p:spPr bwMode="auto">
          <a:xfrm flipV="1">
            <a:off x="2443112" y="2708918"/>
            <a:ext cx="688727" cy="288033"/>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82" name="Line 26"/>
          <p:cNvSpPr>
            <a:spLocks noChangeShapeType="1"/>
          </p:cNvSpPr>
          <p:nvPr/>
        </p:nvSpPr>
        <p:spPr bwMode="auto">
          <a:xfrm flipV="1">
            <a:off x="4089821" y="2779842"/>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83" name="Line 26"/>
          <p:cNvSpPr>
            <a:spLocks noChangeShapeType="1"/>
          </p:cNvSpPr>
          <p:nvPr/>
        </p:nvSpPr>
        <p:spPr bwMode="auto">
          <a:xfrm flipH="1" flipV="1">
            <a:off x="4932040" y="2698836"/>
            <a:ext cx="792088" cy="325519"/>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84" name="Oval 83"/>
          <p:cNvSpPr/>
          <p:nvPr/>
        </p:nvSpPr>
        <p:spPr>
          <a:xfrm>
            <a:off x="6507612" y="6250746"/>
            <a:ext cx="1214124" cy="562630"/>
          </a:xfrm>
          <a:prstGeom prst="ellipse">
            <a:avLst/>
          </a:prstGeom>
          <a:solidFill>
            <a:srgbClr val="CC9900"/>
          </a:solidFill>
          <a:ln>
            <a:solidFill>
              <a:schemeClr val="tx1"/>
            </a:solidFill>
          </a:ln>
        </p:spPr>
        <p:txBody>
          <a:bodyPr wrap="square" rtlCol="0">
            <a:spAutoFit/>
          </a:bodyPr>
          <a:lstStyle/>
          <a:p>
            <a:pPr algn="ctr"/>
            <a:r>
              <a:rPr lang="en-GB" sz="1400" b="1" dirty="0" smtClean="0">
                <a:solidFill>
                  <a:prstClr val="black"/>
                </a:solidFill>
              </a:rPr>
              <a:t>Mission</a:t>
            </a:r>
            <a:r>
              <a:rPr lang="en-GB" sz="2000" b="1" dirty="0" smtClean="0">
                <a:solidFill>
                  <a:prstClr val="black"/>
                </a:solidFill>
              </a:rPr>
              <a:t> </a:t>
            </a:r>
            <a:endParaRPr lang="en-GB" sz="2300" b="1" dirty="0">
              <a:solidFill>
                <a:prstClr val="black"/>
              </a:solidFill>
            </a:endParaRPr>
          </a:p>
        </p:txBody>
      </p:sp>
      <p:sp>
        <p:nvSpPr>
          <p:cNvPr id="85" name="Oval 84"/>
          <p:cNvSpPr/>
          <p:nvPr/>
        </p:nvSpPr>
        <p:spPr>
          <a:xfrm>
            <a:off x="4815723" y="648287"/>
            <a:ext cx="1214124" cy="627549"/>
          </a:xfrm>
          <a:prstGeom prst="ellipse">
            <a:avLst/>
          </a:prstGeom>
          <a:solidFill>
            <a:srgbClr val="CC9900"/>
          </a:solidFill>
          <a:ln>
            <a:solidFill>
              <a:schemeClr val="tx1"/>
            </a:solidFill>
          </a:ln>
        </p:spPr>
        <p:txBody>
          <a:bodyPr wrap="square" rtlCol="0">
            <a:spAutoFit/>
          </a:bodyPr>
          <a:lstStyle/>
          <a:p>
            <a:pPr algn="ctr"/>
            <a:endParaRPr lang="en-GB" sz="2300" b="1" dirty="0">
              <a:solidFill>
                <a:prstClr val="black"/>
              </a:solidFill>
            </a:endParaRPr>
          </a:p>
        </p:txBody>
      </p:sp>
      <p:sp>
        <p:nvSpPr>
          <p:cNvPr id="86" name="TextBox 85"/>
          <p:cNvSpPr txBox="1"/>
          <p:nvPr/>
        </p:nvSpPr>
        <p:spPr>
          <a:xfrm>
            <a:off x="5080432" y="783521"/>
            <a:ext cx="666914" cy="307777"/>
          </a:xfrm>
          <a:prstGeom prst="rect">
            <a:avLst/>
          </a:prstGeom>
          <a:noFill/>
        </p:spPr>
        <p:txBody>
          <a:bodyPr wrap="none" rtlCol="0">
            <a:spAutoFit/>
          </a:bodyPr>
          <a:lstStyle/>
          <a:p>
            <a:r>
              <a:rPr lang="en-GB" sz="1400" b="1" dirty="0" smtClean="0">
                <a:solidFill>
                  <a:prstClr val="black"/>
                </a:solidFill>
                <a:cs typeface="Times New Roman" pitchFamily="18" charset="0"/>
              </a:rPr>
              <a:t>Vision</a:t>
            </a:r>
            <a:endParaRPr lang="en-GB" sz="1400" b="1" dirty="0">
              <a:solidFill>
                <a:prstClr val="black"/>
              </a:solidFill>
              <a:cs typeface="Times New Roman" pitchFamily="18" charset="0"/>
            </a:endParaRPr>
          </a:p>
        </p:txBody>
      </p:sp>
      <p:grpSp>
        <p:nvGrpSpPr>
          <p:cNvPr id="28" name="Group 27"/>
          <p:cNvGrpSpPr/>
          <p:nvPr/>
        </p:nvGrpSpPr>
        <p:grpSpPr>
          <a:xfrm>
            <a:off x="1403648" y="2996952"/>
            <a:ext cx="1496085" cy="1780670"/>
            <a:chOff x="1403648" y="2996952"/>
            <a:chExt cx="1496085" cy="1780670"/>
          </a:xfrm>
        </p:grpSpPr>
        <p:sp>
          <p:nvSpPr>
            <p:cNvPr id="41" name="AutoShape 12"/>
            <p:cNvSpPr>
              <a:spLocks noChangeArrowheads="1"/>
            </p:cNvSpPr>
            <p:nvPr/>
          </p:nvSpPr>
          <p:spPr bwMode="auto">
            <a:xfrm>
              <a:off x="1403648" y="3615421"/>
              <a:ext cx="1496085" cy="412313"/>
            </a:xfrm>
            <a:prstGeom prst="roundRect">
              <a:avLst>
                <a:gd name="adj" fmla="val 16667"/>
              </a:avLst>
            </a:prstGeom>
            <a:solidFill>
              <a:srgbClr val="CC9900"/>
            </a:solidFill>
            <a:ln w="9525">
              <a:solidFill>
                <a:schemeClr val="tx1"/>
              </a:solidFill>
              <a:round/>
              <a:headEnd/>
              <a:tailEnd/>
            </a:ln>
            <a:effectLst/>
          </p:spPr>
          <p:txBody>
            <a:bodyPr wrap="none" anchor="ctr"/>
            <a:lstStyle/>
            <a:p>
              <a:r>
                <a:rPr lang="en-GB" sz="1200" b="1" dirty="0" smtClean="0">
                  <a:solidFill>
                    <a:prstClr val="black"/>
                  </a:solidFill>
                </a:rPr>
                <a:t>Outcome </a:t>
              </a:r>
              <a:r>
                <a:rPr lang="en-GB" sz="1200" b="1" dirty="0">
                  <a:solidFill>
                    <a:prstClr val="black"/>
                  </a:solidFill>
                </a:rPr>
                <a:t>Challenge</a:t>
              </a:r>
            </a:p>
          </p:txBody>
        </p:sp>
        <p:sp>
          <p:nvSpPr>
            <p:cNvPr id="42" name="Oval 41"/>
            <p:cNvSpPr/>
            <p:nvPr/>
          </p:nvSpPr>
          <p:spPr>
            <a:xfrm>
              <a:off x="1666388" y="2996952"/>
              <a:ext cx="1050961" cy="667879"/>
            </a:xfrm>
            <a:prstGeom prst="ellipse">
              <a:avLst/>
            </a:prstGeom>
            <a:solidFill>
              <a:srgbClr val="CC9900"/>
            </a:solidFill>
            <a:ln w="9525">
              <a:solidFill>
                <a:schemeClr val="tx1"/>
              </a:solidFill>
              <a:round/>
              <a:headEnd/>
              <a:tailEnd/>
            </a:ln>
            <a:effectLst/>
          </p:spPr>
          <p:txBody>
            <a:bodyPr wrap="none" anchor="ctr"/>
            <a:lstStyle/>
            <a:p>
              <a:endParaRPr lang="en-GB" sz="1400" b="1" dirty="0" smtClean="0">
                <a:solidFill>
                  <a:prstClr val="black"/>
                </a:solidFill>
              </a:endParaRPr>
            </a:p>
            <a:p>
              <a:r>
                <a:rPr lang="en-GB" sz="1200" b="1" dirty="0" smtClean="0">
                  <a:solidFill>
                    <a:prstClr val="black"/>
                  </a:solidFill>
                </a:rPr>
                <a:t>Boundary</a:t>
              </a:r>
            </a:p>
            <a:p>
              <a:r>
                <a:rPr lang="en-GB" sz="1200" b="1" dirty="0" smtClean="0">
                  <a:solidFill>
                    <a:prstClr val="black"/>
                  </a:solidFill>
                </a:rPr>
                <a:t>Partner </a:t>
              </a:r>
              <a:r>
                <a:rPr lang="en-GB" sz="1200" b="1" dirty="0">
                  <a:solidFill>
                    <a:prstClr val="black"/>
                  </a:solidFill>
                </a:rPr>
                <a:t>A</a:t>
              </a:r>
              <a:br>
                <a:rPr lang="en-GB" sz="1200" b="1" dirty="0">
                  <a:solidFill>
                    <a:prstClr val="black"/>
                  </a:solidFill>
                </a:rPr>
              </a:br>
              <a:endParaRPr lang="en-GB" sz="1200" b="1" dirty="0">
                <a:solidFill>
                  <a:prstClr val="black"/>
                </a:solidFill>
              </a:endParaRPr>
            </a:p>
          </p:txBody>
        </p:sp>
        <p:sp>
          <p:nvSpPr>
            <p:cNvPr id="43" name="Rectangle 42"/>
            <p:cNvSpPr/>
            <p:nvPr/>
          </p:nvSpPr>
          <p:spPr>
            <a:xfrm>
              <a:off x="1797758" y="4020342"/>
              <a:ext cx="739574" cy="481032"/>
            </a:xfrm>
            <a:prstGeom prst="rect">
              <a:avLst/>
            </a:prstGeom>
            <a:solidFill>
              <a:srgbClr val="CC9900"/>
            </a:solidFill>
            <a:ln w="9525">
              <a:noFill/>
              <a:round/>
              <a:headEnd/>
              <a:tailEnd/>
            </a:ln>
            <a:effectLst/>
          </p:spPr>
          <p:txBody>
            <a:bodyPr wrap="none" anchor="ctr"/>
            <a:lstStyle/>
            <a:p>
              <a:r>
                <a:rPr lang="en-GB" sz="1200" b="1" dirty="0" smtClean="0">
                  <a:solidFill>
                    <a:prstClr val="black"/>
                  </a:solidFill>
                </a:rPr>
                <a:t>Progress</a:t>
              </a:r>
            </a:p>
            <a:p>
              <a:r>
                <a:rPr lang="en-GB" sz="1200" b="1" dirty="0" smtClean="0">
                  <a:solidFill>
                    <a:prstClr val="black"/>
                  </a:solidFill>
                </a:rPr>
                <a:t>Markers </a:t>
              </a:r>
              <a:endParaRPr lang="en-GB" sz="1200" b="1" dirty="0">
                <a:solidFill>
                  <a:prstClr val="black"/>
                </a:solidFill>
              </a:endParaRPr>
            </a:p>
          </p:txBody>
        </p:sp>
        <p:sp>
          <p:nvSpPr>
            <p:cNvPr id="55" name="Isosceles Triangle 54"/>
            <p:cNvSpPr/>
            <p:nvPr/>
          </p:nvSpPr>
          <p:spPr>
            <a:xfrm rot="10800000">
              <a:off x="2153882" y="4495355"/>
              <a:ext cx="385642" cy="282267"/>
            </a:xfrm>
            <a:prstGeom prst="triangle">
              <a:avLst/>
            </a:prstGeom>
            <a:solidFill>
              <a:srgbClr val="CC9900"/>
            </a:solidFill>
            <a:ln w="9525">
              <a:noFill/>
              <a:round/>
              <a:headEnd/>
              <a:tailEnd/>
            </a:ln>
            <a:effectLst/>
          </p:spPr>
          <p:txBody>
            <a:bodyPr wrap="none" anchor="ctr"/>
            <a:lstStyle/>
            <a:p>
              <a:endParaRPr lang="en-GB" sz="1200" b="1">
                <a:solidFill>
                  <a:prstClr val="black"/>
                </a:solidFill>
              </a:endParaRPr>
            </a:p>
          </p:txBody>
        </p:sp>
        <p:sp>
          <p:nvSpPr>
            <p:cNvPr id="56" name="Isosceles Triangle 55"/>
            <p:cNvSpPr/>
            <p:nvPr/>
          </p:nvSpPr>
          <p:spPr>
            <a:xfrm rot="10800000">
              <a:off x="1797758" y="4495355"/>
              <a:ext cx="385642" cy="282267"/>
            </a:xfrm>
            <a:prstGeom prst="triangle">
              <a:avLst/>
            </a:prstGeom>
            <a:solidFill>
              <a:srgbClr val="CC9900"/>
            </a:solidFill>
            <a:ln w="9525">
              <a:noFill/>
              <a:round/>
              <a:headEnd/>
              <a:tailEnd/>
            </a:ln>
            <a:effectLst/>
          </p:spPr>
          <p:txBody>
            <a:bodyPr wrap="none" anchor="ctr"/>
            <a:lstStyle/>
            <a:p>
              <a:endParaRPr lang="en-GB" sz="1200" b="1">
                <a:solidFill>
                  <a:prstClr val="black"/>
                </a:solidFill>
              </a:endParaRPr>
            </a:p>
          </p:txBody>
        </p:sp>
        <p:cxnSp>
          <p:nvCxnSpPr>
            <p:cNvPr id="61" name="Straight Connector 60"/>
            <p:cNvCxnSpPr>
              <a:stCxn id="55" idx="2"/>
              <a:endCxn id="55" idx="0"/>
            </p:cNvCxnSpPr>
            <p:nvPr/>
          </p:nvCxnSpPr>
          <p:spPr>
            <a:xfrm flipH="1">
              <a:off x="2346703" y="4495355"/>
              <a:ext cx="192821" cy="282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56" idx="0"/>
            </p:cNvCxnSpPr>
            <p:nvPr/>
          </p:nvCxnSpPr>
          <p:spPr>
            <a:xfrm flipH="1">
              <a:off x="1990579" y="4521453"/>
              <a:ext cx="176967" cy="256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55" idx="0"/>
            </p:cNvCxnSpPr>
            <p:nvPr/>
          </p:nvCxnSpPr>
          <p:spPr>
            <a:xfrm>
              <a:off x="2166748" y="4521453"/>
              <a:ext cx="179955" cy="256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56" idx="4"/>
            </p:cNvCxnSpPr>
            <p:nvPr/>
          </p:nvCxnSpPr>
          <p:spPr>
            <a:xfrm>
              <a:off x="1797758" y="4495355"/>
              <a:ext cx="196800" cy="282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2539524" y="4030673"/>
              <a:ext cx="1" cy="47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797758" y="4030673"/>
              <a:ext cx="1" cy="47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3347864" y="2996952"/>
            <a:ext cx="1496085" cy="1780670"/>
            <a:chOff x="1403648" y="2996952"/>
            <a:chExt cx="1496085" cy="1780670"/>
          </a:xfrm>
        </p:grpSpPr>
        <p:sp>
          <p:nvSpPr>
            <p:cNvPr id="94" name="AutoShape 12"/>
            <p:cNvSpPr>
              <a:spLocks noChangeArrowheads="1"/>
            </p:cNvSpPr>
            <p:nvPr/>
          </p:nvSpPr>
          <p:spPr bwMode="auto">
            <a:xfrm>
              <a:off x="1403648" y="3615421"/>
              <a:ext cx="1496085" cy="412313"/>
            </a:xfrm>
            <a:prstGeom prst="roundRect">
              <a:avLst>
                <a:gd name="adj" fmla="val 16667"/>
              </a:avLst>
            </a:prstGeom>
            <a:solidFill>
              <a:srgbClr val="CC9900"/>
            </a:solidFill>
            <a:ln w="9525">
              <a:solidFill>
                <a:schemeClr val="tx1"/>
              </a:solidFill>
              <a:round/>
              <a:headEnd/>
              <a:tailEnd/>
            </a:ln>
            <a:effectLst/>
          </p:spPr>
          <p:txBody>
            <a:bodyPr wrap="none" anchor="ctr"/>
            <a:lstStyle/>
            <a:p>
              <a:r>
                <a:rPr lang="en-GB" sz="1200" b="1" dirty="0" smtClean="0">
                  <a:solidFill>
                    <a:prstClr val="black"/>
                  </a:solidFill>
                </a:rPr>
                <a:t>Outcome </a:t>
              </a:r>
              <a:r>
                <a:rPr lang="en-GB" sz="1200" b="1" dirty="0">
                  <a:solidFill>
                    <a:prstClr val="black"/>
                  </a:solidFill>
                </a:rPr>
                <a:t>Challenge</a:t>
              </a:r>
            </a:p>
          </p:txBody>
        </p:sp>
        <p:sp>
          <p:nvSpPr>
            <p:cNvPr id="95" name="Oval 94"/>
            <p:cNvSpPr/>
            <p:nvPr/>
          </p:nvSpPr>
          <p:spPr>
            <a:xfrm>
              <a:off x="1666388" y="2996952"/>
              <a:ext cx="1050961" cy="667879"/>
            </a:xfrm>
            <a:prstGeom prst="ellipse">
              <a:avLst/>
            </a:prstGeom>
            <a:solidFill>
              <a:srgbClr val="CC9900"/>
            </a:solidFill>
            <a:ln w="9525">
              <a:solidFill>
                <a:schemeClr val="tx1"/>
              </a:solidFill>
              <a:round/>
              <a:headEnd/>
              <a:tailEnd/>
            </a:ln>
            <a:effectLst/>
          </p:spPr>
          <p:txBody>
            <a:bodyPr wrap="none" anchor="ctr"/>
            <a:lstStyle/>
            <a:p>
              <a:endParaRPr lang="en-GB" sz="1400" b="1" dirty="0" smtClean="0">
                <a:solidFill>
                  <a:prstClr val="black"/>
                </a:solidFill>
              </a:endParaRPr>
            </a:p>
            <a:p>
              <a:r>
                <a:rPr lang="en-GB" sz="1200" b="1" dirty="0" smtClean="0">
                  <a:solidFill>
                    <a:prstClr val="black"/>
                  </a:solidFill>
                </a:rPr>
                <a:t>Boundary</a:t>
              </a:r>
            </a:p>
            <a:p>
              <a:r>
                <a:rPr lang="en-GB" sz="1200" b="1" dirty="0" smtClean="0">
                  <a:solidFill>
                    <a:prstClr val="black"/>
                  </a:solidFill>
                </a:rPr>
                <a:t>Partner B</a:t>
              </a:r>
              <a:r>
                <a:rPr lang="en-GB" sz="1200" b="1" dirty="0">
                  <a:solidFill>
                    <a:prstClr val="black"/>
                  </a:solidFill>
                </a:rPr>
                <a:t/>
              </a:r>
              <a:br>
                <a:rPr lang="en-GB" sz="1200" b="1" dirty="0">
                  <a:solidFill>
                    <a:prstClr val="black"/>
                  </a:solidFill>
                </a:rPr>
              </a:br>
              <a:endParaRPr lang="en-GB" sz="1200" b="1" dirty="0">
                <a:solidFill>
                  <a:prstClr val="black"/>
                </a:solidFill>
              </a:endParaRPr>
            </a:p>
          </p:txBody>
        </p:sp>
        <p:sp>
          <p:nvSpPr>
            <p:cNvPr id="96" name="Rectangle 95"/>
            <p:cNvSpPr/>
            <p:nvPr/>
          </p:nvSpPr>
          <p:spPr>
            <a:xfrm>
              <a:off x="1797758" y="4020342"/>
              <a:ext cx="739574" cy="481032"/>
            </a:xfrm>
            <a:prstGeom prst="rect">
              <a:avLst/>
            </a:prstGeom>
            <a:solidFill>
              <a:srgbClr val="CC9900"/>
            </a:solidFill>
            <a:ln w="9525">
              <a:noFill/>
              <a:round/>
              <a:headEnd/>
              <a:tailEnd/>
            </a:ln>
            <a:effectLst/>
          </p:spPr>
          <p:txBody>
            <a:bodyPr wrap="none" anchor="ctr"/>
            <a:lstStyle/>
            <a:p>
              <a:r>
                <a:rPr lang="en-GB" sz="1200" b="1" dirty="0" smtClean="0">
                  <a:solidFill>
                    <a:prstClr val="black"/>
                  </a:solidFill>
                </a:rPr>
                <a:t>Progress</a:t>
              </a:r>
            </a:p>
            <a:p>
              <a:r>
                <a:rPr lang="en-GB" sz="1200" b="1" dirty="0" smtClean="0">
                  <a:solidFill>
                    <a:prstClr val="black"/>
                  </a:solidFill>
                </a:rPr>
                <a:t>Markers </a:t>
              </a:r>
              <a:endParaRPr lang="en-GB" sz="1200" b="1" dirty="0">
                <a:solidFill>
                  <a:prstClr val="black"/>
                </a:solidFill>
              </a:endParaRPr>
            </a:p>
          </p:txBody>
        </p:sp>
        <p:sp>
          <p:nvSpPr>
            <p:cNvPr id="97" name="Isosceles Triangle 96"/>
            <p:cNvSpPr/>
            <p:nvPr/>
          </p:nvSpPr>
          <p:spPr>
            <a:xfrm rot="10800000">
              <a:off x="2153882" y="4495355"/>
              <a:ext cx="385642" cy="282267"/>
            </a:xfrm>
            <a:prstGeom prst="triangle">
              <a:avLst/>
            </a:prstGeom>
            <a:solidFill>
              <a:srgbClr val="CC9900"/>
            </a:solidFill>
            <a:ln w="9525">
              <a:noFill/>
              <a:round/>
              <a:headEnd/>
              <a:tailEnd/>
            </a:ln>
            <a:effectLst/>
          </p:spPr>
          <p:txBody>
            <a:bodyPr wrap="none" anchor="ctr"/>
            <a:lstStyle/>
            <a:p>
              <a:endParaRPr lang="en-GB" sz="1200" b="1">
                <a:solidFill>
                  <a:prstClr val="black"/>
                </a:solidFill>
              </a:endParaRPr>
            </a:p>
          </p:txBody>
        </p:sp>
        <p:sp>
          <p:nvSpPr>
            <p:cNvPr id="98" name="Isosceles Triangle 97"/>
            <p:cNvSpPr/>
            <p:nvPr/>
          </p:nvSpPr>
          <p:spPr>
            <a:xfrm rot="10800000">
              <a:off x="1797758" y="4495355"/>
              <a:ext cx="385642" cy="282267"/>
            </a:xfrm>
            <a:prstGeom prst="triangle">
              <a:avLst/>
            </a:prstGeom>
            <a:solidFill>
              <a:srgbClr val="CC9900"/>
            </a:solidFill>
            <a:ln w="9525">
              <a:noFill/>
              <a:round/>
              <a:headEnd/>
              <a:tailEnd/>
            </a:ln>
            <a:effectLst/>
          </p:spPr>
          <p:txBody>
            <a:bodyPr wrap="none" anchor="ctr"/>
            <a:lstStyle/>
            <a:p>
              <a:endParaRPr lang="en-GB" sz="1200" b="1">
                <a:solidFill>
                  <a:prstClr val="black"/>
                </a:solidFill>
              </a:endParaRPr>
            </a:p>
          </p:txBody>
        </p:sp>
        <p:cxnSp>
          <p:nvCxnSpPr>
            <p:cNvPr id="99" name="Straight Connector 98"/>
            <p:cNvCxnSpPr>
              <a:stCxn id="97" idx="2"/>
              <a:endCxn id="97" idx="0"/>
            </p:cNvCxnSpPr>
            <p:nvPr/>
          </p:nvCxnSpPr>
          <p:spPr>
            <a:xfrm flipH="1">
              <a:off x="2346703" y="4495355"/>
              <a:ext cx="192821" cy="282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98" idx="0"/>
            </p:cNvCxnSpPr>
            <p:nvPr/>
          </p:nvCxnSpPr>
          <p:spPr>
            <a:xfrm flipH="1">
              <a:off x="1990579" y="4521453"/>
              <a:ext cx="176967" cy="256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7" idx="0"/>
            </p:cNvCxnSpPr>
            <p:nvPr/>
          </p:nvCxnSpPr>
          <p:spPr>
            <a:xfrm>
              <a:off x="2166748" y="4521453"/>
              <a:ext cx="179955" cy="256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8" idx="4"/>
            </p:cNvCxnSpPr>
            <p:nvPr/>
          </p:nvCxnSpPr>
          <p:spPr>
            <a:xfrm>
              <a:off x="1797758" y="4495355"/>
              <a:ext cx="196800" cy="282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539524" y="4030673"/>
              <a:ext cx="1" cy="47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797758" y="4030673"/>
              <a:ext cx="1" cy="47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5308163" y="3016482"/>
            <a:ext cx="1496085" cy="1780670"/>
            <a:chOff x="1403648" y="2996952"/>
            <a:chExt cx="1496085" cy="1780670"/>
          </a:xfrm>
        </p:grpSpPr>
        <p:sp>
          <p:nvSpPr>
            <p:cNvPr id="106" name="AutoShape 12"/>
            <p:cNvSpPr>
              <a:spLocks noChangeArrowheads="1"/>
            </p:cNvSpPr>
            <p:nvPr/>
          </p:nvSpPr>
          <p:spPr bwMode="auto">
            <a:xfrm>
              <a:off x="1403648" y="3615421"/>
              <a:ext cx="1496085" cy="412313"/>
            </a:xfrm>
            <a:prstGeom prst="roundRect">
              <a:avLst>
                <a:gd name="adj" fmla="val 16667"/>
              </a:avLst>
            </a:prstGeom>
            <a:solidFill>
              <a:srgbClr val="CC9900"/>
            </a:solidFill>
            <a:ln w="9525">
              <a:solidFill>
                <a:schemeClr val="tx1"/>
              </a:solidFill>
              <a:round/>
              <a:headEnd/>
              <a:tailEnd/>
            </a:ln>
            <a:effectLst/>
          </p:spPr>
          <p:txBody>
            <a:bodyPr wrap="none" anchor="ctr"/>
            <a:lstStyle/>
            <a:p>
              <a:r>
                <a:rPr lang="en-GB" sz="1200" b="1" dirty="0" smtClean="0">
                  <a:solidFill>
                    <a:prstClr val="black"/>
                  </a:solidFill>
                </a:rPr>
                <a:t>Outcome </a:t>
              </a:r>
              <a:r>
                <a:rPr lang="en-GB" sz="1200" b="1" dirty="0">
                  <a:solidFill>
                    <a:prstClr val="black"/>
                  </a:solidFill>
                </a:rPr>
                <a:t>Challenge</a:t>
              </a:r>
            </a:p>
          </p:txBody>
        </p:sp>
        <p:sp>
          <p:nvSpPr>
            <p:cNvPr id="107" name="Oval 106"/>
            <p:cNvSpPr/>
            <p:nvPr/>
          </p:nvSpPr>
          <p:spPr>
            <a:xfrm>
              <a:off x="1666388" y="2996952"/>
              <a:ext cx="1050961" cy="667879"/>
            </a:xfrm>
            <a:prstGeom prst="ellipse">
              <a:avLst/>
            </a:prstGeom>
            <a:solidFill>
              <a:srgbClr val="CC9900"/>
            </a:solidFill>
            <a:ln w="9525">
              <a:solidFill>
                <a:schemeClr val="tx1"/>
              </a:solidFill>
              <a:round/>
              <a:headEnd/>
              <a:tailEnd/>
            </a:ln>
            <a:effectLst/>
          </p:spPr>
          <p:txBody>
            <a:bodyPr wrap="none" anchor="ctr"/>
            <a:lstStyle/>
            <a:p>
              <a:endParaRPr lang="en-GB" sz="1400" b="1" dirty="0" smtClean="0">
                <a:solidFill>
                  <a:prstClr val="black"/>
                </a:solidFill>
              </a:endParaRPr>
            </a:p>
            <a:p>
              <a:r>
                <a:rPr lang="en-GB" sz="1200" b="1" dirty="0" smtClean="0">
                  <a:solidFill>
                    <a:prstClr val="black"/>
                  </a:solidFill>
                </a:rPr>
                <a:t>Boundary</a:t>
              </a:r>
            </a:p>
            <a:p>
              <a:r>
                <a:rPr lang="en-GB" sz="1200" b="1" dirty="0" smtClean="0">
                  <a:solidFill>
                    <a:prstClr val="black"/>
                  </a:solidFill>
                </a:rPr>
                <a:t>Partner C</a:t>
              </a:r>
              <a:r>
                <a:rPr lang="en-GB" sz="1200" b="1" dirty="0">
                  <a:solidFill>
                    <a:prstClr val="black"/>
                  </a:solidFill>
                </a:rPr>
                <a:t/>
              </a:r>
              <a:br>
                <a:rPr lang="en-GB" sz="1200" b="1" dirty="0">
                  <a:solidFill>
                    <a:prstClr val="black"/>
                  </a:solidFill>
                </a:rPr>
              </a:br>
              <a:endParaRPr lang="en-GB" sz="1200" b="1" dirty="0">
                <a:solidFill>
                  <a:prstClr val="black"/>
                </a:solidFill>
              </a:endParaRPr>
            </a:p>
          </p:txBody>
        </p:sp>
        <p:sp>
          <p:nvSpPr>
            <p:cNvPr id="108" name="Rectangle 107"/>
            <p:cNvSpPr/>
            <p:nvPr/>
          </p:nvSpPr>
          <p:spPr>
            <a:xfrm>
              <a:off x="1797758" y="4020342"/>
              <a:ext cx="739574" cy="481032"/>
            </a:xfrm>
            <a:prstGeom prst="rect">
              <a:avLst/>
            </a:prstGeom>
            <a:solidFill>
              <a:srgbClr val="CC9900"/>
            </a:solidFill>
            <a:ln w="9525">
              <a:noFill/>
              <a:round/>
              <a:headEnd/>
              <a:tailEnd/>
            </a:ln>
            <a:effectLst/>
          </p:spPr>
          <p:txBody>
            <a:bodyPr wrap="none" anchor="ctr"/>
            <a:lstStyle/>
            <a:p>
              <a:r>
                <a:rPr lang="en-GB" sz="1200" b="1" dirty="0" smtClean="0">
                  <a:solidFill>
                    <a:prstClr val="black"/>
                  </a:solidFill>
                </a:rPr>
                <a:t>Progress</a:t>
              </a:r>
            </a:p>
            <a:p>
              <a:r>
                <a:rPr lang="en-GB" sz="1200" b="1" dirty="0" smtClean="0">
                  <a:solidFill>
                    <a:prstClr val="black"/>
                  </a:solidFill>
                </a:rPr>
                <a:t>Markers </a:t>
              </a:r>
              <a:endParaRPr lang="en-GB" sz="1200" b="1" dirty="0">
                <a:solidFill>
                  <a:prstClr val="black"/>
                </a:solidFill>
              </a:endParaRPr>
            </a:p>
          </p:txBody>
        </p:sp>
        <p:sp>
          <p:nvSpPr>
            <p:cNvPr id="109" name="Isosceles Triangle 108"/>
            <p:cNvSpPr/>
            <p:nvPr/>
          </p:nvSpPr>
          <p:spPr>
            <a:xfrm rot="10800000">
              <a:off x="2153882" y="4495355"/>
              <a:ext cx="385642" cy="282267"/>
            </a:xfrm>
            <a:prstGeom prst="triangle">
              <a:avLst/>
            </a:prstGeom>
            <a:solidFill>
              <a:srgbClr val="CC9900"/>
            </a:solidFill>
            <a:ln w="9525">
              <a:noFill/>
              <a:round/>
              <a:headEnd/>
              <a:tailEnd/>
            </a:ln>
            <a:effectLst/>
          </p:spPr>
          <p:txBody>
            <a:bodyPr wrap="none" anchor="ctr"/>
            <a:lstStyle/>
            <a:p>
              <a:endParaRPr lang="en-GB" sz="1200" b="1">
                <a:solidFill>
                  <a:prstClr val="black"/>
                </a:solidFill>
              </a:endParaRPr>
            </a:p>
          </p:txBody>
        </p:sp>
        <p:sp>
          <p:nvSpPr>
            <p:cNvPr id="110" name="Isosceles Triangle 109"/>
            <p:cNvSpPr/>
            <p:nvPr/>
          </p:nvSpPr>
          <p:spPr>
            <a:xfrm rot="10800000">
              <a:off x="1797758" y="4495355"/>
              <a:ext cx="385642" cy="282267"/>
            </a:xfrm>
            <a:prstGeom prst="triangle">
              <a:avLst/>
            </a:prstGeom>
            <a:solidFill>
              <a:srgbClr val="CC9900"/>
            </a:solidFill>
            <a:ln w="9525">
              <a:noFill/>
              <a:round/>
              <a:headEnd/>
              <a:tailEnd/>
            </a:ln>
            <a:effectLst/>
          </p:spPr>
          <p:txBody>
            <a:bodyPr wrap="none" anchor="ctr"/>
            <a:lstStyle/>
            <a:p>
              <a:endParaRPr lang="en-GB" sz="1200" b="1">
                <a:solidFill>
                  <a:prstClr val="black"/>
                </a:solidFill>
              </a:endParaRPr>
            </a:p>
          </p:txBody>
        </p:sp>
        <p:cxnSp>
          <p:nvCxnSpPr>
            <p:cNvPr id="111" name="Straight Connector 110"/>
            <p:cNvCxnSpPr>
              <a:stCxn id="109" idx="2"/>
              <a:endCxn id="109" idx="0"/>
            </p:cNvCxnSpPr>
            <p:nvPr/>
          </p:nvCxnSpPr>
          <p:spPr>
            <a:xfrm flipH="1">
              <a:off x="2346703" y="4495355"/>
              <a:ext cx="192821" cy="282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110" idx="0"/>
            </p:cNvCxnSpPr>
            <p:nvPr/>
          </p:nvCxnSpPr>
          <p:spPr>
            <a:xfrm flipH="1">
              <a:off x="1990579" y="4521453"/>
              <a:ext cx="176967" cy="256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109" idx="0"/>
            </p:cNvCxnSpPr>
            <p:nvPr/>
          </p:nvCxnSpPr>
          <p:spPr>
            <a:xfrm>
              <a:off x="2166748" y="4521453"/>
              <a:ext cx="179955" cy="256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0" idx="4"/>
            </p:cNvCxnSpPr>
            <p:nvPr/>
          </p:nvCxnSpPr>
          <p:spPr>
            <a:xfrm>
              <a:off x="1797758" y="4495355"/>
              <a:ext cx="196800" cy="282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2539524" y="4030673"/>
              <a:ext cx="1" cy="47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1797758" y="4030673"/>
              <a:ext cx="1" cy="470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015638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631285" y="980728"/>
            <a:ext cx="5893043"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QUESTIONS?</a:t>
            </a:r>
          </a:p>
          <a:p>
            <a:pPr fontAlgn="auto">
              <a:spcAft>
                <a:spcPts val="0"/>
              </a:spcAft>
            </a:pPr>
            <a:r>
              <a:rPr lang="en-US" sz="4000" b="1" dirty="0" smtClean="0"/>
              <a:t>on Strategy Maps</a:t>
            </a:r>
          </a:p>
          <a:p>
            <a:pPr fontAlgn="auto">
              <a:spcAft>
                <a:spcPts val="0"/>
              </a:spcAft>
            </a:pPr>
            <a:endParaRPr lang="en-US" sz="4000" b="1" dirty="0"/>
          </a:p>
        </p:txBody>
      </p:sp>
      <p:sp>
        <p:nvSpPr>
          <p:cNvPr id="4" name="TextBox 3"/>
          <p:cNvSpPr txBox="1"/>
          <p:nvPr/>
        </p:nvSpPr>
        <p:spPr>
          <a:xfrm>
            <a:off x="1187624" y="908720"/>
            <a:ext cx="492443" cy="830997"/>
          </a:xfrm>
          <a:prstGeom prst="rect">
            <a:avLst/>
          </a:prstGeom>
          <a:noFill/>
        </p:spPr>
        <p:txBody>
          <a:bodyPr wrap="none" rtlCol="0">
            <a:spAutoFit/>
          </a:bodyPr>
          <a:lstStyle/>
          <a:p>
            <a:r>
              <a:rPr lang="en-GB" sz="4800" b="1" dirty="0" smtClean="0"/>
              <a:t>?</a:t>
            </a:r>
            <a:endParaRPr lang="en-GB" b="1" dirty="0"/>
          </a:p>
        </p:txBody>
      </p:sp>
      <p:sp>
        <p:nvSpPr>
          <p:cNvPr id="5" name="TextBox 4"/>
          <p:cNvSpPr txBox="1"/>
          <p:nvPr/>
        </p:nvSpPr>
        <p:spPr>
          <a:xfrm>
            <a:off x="7498369" y="645621"/>
            <a:ext cx="492443" cy="830997"/>
          </a:xfrm>
          <a:prstGeom prst="rect">
            <a:avLst/>
          </a:prstGeom>
          <a:noFill/>
        </p:spPr>
        <p:txBody>
          <a:bodyPr wrap="none" rtlCol="0">
            <a:spAutoFit/>
          </a:bodyPr>
          <a:lstStyle/>
          <a:p>
            <a:r>
              <a:rPr lang="en-GB" sz="4800" b="1" dirty="0" smtClean="0"/>
              <a:t>?</a:t>
            </a:r>
            <a:endParaRPr lang="en-GB" b="1" dirty="0"/>
          </a:p>
        </p:txBody>
      </p:sp>
      <p:sp>
        <p:nvSpPr>
          <p:cNvPr id="6" name="TextBox 5"/>
          <p:cNvSpPr txBox="1"/>
          <p:nvPr/>
        </p:nvSpPr>
        <p:spPr>
          <a:xfrm>
            <a:off x="847581" y="2608157"/>
            <a:ext cx="492443" cy="830997"/>
          </a:xfrm>
          <a:prstGeom prst="rect">
            <a:avLst/>
          </a:prstGeom>
          <a:noFill/>
        </p:spPr>
        <p:txBody>
          <a:bodyPr wrap="none" rtlCol="0">
            <a:spAutoFit/>
          </a:bodyPr>
          <a:lstStyle/>
          <a:p>
            <a:r>
              <a:rPr lang="en-GB" sz="4800" b="1" dirty="0" smtClean="0"/>
              <a:t>?</a:t>
            </a:r>
            <a:endParaRPr lang="en-GB" b="1" dirty="0"/>
          </a:p>
        </p:txBody>
      </p:sp>
      <p:sp>
        <p:nvSpPr>
          <p:cNvPr id="7" name="TextBox 6"/>
          <p:cNvSpPr txBox="1"/>
          <p:nvPr/>
        </p:nvSpPr>
        <p:spPr>
          <a:xfrm>
            <a:off x="7723202" y="2492896"/>
            <a:ext cx="492443" cy="830997"/>
          </a:xfrm>
          <a:prstGeom prst="rect">
            <a:avLst/>
          </a:prstGeom>
          <a:noFill/>
        </p:spPr>
        <p:txBody>
          <a:bodyPr wrap="none" rtlCol="0">
            <a:spAutoFit/>
          </a:bodyPr>
          <a:lstStyle/>
          <a:p>
            <a:r>
              <a:rPr lang="en-GB" sz="4800" b="1" dirty="0" smtClean="0"/>
              <a:t>?</a:t>
            </a:r>
            <a:endParaRPr lang="en-GB" b="1" dirty="0"/>
          </a:p>
        </p:txBody>
      </p:sp>
      <p:sp>
        <p:nvSpPr>
          <p:cNvPr id="8" name="TextBox 7"/>
          <p:cNvSpPr txBox="1"/>
          <p:nvPr/>
        </p:nvSpPr>
        <p:spPr>
          <a:xfrm>
            <a:off x="2339752" y="4581128"/>
            <a:ext cx="492443" cy="830997"/>
          </a:xfrm>
          <a:prstGeom prst="rect">
            <a:avLst/>
          </a:prstGeom>
          <a:noFill/>
        </p:spPr>
        <p:txBody>
          <a:bodyPr wrap="none" rtlCol="0">
            <a:spAutoFit/>
          </a:bodyPr>
          <a:lstStyle/>
          <a:p>
            <a:r>
              <a:rPr lang="en-GB" sz="4800" b="1" dirty="0" smtClean="0"/>
              <a:t>?</a:t>
            </a:r>
            <a:endParaRPr lang="en-GB" b="1" dirty="0"/>
          </a:p>
        </p:txBody>
      </p:sp>
      <p:sp>
        <p:nvSpPr>
          <p:cNvPr id="9" name="TextBox 8"/>
          <p:cNvSpPr txBox="1"/>
          <p:nvPr/>
        </p:nvSpPr>
        <p:spPr>
          <a:xfrm>
            <a:off x="6588224" y="4509120"/>
            <a:ext cx="492443" cy="830997"/>
          </a:xfrm>
          <a:prstGeom prst="rect">
            <a:avLst/>
          </a:prstGeom>
          <a:noFill/>
        </p:spPr>
        <p:txBody>
          <a:bodyPr wrap="none" rtlCol="0">
            <a:spAutoFit/>
          </a:bodyPr>
          <a:lstStyle/>
          <a:p>
            <a:r>
              <a:rPr lang="en-GB" sz="4800" b="1" dirty="0" smtClean="0"/>
              <a:t>?</a:t>
            </a:r>
            <a:endParaRPr lang="en-GB" b="1" dirty="0"/>
          </a:p>
        </p:txBody>
      </p:sp>
      <p:sp>
        <p:nvSpPr>
          <p:cNvPr id="10" name="TextBox 9"/>
          <p:cNvSpPr txBox="1"/>
          <p:nvPr/>
        </p:nvSpPr>
        <p:spPr>
          <a:xfrm>
            <a:off x="4325778" y="503375"/>
            <a:ext cx="492443" cy="830997"/>
          </a:xfrm>
          <a:prstGeom prst="rect">
            <a:avLst/>
          </a:prstGeom>
          <a:noFill/>
        </p:spPr>
        <p:txBody>
          <a:bodyPr wrap="none" rtlCol="0">
            <a:spAutoFit/>
          </a:bodyPr>
          <a:lstStyle/>
          <a:p>
            <a:r>
              <a:rPr lang="en-GB" sz="4800" b="1" dirty="0" smtClean="0"/>
              <a:t>?</a:t>
            </a:r>
            <a:endParaRPr lang="en-GB" b="1" dirty="0"/>
          </a:p>
        </p:txBody>
      </p:sp>
      <p:sp>
        <p:nvSpPr>
          <p:cNvPr id="11" name="TextBox 10"/>
          <p:cNvSpPr txBox="1"/>
          <p:nvPr/>
        </p:nvSpPr>
        <p:spPr>
          <a:xfrm>
            <a:off x="4540224" y="5350271"/>
            <a:ext cx="492443" cy="830997"/>
          </a:xfrm>
          <a:prstGeom prst="rect">
            <a:avLst/>
          </a:prstGeom>
          <a:noFill/>
        </p:spPr>
        <p:txBody>
          <a:bodyPr wrap="none" rtlCol="0">
            <a:spAutoFit/>
          </a:bodyPr>
          <a:lstStyle/>
          <a:p>
            <a:r>
              <a:rPr lang="en-GB" sz="4800" b="1" dirty="0" smtClean="0"/>
              <a:t>?</a:t>
            </a:r>
            <a:endParaRPr lang="en-GB" b="1" dirty="0"/>
          </a:p>
        </p:txBody>
      </p:sp>
    </p:spTree>
    <p:extLst>
      <p:ext uri="{BB962C8B-B14F-4D97-AF65-F5344CB8AC3E}">
        <p14:creationId xmlns:p14="http://schemas.microsoft.com/office/powerpoint/2010/main" val="1604453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Rectangle 2"/>
          <p:cNvSpPr txBox="1">
            <a:spLocks noChangeArrowheads="1"/>
          </p:cNvSpPr>
          <p:nvPr/>
        </p:nvSpPr>
        <p:spPr>
          <a:xfrm>
            <a:off x="1174576" y="-26988"/>
            <a:ext cx="6781800" cy="10668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M&amp;E Uses</a:t>
            </a:r>
            <a:endParaRPr lang="en-NZ" sz="4000" b="1" dirty="0" smtClean="0"/>
          </a:p>
        </p:txBody>
      </p:sp>
      <p:sp>
        <p:nvSpPr>
          <p:cNvPr id="4" name="AutoShape 3"/>
          <p:cNvSpPr>
            <a:spLocks noChangeArrowheads="1"/>
          </p:cNvSpPr>
          <p:nvPr/>
        </p:nvSpPr>
        <p:spPr bwMode="auto">
          <a:xfrm>
            <a:off x="1259632" y="2132856"/>
            <a:ext cx="6553200" cy="3048000"/>
          </a:xfrm>
          <a:prstGeom prst="flowChartAlternateProcess">
            <a:avLst/>
          </a:prstGeom>
          <a:solidFill>
            <a:srgbClr val="CC9900"/>
          </a:solidFill>
          <a:ln w="9525">
            <a:solidFill>
              <a:schemeClr val="tx1"/>
            </a:solidFill>
            <a:miter lim="800000"/>
            <a:headEnd/>
            <a:tailEnd/>
          </a:ln>
        </p:spPr>
        <p:txBody>
          <a:bodyPr wrap="none" anchor="ctr"/>
          <a:lstStyle/>
          <a:p>
            <a:endParaRPr lang="en-GB" dirty="0"/>
          </a:p>
        </p:txBody>
      </p:sp>
      <p:sp>
        <p:nvSpPr>
          <p:cNvPr id="5" name="TextBox 4"/>
          <p:cNvSpPr txBox="1"/>
          <p:nvPr/>
        </p:nvSpPr>
        <p:spPr>
          <a:xfrm>
            <a:off x="1619672" y="2851869"/>
            <a:ext cx="5760640" cy="1513235"/>
          </a:xfrm>
          <a:prstGeom prst="rect">
            <a:avLst/>
          </a:prstGeom>
          <a:noFill/>
        </p:spPr>
        <p:txBody>
          <a:bodyPr wrap="square" rtlCol="0">
            <a:spAutoFit/>
          </a:bodyPr>
          <a:lstStyle/>
          <a:p>
            <a:pPr algn="ctr">
              <a:spcAft>
                <a:spcPts val="1000"/>
              </a:spcAft>
            </a:pPr>
            <a:r>
              <a:rPr lang="en-US" sz="2800" b="1" u="sng" dirty="0" smtClean="0">
                <a:latin typeface="Calibri" pitchFamily="34" charset="0"/>
                <a:cs typeface="Calibri" pitchFamily="34" charset="0"/>
              </a:rPr>
              <a:t>EXERCISE FOR PAIRS</a:t>
            </a:r>
          </a:p>
          <a:p>
            <a:pPr algn="ctr"/>
            <a:r>
              <a:rPr lang="en-US" sz="2800" dirty="0" smtClean="0">
                <a:latin typeface="Calibri" pitchFamily="34" charset="0"/>
                <a:cs typeface="Calibri" pitchFamily="34" charset="0"/>
              </a:rPr>
              <a:t>Write to five reasons for undertaking M&amp;E</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7585854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187624" y="3270621"/>
            <a:ext cx="6781800" cy="80645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DEVELOPING A PME SYSTEM FOR THE CPS POLLINATORS PROJECT - MONITORING</a:t>
            </a:r>
            <a:endParaRPr lang="en-US" sz="4000" b="1" dirty="0"/>
          </a:p>
        </p:txBody>
      </p:sp>
    </p:spTree>
    <p:extLst>
      <p:ext uri="{BB962C8B-B14F-4D97-AF65-F5344CB8AC3E}">
        <p14:creationId xmlns:p14="http://schemas.microsoft.com/office/powerpoint/2010/main" val="112572024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202189" y="1253172"/>
            <a:ext cx="6754187" cy="4912132"/>
          </a:xfrm>
          <a:prstGeom prst="rect">
            <a:avLst/>
          </a:prstGeom>
        </p:spPr>
      </p:pic>
    </p:spTree>
    <p:extLst>
      <p:ext uri="{BB962C8B-B14F-4D97-AF65-F5344CB8AC3E}">
        <p14:creationId xmlns:p14="http://schemas.microsoft.com/office/powerpoint/2010/main" val="210004572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1187624" y="-26988"/>
            <a:ext cx="6781800" cy="806451"/>
          </a:xfrm>
        </p:spPr>
        <p:txBody>
          <a:bodyPr>
            <a:normAutofit/>
          </a:bodyPr>
          <a:lstStyle/>
          <a:p>
            <a:r>
              <a:rPr lang="en-GB" sz="4000" b="1" dirty="0" smtClean="0"/>
              <a:t>Monitoring </a:t>
            </a:r>
            <a:r>
              <a:rPr lang="en-GB" sz="4000" b="1" dirty="0"/>
              <a:t>tools</a:t>
            </a:r>
          </a:p>
        </p:txBody>
      </p:sp>
      <p:sp>
        <p:nvSpPr>
          <p:cNvPr id="3" name="Content Placeholder 2"/>
          <p:cNvSpPr>
            <a:spLocks noGrp="1"/>
          </p:cNvSpPr>
          <p:nvPr>
            <p:ph idx="4294967295"/>
          </p:nvPr>
        </p:nvSpPr>
        <p:spPr>
          <a:xfrm>
            <a:off x="1174576" y="1268413"/>
            <a:ext cx="6781800" cy="4724400"/>
          </a:xfrm>
        </p:spPr>
        <p:txBody>
          <a:bodyPr/>
          <a:lstStyle/>
          <a:p>
            <a:pPr>
              <a:spcAft>
                <a:spcPts val="0"/>
              </a:spcAft>
            </a:pPr>
            <a:r>
              <a:rPr lang="en-GB" sz="2400" u="sng" dirty="0" smtClean="0">
                <a:ea typeface="Times New Roman"/>
              </a:rPr>
              <a:t>Objective level indicators </a:t>
            </a:r>
            <a:r>
              <a:rPr lang="en-GB" sz="2400" dirty="0" smtClean="0">
                <a:ea typeface="Times New Roman"/>
              </a:rPr>
              <a:t>– develop “stories of change” from documented outcomes.</a:t>
            </a:r>
          </a:p>
          <a:p>
            <a:pPr>
              <a:spcAft>
                <a:spcPts val="0"/>
              </a:spcAft>
            </a:pPr>
            <a:r>
              <a:rPr lang="en-GB" sz="2400" u="sng" dirty="0" smtClean="0">
                <a:ea typeface="Times New Roman"/>
              </a:rPr>
              <a:t>Boundary Partner achievements (Outcome Challenges and Progress Markers)</a:t>
            </a:r>
            <a:r>
              <a:rPr lang="en-GB" sz="2400" dirty="0" smtClean="0">
                <a:ea typeface="Times New Roman"/>
              </a:rPr>
              <a:t> – develop data collecting processes to capture what happened (who did what, where and when), degree of success, limiting factors, lessons learned, etc.</a:t>
            </a:r>
          </a:p>
          <a:p>
            <a:pPr>
              <a:spcAft>
                <a:spcPts val="0"/>
              </a:spcAft>
            </a:pPr>
            <a:r>
              <a:rPr lang="en-GB" sz="2400" u="sng" dirty="0" smtClean="0">
                <a:ea typeface="Times New Roman"/>
              </a:rPr>
              <a:t>Project activities &amp; output indicators </a:t>
            </a:r>
            <a:r>
              <a:rPr lang="en-GB" sz="2400" dirty="0" smtClean="0">
                <a:ea typeface="Times New Roman"/>
              </a:rPr>
              <a:t>– activity journal incorporating an output tracking tool.</a:t>
            </a:r>
          </a:p>
          <a:p>
            <a:pPr>
              <a:spcAft>
                <a:spcPts val="0"/>
              </a:spcAft>
            </a:pPr>
            <a:r>
              <a:rPr lang="en-GB" sz="2400" u="sng" dirty="0" smtClean="0">
                <a:ea typeface="Times New Roman"/>
              </a:rPr>
              <a:t>Project inputs (money &amp; resources)</a:t>
            </a:r>
            <a:r>
              <a:rPr lang="en-GB" sz="2400" dirty="0" smtClean="0">
                <a:ea typeface="Times New Roman"/>
              </a:rPr>
              <a:t> – standard Darwin templates.</a:t>
            </a:r>
            <a:endParaRPr lang="en-GB" sz="2400" u="sng" dirty="0" smtClean="0">
              <a:ea typeface="Times New Roman"/>
            </a:endParaRPr>
          </a:p>
          <a:p>
            <a:pPr>
              <a:spcAft>
                <a:spcPts val="0"/>
              </a:spcAft>
            </a:pPr>
            <a:endParaRPr lang="en-GB" sz="2400" dirty="0" smtClean="0">
              <a:ea typeface="Times New Roman"/>
            </a:endParaRPr>
          </a:p>
          <a:p>
            <a:pPr>
              <a:spcAft>
                <a:spcPts val="0"/>
              </a:spcAft>
            </a:pPr>
            <a:endParaRPr lang="en-GB" dirty="0" smtClean="0">
              <a:ea typeface="Times New Roman"/>
            </a:endParaRPr>
          </a:p>
          <a:p>
            <a:pPr>
              <a:spcAft>
                <a:spcPts val="0"/>
              </a:spcAft>
            </a:pPr>
            <a:endParaRPr lang="en-GB" dirty="0" smtClean="0">
              <a:ea typeface="Times New Roman"/>
            </a:endParaRPr>
          </a:p>
          <a:p>
            <a:pPr>
              <a:spcAft>
                <a:spcPts val="0"/>
              </a:spcAft>
            </a:pPr>
            <a:endParaRPr lang="en-GB" dirty="0" smtClean="0">
              <a:ea typeface="Times New Roman"/>
            </a:endParaRPr>
          </a:p>
          <a:p>
            <a:pPr>
              <a:spcAft>
                <a:spcPts val="0"/>
              </a:spcAft>
            </a:pPr>
            <a:endParaRPr lang="en-GB" dirty="0" smtClean="0">
              <a:ea typeface="Times New Roman"/>
            </a:endParaRPr>
          </a:p>
          <a:p>
            <a:pPr>
              <a:spcAft>
                <a:spcPts val="0"/>
              </a:spcAft>
            </a:pPr>
            <a:endParaRPr lang="en-GB" dirty="0">
              <a:ea typeface="Times New Roman"/>
            </a:endParaRPr>
          </a:p>
        </p:txBody>
      </p:sp>
    </p:spTree>
    <p:extLst>
      <p:ext uri="{BB962C8B-B14F-4D97-AF65-F5344CB8AC3E}">
        <p14:creationId xmlns:p14="http://schemas.microsoft.com/office/powerpoint/2010/main" val="182468717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187624" y="174277"/>
            <a:ext cx="6781800" cy="80645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4000" b="1" dirty="0" smtClean="0"/>
              <a:t>Monitoring Journal</a:t>
            </a:r>
          </a:p>
          <a:p>
            <a:pPr fontAlgn="auto">
              <a:spcAft>
                <a:spcPts val="0"/>
              </a:spcAft>
            </a:pPr>
            <a:r>
              <a:rPr lang="en-GB" sz="4000" b="1" dirty="0" smtClean="0"/>
              <a:t>The backbone of the system</a:t>
            </a:r>
            <a:endParaRPr lang="en-GB" sz="4000" b="1" dirty="0"/>
          </a:p>
        </p:txBody>
      </p:sp>
      <p:sp>
        <p:nvSpPr>
          <p:cNvPr id="4" name="Content Placeholder 2"/>
          <p:cNvSpPr txBox="1">
            <a:spLocks/>
          </p:cNvSpPr>
          <p:nvPr/>
        </p:nvSpPr>
        <p:spPr>
          <a:xfrm>
            <a:off x="1174576" y="1268413"/>
            <a:ext cx="6781800" cy="4724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GB" sz="2400" dirty="0" smtClean="0">
                <a:ea typeface="Times New Roman"/>
              </a:rPr>
              <a:t>Who did what, where, when, with whom, why it was important, what next and sources of further information</a:t>
            </a:r>
          </a:p>
          <a:p>
            <a:pPr lvl="1" fontAlgn="auto">
              <a:spcAft>
                <a:spcPts val="0"/>
              </a:spcAft>
            </a:pPr>
            <a:r>
              <a:rPr lang="en-GB" sz="2000" dirty="0">
                <a:ea typeface="Times New Roman"/>
              </a:rPr>
              <a:t>"CODE" - unique identifier code for each CPS team member</a:t>
            </a:r>
          </a:p>
          <a:p>
            <a:pPr lvl="1" fontAlgn="auto">
              <a:spcAft>
                <a:spcPts val="0"/>
              </a:spcAft>
            </a:pPr>
            <a:r>
              <a:rPr lang="en-GB" sz="2000" dirty="0">
                <a:ea typeface="Times New Roman"/>
              </a:rPr>
              <a:t>"WHO" (BP)Which Boundary Partner(s) was involved"</a:t>
            </a:r>
          </a:p>
          <a:p>
            <a:pPr lvl="1" fontAlgn="auto">
              <a:spcAft>
                <a:spcPts val="0"/>
              </a:spcAft>
            </a:pPr>
            <a:r>
              <a:rPr lang="en-GB" sz="2000" dirty="0">
                <a:ea typeface="Times New Roman"/>
              </a:rPr>
              <a:t>"WHO" (OTHERS)Which other social actors(s) was involved"</a:t>
            </a:r>
          </a:p>
          <a:p>
            <a:pPr lvl="1" fontAlgn="auto">
              <a:spcAft>
                <a:spcPts val="0"/>
              </a:spcAft>
            </a:pPr>
            <a:r>
              <a:rPr lang="en-GB" sz="2000" dirty="0">
                <a:ea typeface="Times New Roman"/>
              </a:rPr>
              <a:t>WHERE" Location of the event / activity / task"</a:t>
            </a:r>
          </a:p>
          <a:p>
            <a:pPr lvl="1" fontAlgn="auto">
              <a:spcAft>
                <a:spcPts val="0"/>
              </a:spcAft>
            </a:pPr>
            <a:r>
              <a:rPr lang="en-GB" sz="2000" dirty="0">
                <a:ea typeface="Times New Roman"/>
              </a:rPr>
              <a:t>"SIGNIFICANCE" How does the event contribute to specific activities, outcomes or objectives(optional)"</a:t>
            </a:r>
          </a:p>
          <a:p>
            <a:pPr lvl="1" fontAlgn="auto">
              <a:spcAft>
                <a:spcPts val="0"/>
              </a:spcAft>
            </a:pPr>
            <a:r>
              <a:rPr lang="en-GB" sz="2000" dirty="0">
                <a:ea typeface="Times New Roman"/>
              </a:rPr>
              <a:t>"CATEGORY" - field visit, data analysis, report completion, meeting, etc.</a:t>
            </a:r>
          </a:p>
          <a:p>
            <a:pPr lvl="1" fontAlgn="auto">
              <a:spcAft>
                <a:spcPts val="0"/>
              </a:spcAft>
            </a:pPr>
            <a:r>
              <a:rPr lang="en-GB" sz="2000" dirty="0">
                <a:ea typeface="Times New Roman"/>
              </a:rPr>
              <a:t>"NOTES" Further relevant information including details of social actors involved where the ""multiple"" option is selected for columns D-F"</a:t>
            </a:r>
          </a:p>
          <a:p>
            <a:pPr lvl="1" fontAlgn="auto">
              <a:spcAft>
                <a:spcPts val="0"/>
              </a:spcAft>
            </a:pPr>
            <a:r>
              <a:rPr lang="en-GB" sz="2000" dirty="0">
                <a:ea typeface="Times New Roman"/>
              </a:rPr>
              <a:t>"FOLLOW-UP ACTIONS" Who will do what, when, where and with whom to follow up on this event"</a:t>
            </a:r>
          </a:p>
          <a:p>
            <a:pPr lvl="1" fontAlgn="auto">
              <a:spcAft>
                <a:spcPts val="0"/>
              </a:spcAft>
            </a:pPr>
            <a:r>
              <a:rPr lang="en-GB" sz="2000" dirty="0">
                <a:ea typeface="Times New Roman"/>
              </a:rPr>
              <a:t>"LINKS" To supporting documents, URLs, etc.</a:t>
            </a:r>
            <a:endParaRPr lang="en-GB" sz="2000" dirty="0" smtClean="0">
              <a:ea typeface="Times New Roman"/>
            </a:endParaRPr>
          </a:p>
          <a:p>
            <a:pPr fontAlgn="auto">
              <a:spcAft>
                <a:spcPts val="0"/>
              </a:spcAft>
            </a:pPr>
            <a:endParaRPr lang="en-GB" sz="2400" dirty="0" smtClean="0">
              <a:ea typeface="Times New Roman"/>
            </a:endParaRPr>
          </a:p>
          <a:p>
            <a:pPr fontAlgn="auto">
              <a:spcAft>
                <a:spcPts val="0"/>
              </a:spcAft>
            </a:pPr>
            <a:endParaRPr lang="en-GB" dirty="0" smtClean="0">
              <a:ea typeface="Times New Roman"/>
            </a:endParaRPr>
          </a:p>
          <a:p>
            <a:pPr fontAlgn="auto">
              <a:spcAft>
                <a:spcPts val="0"/>
              </a:spcAft>
            </a:pPr>
            <a:endParaRPr lang="en-GB" dirty="0" smtClean="0">
              <a:ea typeface="Times New Roman"/>
            </a:endParaRPr>
          </a:p>
          <a:p>
            <a:pPr fontAlgn="auto">
              <a:spcAft>
                <a:spcPts val="0"/>
              </a:spcAft>
            </a:pPr>
            <a:endParaRPr lang="en-GB" dirty="0" smtClean="0">
              <a:ea typeface="Times New Roman"/>
            </a:endParaRPr>
          </a:p>
          <a:p>
            <a:pPr fontAlgn="auto">
              <a:spcAft>
                <a:spcPts val="0"/>
              </a:spcAft>
            </a:pPr>
            <a:endParaRPr lang="en-GB" dirty="0" smtClean="0">
              <a:ea typeface="Times New Roman"/>
            </a:endParaRPr>
          </a:p>
          <a:p>
            <a:pPr fontAlgn="auto">
              <a:spcAft>
                <a:spcPts val="0"/>
              </a:spcAft>
            </a:pPr>
            <a:endParaRPr lang="en-GB" dirty="0">
              <a:ea typeface="Times New Roman"/>
            </a:endParaRPr>
          </a:p>
        </p:txBody>
      </p:sp>
    </p:spTree>
    <p:extLst>
      <p:ext uri="{BB962C8B-B14F-4D97-AF65-F5344CB8AC3E}">
        <p14:creationId xmlns:p14="http://schemas.microsoft.com/office/powerpoint/2010/main" val="166448212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187624" y="-26988"/>
            <a:ext cx="6781800" cy="8064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t>John’s Daily Log</a:t>
            </a:r>
            <a:endParaRPr lang="en-GB" sz="4000" b="1" dirty="0"/>
          </a:p>
        </p:txBody>
      </p:sp>
      <p:graphicFrame>
        <p:nvGraphicFramePr>
          <p:cNvPr id="4" name="Table 3"/>
          <p:cNvGraphicFramePr>
            <a:graphicFrameLocks noGrp="1"/>
          </p:cNvGraphicFramePr>
          <p:nvPr/>
        </p:nvGraphicFramePr>
        <p:xfrm>
          <a:off x="323850" y="908050"/>
          <a:ext cx="8569325" cy="5553078"/>
        </p:xfrm>
        <a:graphic>
          <a:graphicData uri="http://schemas.openxmlformats.org/drawingml/2006/table">
            <a:tbl>
              <a:tblPr firstRow="1" bandRow="1">
                <a:tableStyleId>{5C22544A-7EE6-4342-B048-85BDC9FD1C3A}</a:tableStyleId>
              </a:tblPr>
              <a:tblGrid>
                <a:gridCol w="923400"/>
                <a:gridCol w="1524978"/>
                <a:gridCol w="1296200"/>
                <a:gridCol w="4824747"/>
              </a:tblGrid>
              <a:tr h="432078">
                <a:tc>
                  <a:txBody>
                    <a:bodyPr/>
                    <a:lstStyle/>
                    <a:p>
                      <a:r>
                        <a:rPr lang="en-GB" sz="1800" dirty="0" smtClean="0"/>
                        <a:t>Day</a:t>
                      </a:r>
                      <a:endParaRPr lang="en-GB" sz="1800" dirty="0"/>
                    </a:p>
                  </a:txBody>
                  <a:tcPr marL="91444" marR="91444" marT="45723" marB="45723">
                    <a:solidFill>
                      <a:srgbClr val="E60000"/>
                    </a:solidFill>
                  </a:tcPr>
                </a:tc>
                <a:tc>
                  <a:txBody>
                    <a:bodyPr/>
                    <a:lstStyle/>
                    <a:p>
                      <a:r>
                        <a:rPr lang="en-GB" sz="1800" dirty="0" smtClean="0"/>
                        <a:t>Date</a:t>
                      </a:r>
                      <a:endParaRPr lang="en-GB" sz="1800" dirty="0"/>
                    </a:p>
                  </a:txBody>
                  <a:tcPr marL="91444" marR="91444" marT="45723" marB="45723">
                    <a:solidFill>
                      <a:srgbClr val="E60000"/>
                    </a:solidFill>
                  </a:tcPr>
                </a:tc>
                <a:tc>
                  <a:txBody>
                    <a:bodyPr/>
                    <a:lstStyle/>
                    <a:p>
                      <a:r>
                        <a:rPr lang="en-GB" sz="1800" dirty="0" smtClean="0"/>
                        <a:t>Category</a:t>
                      </a:r>
                      <a:endParaRPr lang="en-GB" sz="1800" dirty="0"/>
                    </a:p>
                  </a:txBody>
                  <a:tcPr marL="91444" marR="91444" marT="45723" marB="45723">
                    <a:solidFill>
                      <a:srgbClr val="E60000"/>
                    </a:solidFill>
                  </a:tcPr>
                </a:tc>
                <a:tc>
                  <a:txBody>
                    <a:bodyPr/>
                    <a:lstStyle/>
                    <a:p>
                      <a:r>
                        <a:rPr lang="en-GB" sz="1800" dirty="0" smtClean="0"/>
                        <a:t>Notes</a:t>
                      </a:r>
                      <a:endParaRPr lang="en-GB" sz="1800" dirty="0"/>
                    </a:p>
                  </a:txBody>
                  <a:tcPr marL="91444" marR="91444" marT="45723" marB="45723">
                    <a:solidFill>
                      <a:srgbClr val="E60000"/>
                    </a:solidFill>
                  </a:tcPr>
                </a:tc>
              </a:tr>
              <a:tr h="640125">
                <a:tc>
                  <a:txBody>
                    <a:bodyPr/>
                    <a:lstStyle/>
                    <a:p>
                      <a:r>
                        <a:rPr lang="en-GB" sz="1800" dirty="0" smtClean="0"/>
                        <a:t>Sun</a:t>
                      </a:r>
                      <a:endParaRPr lang="en-GB" sz="1800" dirty="0"/>
                    </a:p>
                  </a:txBody>
                  <a:tcPr marL="91444" marR="91444" marT="45723" marB="45723">
                    <a:solidFill>
                      <a:schemeClr val="bg1">
                        <a:lumMod val="75000"/>
                      </a:schemeClr>
                    </a:solidFill>
                  </a:tcPr>
                </a:tc>
                <a:tc>
                  <a:txBody>
                    <a:bodyPr/>
                    <a:lstStyle/>
                    <a:p>
                      <a:r>
                        <a:rPr lang="en-GB" sz="1800" dirty="0" smtClean="0"/>
                        <a:t>09 Jan 2011</a:t>
                      </a:r>
                      <a:endParaRPr lang="en-GB" sz="1800" dirty="0"/>
                    </a:p>
                  </a:txBody>
                  <a:tcPr marL="91444" marR="91444" marT="45723" marB="45723">
                    <a:solidFill>
                      <a:schemeClr val="bg1">
                        <a:lumMod val="75000"/>
                      </a:schemeClr>
                    </a:solidFill>
                  </a:tcPr>
                </a:tc>
                <a:tc>
                  <a:txBody>
                    <a:bodyPr/>
                    <a:lstStyle/>
                    <a:p>
                      <a:r>
                        <a:rPr lang="en-GB" sz="1800" dirty="0" smtClean="0"/>
                        <a:t>BioNET</a:t>
                      </a:r>
                      <a:endParaRPr lang="en-GB" sz="1800" dirty="0"/>
                    </a:p>
                  </a:txBody>
                  <a:tcPr marL="91444" marR="91444" marT="45723" marB="45723">
                    <a:solidFill>
                      <a:schemeClr val="bg1">
                        <a:lumMod val="75000"/>
                      </a:schemeClr>
                    </a:solidFill>
                  </a:tcPr>
                </a:tc>
                <a:tc>
                  <a:txBody>
                    <a:bodyPr/>
                    <a:lstStyle/>
                    <a:p>
                      <a:r>
                        <a:rPr lang="en-GB" sz="1800" dirty="0" smtClean="0"/>
                        <a:t>Evaluation: discussion with RS re. classification</a:t>
                      </a:r>
                      <a:r>
                        <a:rPr lang="en-GB" sz="1800" baseline="0" dirty="0" smtClean="0"/>
                        <a:t> of LOOP Outcomes</a:t>
                      </a:r>
                      <a:endParaRPr lang="en-GB" sz="1800" dirty="0"/>
                    </a:p>
                  </a:txBody>
                  <a:tcPr marL="91444" marR="91444" marT="45723" marB="45723">
                    <a:solidFill>
                      <a:schemeClr val="bg1">
                        <a:lumMod val="75000"/>
                      </a:schemeClr>
                    </a:solidFill>
                  </a:tcPr>
                </a:tc>
              </a:tr>
              <a:tr h="640125">
                <a:tc>
                  <a:txBody>
                    <a:bodyPr/>
                    <a:lstStyle/>
                    <a:p>
                      <a:r>
                        <a:rPr lang="en-GB" sz="1800" dirty="0" smtClean="0"/>
                        <a:t>Sun</a:t>
                      </a:r>
                      <a:endParaRPr lang="en-GB" sz="1800" dirty="0"/>
                    </a:p>
                  </a:txBody>
                  <a:tcPr marL="91444" marR="91444" marT="45723" marB="45723">
                    <a:solidFill>
                      <a:schemeClr val="bg1">
                        <a:lumMod val="75000"/>
                      </a:schemeClr>
                    </a:solidFill>
                  </a:tcPr>
                </a:tc>
                <a:tc>
                  <a:txBody>
                    <a:bodyPr/>
                    <a:lstStyle/>
                    <a:p>
                      <a:r>
                        <a:rPr lang="en-GB" sz="1800" dirty="0" smtClean="0"/>
                        <a:t>09 Jan 2011</a:t>
                      </a:r>
                      <a:endParaRPr lang="en-GB" sz="1800" dirty="0"/>
                    </a:p>
                  </a:txBody>
                  <a:tcPr marL="91444" marR="91444" marT="45723" marB="45723">
                    <a:solidFill>
                      <a:schemeClr val="bg1">
                        <a:lumMod val="75000"/>
                      </a:scheme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BioNET</a:t>
                      </a:r>
                      <a:endParaRPr lang="en-GB" sz="1800" kern="1200" dirty="0">
                        <a:solidFill>
                          <a:schemeClr val="dk1"/>
                        </a:solidFill>
                        <a:latin typeface="+mn-lt"/>
                        <a:ea typeface="+mn-ea"/>
                        <a:cs typeface="+mn-cs"/>
                      </a:endParaRPr>
                    </a:p>
                  </a:txBody>
                  <a:tcPr marL="91444" marR="91444" marT="45723" marB="45723">
                    <a:solidFill>
                      <a:schemeClr val="bg1">
                        <a:lumMod val="75000"/>
                      </a:scheme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Edited LOOP outcomes &amp; sent to KR &amp; RS for comment</a:t>
                      </a:r>
                      <a:endParaRPr lang="en-GB" sz="1800" kern="1200" dirty="0">
                        <a:solidFill>
                          <a:schemeClr val="dk1"/>
                        </a:solidFill>
                        <a:latin typeface="+mn-lt"/>
                        <a:ea typeface="+mn-ea"/>
                        <a:cs typeface="+mn-cs"/>
                      </a:endParaRPr>
                    </a:p>
                  </a:txBody>
                  <a:tcPr marL="91444" marR="91444" marT="45723" marB="45723">
                    <a:solidFill>
                      <a:schemeClr val="bg1">
                        <a:lumMod val="75000"/>
                      </a:schemeClr>
                    </a:solidFill>
                  </a:tcPr>
                </a:tc>
              </a:tr>
              <a:tr h="640125">
                <a:tc>
                  <a:txBody>
                    <a:bodyPr/>
                    <a:lstStyle/>
                    <a:p>
                      <a:r>
                        <a:rPr lang="en-GB" sz="1800" dirty="0" smtClean="0"/>
                        <a:t>Sun</a:t>
                      </a:r>
                      <a:endParaRPr lang="en-GB" sz="1800" dirty="0"/>
                    </a:p>
                  </a:txBody>
                  <a:tcPr marL="91444" marR="91444" marT="45723" marB="45723">
                    <a:solidFill>
                      <a:schemeClr val="bg1">
                        <a:lumMod val="75000"/>
                      </a:schemeClr>
                    </a:solidFill>
                  </a:tcPr>
                </a:tc>
                <a:tc>
                  <a:txBody>
                    <a:bodyPr/>
                    <a:lstStyle/>
                    <a:p>
                      <a:r>
                        <a:rPr lang="en-GB" sz="1800" dirty="0" smtClean="0"/>
                        <a:t>09 Jan 2011</a:t>
                      </a:r>
                      <a:endParaRPr lang="en-GB" sz="1800" dirty="0"/>
                    </a:p>
                  </a:txBody>
                  <a:tcPr marL="91444" marR="91444" marT="45723" marB="45723">
                    <a:solidFill>
                      <a:schemeClr val="bg1">
                        <a:lumMod val="75000"/>
                      </a:scheme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Football</a:t>
                      </a:r>
                      <a:endParaRPr lang="en-GB" sz="1800" kern="1200" dirty="0">
                        <a:solidFill>
                          <a:schemeClr val="dk1"/>
                        </a:solidFill>
                        <a:latin typeface="+mn-lt"/>
                        <a:ea typeface="+mn-ea"/>
                        <a:cs typeface="+mn-cs"/>
                      </a:endParaRPr>
                    </a:p>
                  </a:txBody>
                  <a:tcPr marL="91444" marR="91444" marT="45723" marB="45723">
                    <a:solidFill>
                      <a:schemeClr val="bg1">
                        <a:lumMod val="75000"/>
                      </a:scheme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FA</a:t>
                      </a:r>
                      <a:r>
                        <a:rPr lang="en-GB" sz="1800" kern="1200" baseline="0" dirty="0" smtClean="0">
                          <a:solidFill>
                            <a:schemeClr val="dk1"/>
                          </a:solidFill>
                          <a:latin typeface="+mn-lt"/>
                          <a:ea typeface="+mn-ea"/>
                          <a:cs typeface="+mn-cs"/>
                        </a:rPr>
                        <a:t> Cup Round : Man U 1 Liverpool 0; Chelsea 7 Ipswich 0</a:t>
                      </a:r>
                      <a:endParaRPr lang="en-GB" sz="1800" kern="1200" dirty="0">
                        <a:solidFill>
                          <a:schemeClr val="dk1"/>
                        </a:solidFill>
                        <a:latin typeface="+mn-lt"/>
                        <a:ea typeface="+mn-ea"/>
                        <a:cs typeface="+mn-cs"/>
                      </a:endParaRPr>
                    </a:p>
                  </a:txBody>
                  <a:tcPr marL="91444" marR="91444" marT="45723" marB="45723">
                    <a:solidFill>
                      <a:schemeClr val="bg1">
                        <a:lumMod val="75000"/>
                      </a:schemeClr>
                    </a:solidFill>
                  </a:tcPr>
                </a:tc>
              </a:tr>
              <a:tr h="640125">
                <a:tc>
                  <a:txBody>
                    <a:bodyPr/>
                    <a:lstStyle/>
                    <a:p>
                      <a:r>
                        <a:rPr lang="en-GB" sz="1800" dirty="0" smtClean="0"/>
                        <a:t>Sun</a:t>
                      </a:r>
                      <a:endParaRPr lang="en-GB" sz="1800" dirty="0"/>
                    </a:p>
                  </a:txBody>
                  <a:tcPr marL="91444" marR="91444" marT="45723" marB="45723">
                    <a:solidFill>
                      <a:schemeClr val="bg1">
                        <a:lumMod val="75000"/>
                      </a:schemeClr>
                    </a:solidFill>
                  </a:tcPr>
                </a:tc>
                <a:tc>
                  <a:txBody>
                    <a:bodyPr/>
                    <a:lstStyle/>
                    <a:p>
                      <a:r>
                        <a:rPr lang="en-GB" sz="1800" dirty="0" smtClean="0"/>
                        <a:t>09 Jan 2011</a:t>
                      </a:r>
                      <a:endParaRPr lang="en-GB" sz="1800" dirty="0"/>
                    </a:p>
                  </a:txBody>
                  <a:tcPr marL="91444" marR="91444" marT="45723" marB="45723">
                    <a:solidFill>
                      <a:schemeClr val="bg1">
                        <a:lumMod val="75000"/>
                      </a:scheme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Film</a:t>
                      </a:r>
                      <a:endParaRPr lang="en-GB" sz="1800" kern="1200" dirty="0">
                        <a:solidFill>
                          <a:schemeClr val="dk1"/>
                        </a:solidFill>
                        <a:latin typeface="+mn-lt"/>
                        <a:ea typeface="+mn-ea"/>
                        <a:cs typeface="+mn-cs"/>
                      </a:endParaRPr>
                    </a:p>
                  </a:txBody>
                  <a:tcPr marL="91444" marR="91444" marT="45723" marB="45723">
                    <a:solidFill>
                      <a:schemeClr val="bg1">
                        <a:lumMod val="75000"/>
                      </a:scheme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The blind side with Sandra Bullock:</a:t>
                      </a:r>
                      <a:r>
                        <a:rPr lang="en-GB" sz="1800" kern="1200" baseline="0" dirty="0" smtClean="0">
                          <a:solidFill>
                            <a:schemeClr val="dk1"/>
                          </a:solidFill>
                          <a:latin typeface="+mn-lt"/>
                          <a:ea typeface="+mn-ea"/>
                          <a:cs typeface="+mn-cs"/>
                        </a:rPr>
                        <a:t> True story of Michael Orr</a:t>
                      </a:r>
                      <a:endParaRPr lang="en-GB" sz="1800" kern="1200" dirty="0">
                        <a:solidFill>
                          <a:schemeClr val="dk1"/>
                        </a:solidFill>
                        <a:latin typeface="+mn-lt"/>
                        <a:ea typeface="+mn-ea"/>
                        <a:cs typeface="+mn-cs"/>
                      </a:endParaRPr>
                    </a:p>
                  </a:txBody>
                  <a:tcPr marL="91444" marR="91444" marT="45723" marB="45723">
                    <a:solidFill>
                      <a:schemeClr val="bg1">
                        <a:lumMod val="75000"/>
                      </a:schemeClr>
                    </a:solidFill>
                  </a:tcPr>
                </a:tc>
              </a:tr>
              <a:tr h="640125">
                <a:tc>
                  <a:txBody>
                    <a:bodyPr/>
                    <a:lstStyle/>
                    <a:p>
                      <a:r>
                        <a:rPr lang="en-GB" sz="1800" dirty="0" smtClean="0"/>
                        <a:t>Mon</a:t>
                      </a:r>
                      <a:endParaRPr lang="en-GB" sz="1800" dirty="0"/>
                    </a:p>
                  </a:txBody>
                  <a:tcPr marL="91444" marR="91444" marT="45723" marB="45723">
                    <a:solidFill>
                      <a:schemeClr val="bg1">
                        <a:lumMod val="95000"/>
                      </a:schemeClr>
                    </a:solidFill>
                  </a:tcPr>
                </a:tc>
                <a:tc>
                  <a:txBody>
                    <a:bodyPr/>
                    <a:lstStyle/>
                    <a:p>
                      <a:r>
                        <a:rPr lang="en-GB" sz="1800" dirty="0" smtClean="0"/>
                        <a:t>10 Jan 2011</a:t>
                      </a:r>
                      <a:endParaRPr lang="en-GB" sz="1800" dirty="0"/>
                    </a:p>
                  </a:txBody>
                  <a:tcPr marL="91444" marR="91444" marT="45723" marB="45723">
                    <a:solidFill>
                      <a:schemeClr val="bg1">
                        <a:lumMod val="95000"/>
                      </a:scheme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WAFRINET</a:t>
                      </a:r>
                      <a:endParaRPr lang="en-GB" sz="1800" kern="1200" dirty="0">
                        <a:solidFill>
                          <a:schemeClr val="dk1"/>
                        </a:solidFill>
                        <a:latin typeface="+mn-lt"/>
                        <a:ea typeface="+mn-ea"/>
                        <a:cs typeface="+mn-cs"/>
                      </a:endParaRPr>
                    </a:p>
                  </a:txBody>
                  <a:tcPr marL="91444" marR="91444" marT="45723" marB="45723">
                    <a:solidFill>
                      <a:schemeClr val="bg1">
                        <a:lumMod val="95000"/>
                      </a:scheme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Finalised</a:t>
                      </a:r>
                      <a:r>
                        <a:rPr lang="en-GB" sz="1800" kern="1200" baseline="0" dirty="0" smtClean="0">
                          <a:solidFill>
                            <a:schemeClr val="dk1"/>
                          </a:solidFill>
                          <a:latin typeface="+mn-lt"/>
                          <a:ea typeface="+mn-ea"/>
                          <a:cs typeface="+mn-cs"/>
                        </a:rPr>
                        <a:t> and emailed </a:t>
                      </a:r>
                      <a:r>
                        <a:rPr lang="en-GB" sz="1800" kern="1200" dirty="0" smtClean="0">
                          <a:solidFill>
                            <a:schemeClr val="dk1"/>
                          </a:solidFill>
                          <a:latin typeface="+mn-lt"/>
                          <a:ea typeface="+mn-ea"/>
                          <a:cs typeface="+mn-cs"/>
                        </a:rPr>
                        <a:t>feedback to Muaka</a:t>
                      </a:r>
                      <a:r>
                        <a:rPr lang="en-GB" sz="1800" kern="1200" baseline="0" dirty="0" smtClean="0">
                          <a:solidFill>
                            <a:schemeClr val="dk1"/>
                          </a:solidFill>
                          <a:latin typeface="+mn-lt"/>
                          <a:ea typeface="+mn-ea"/>
                          <a:cs typeface="+mn-cs"/>
                        </a:rPr>
                        <a:t> Toko re. JRS proposal</a:t>
                      </a:r>
                      <a:endParaRPr lang="en-GB" sz="1800" kern="1200" dirty="0">
                        <a:solidFill>
                          <a:schemeClr val="dk1"/>
                        </a:solidFill>
                        <a:latin typeface="+mn-lt"/>
                        <a:ea typeface="+mn-ea"/>
                        <a:cs typeface="+mn-cs"/>
                      </a:endParaRPr>
                    </a:p>
                  </a:txBody>
                  <a:tcPr marL="91444" marR="91444" marT="45723" marB="45723">
                    <a:solidFill>
                      <a:schemeClr val="bg1">
                        <a:lumMod val="95000"/>
                      </a:schemeClr>
                    </a:solidFill>
                  </a:tcPr>
                </a:tc>
              </a:tr>
              <a:tr h="640125">
                <a:tc>
                  <a:txBody>
                    <a:bodyPr/>
                    <a:lstStyle/>
                    <a:p>
                      <a:r>
                        <a:rPr lang="en-GB" sz="1800" dirty="0" smtClean="0"/>
                        <a:t>Mon</a:t>
                      </a:r>
                      <a:endParaRPr lang="en-GB" sz="1800" dirty="0"/>
                    </a:p>
                  </a:txBody>
                  <a:tcPr marL="91444" marR="91444" marT="45723" marB="45723">
                    <a:solidFill>
                      <a:schemeClr val="bg1">
                        <a:lumMod val="95000"/>
                      </a:schemeClr>
                    </a:solidFill>
                  </a:tcPr>
                </a:tc>
                <a:tc>
                  <a:txBody>
                    <a:bodyPr/>
                    <a:lstStyle/>
                    <a:p>
                      <a:r>
                        <a:rPr lang="en-GB" sz="1800" dirty="0" smtClean="0"/>
                        <a:t>10 Jan 2011</a:t>
                      </a:r>
                      <a:endParaRPr lang="en-GB" sz="1800" dirty="0"/>
                    </a:p>
                  </a:txBody>
                  <a:tcPr marL="91444" marR="91444" marT="45723" marB="45723">
                    <a:solidFill>
                      <a:schemeClr val="bg1">
                        <a:lumMod val="95000"/>
                      </a:schemeClr>
                    </a:solidFill>
                  </a:tcPr>
                </a:tc>
                <a:tc>
                  <a:txBody>
                    <a:bodyPr/>
                    <a:lstStyle/>
                    <a:p>
                      <a:r>
                        <a:rPr lang="en-GB" sz="1800" dirty="0" smtClean="0"/>
                        <a:t>BioNET</a:t>
                      </a:r>
                      <a:endParaRPr lang="en-GB" sz="1800" dirty="0"/>
                    </a:p>
                  </a:txBody>
                  <a:tcPr marL="91444" marR="91444" marT="45723" marB="45723">
                    <a:solidFill>
                      <a:schemeClr val="bg1">
                        <a:lumMod val="95000"/>
                      </a:schemeClr>
                    </a:solidFill>
                  </a:tcPr>
                </a:tc>
                <a:tc>
                  <a:txBody>
                    <a:bodyPr/>
                    <a:lstStyle/>
                    <a:p>
                      <a:r>
                        <a:rPr lang="en-GB" sz="1800" dirty="0" smtClean="0"/>
                        <a:t>Looked through LOOP Outcomes</a:t>
                      </a:r>
                      <a:r>
                        <a:rPr lang="en-GB" sz="1800" baseline="0" dirty="0" smtClean="0"/>
                        <a:t> &amp; sorted into one sheet per LOOP</a:t>
                      </a:r>
                      <a:endParaRPr lang="en-GB" sz="1800" dirty="0"/>
                    </a:p>
                  </a:txBody>
                  <a:tcPr marL="91444" marR="91444" marT="45723" marB="45723">
                    <a:solidFill>
                      <a:schemeClr val="bg1">
                        <a:lumMod val="95000"/>
                      </a:schemeClr>
                    </a:solidFill>
                  </a:tcPr>
                </a:tc>
              </a:tr>
              <a:tr h="640125">
                <a:tc>
                  <a:txBody>
                    <a:bodyPr/>
                    <a:lstStyle/>
                    <a:p>
                      <a:r>
                        <a:rPr lang="en-GB" sz="1800" dirty="0" smtClean="0"/>
                        <a:t>Mon</a:t>
                      </a:r>
                      <a:endParaRPr lang="en-GB" sz="1800" dirty="0"/>
                    </a:p>
                  </a:txBody>
                  <a:tcPr marL="91444" marR="91444" marT="45723" marB="45723">
                    <a:solidFill>
                      <a:schemeClr val="bg1">
                        <a:lumMod val="95000"/>
                      </a:schemeClr>
                    </a:solidFill>
                  </a:tcPr>
                </a:tc>
                <a:tc>
                  <a:txBody>
                    <a:bodyPr/>
                    <a:lstStyle/>
                    <a:p>
                      <a:r>
                        <a:rPr lang="en-GB" sz="1800" dirty="0" smtClean="0"/>
                        <a:t>10 Jan 2011</a:t>
                      </a:r>
                      <a:endParaRPr lang="en-GB" sz="1800" dirty="0"/>
                    </a:p>
                  </a:txBody>
                  <a:tcPr marL="91444" marR="91444" marT="45723" marB="45723">
                    <a:solidFill>
                      <a:schemeClr val="bg1">
                        <a:lumMod val="95000"/>
                      </a:schemeClr>
                    </a:solidFill>
                  </a:tcPr>
                </a:tc>
                <a:tc>
                  <a:txBody>
                    <a:bodyPr/>
                    <a:lstStyle/>
                    <a:p>
                      <a:r>
                        <a:rPr lang="en-GB" sz="1800" dirty="0" smtClean="0"/>
                        <a:t>Quote</a:t>
                      </a:r>
                      <a:endParaRPr lang="en-GB" sz="1800" dirty="0"/>
                    </a:p>
                  </a:txBody>
                  <a:tcPr marL="91444" marR="91444" marT="45723" marB="45723">
                    <a:solidFill>
                      <a:schemeClr val="bg1">
                        <a:lumMod val="95000"/>
                      </a:schemeClr>
                    </a:solidFill>
                  </a:tcPr>
                </a:tc>
                <a:tc>
                  <a:txBody>
                    <a:bodyPr/>
                    <a:lstStyle/>
                    <a:p>
                      <a:r>
                        <a:rPr lang="en-GB" sz="1800" dirty="0" smtClean="0"/>
                        <a:t> “The greatest way</a:t>
                      </a:r>
                      <a:r>
                        <a:rPr lang="en-GB" sz="1800" baseline="0" dirty="0" smtClean="0"/>
                        <a:t> to live with honour in this world is to be what you pretend to be</a:t>
                      </a:r>
                      <a:r>
                        <a:rPr lang="en-GB" sz="1800" dirty="0" smtClean="0"/>
                        <a:t>.” – Socrates</a:t>
                      </a:r>
                      <a:endParaRPr lang="en-GB" sz="1800" dirty="0"/>
                    </a:p>
                  </a:txBody>
                  <a:tcPr marL="91444" marR="91444" marT="45723" marB="45723">
                    <a:solidFill>
                      <a:schemeClr val="bg1">
                        <a:lumMod val="95000"/>
                      </a:schemeClr>
                    </a:solidFill>
                  </a:tcPr>
                </a:tc>
              </a:tr>
              <a:tr h="640125">
                <a:tc>
                  <a:txBody>
                    <a:bodyPr/>
                    <a:lstStyle/>
                    <a:p>
                      <a:r>
                        <a:rPr lang="en-GB" sz="1800" dirty="0" smtClean="0"/>
                        <a:t>Mon</a:t>
                      </a:r>
                      <a:endParaRPr lang="en-GB" sz="1800" dirty="0"/>
                    </a:p>
                  </a:txBody>
                  <a:tcPr marL="91444" marR="91444" marT="45723" marB="45723">
                    <a:solidFill>
                      <a:schemeClr val="bg1">
                        <a:lumMod val="95000"/>
                      </a:schemeClr>
                    </a:solidFill>
                  </a:tcPr>
                </a:tc>
                <a:tc>
                  <a:txBody>
                    <a:bodyPr/>
                    <a:lstStyle/>
                    <a:p>
                      <a:r>
                        <a:rPr lang="en-GB" sz="1800" dirty="0" smtClean="0"/>
                        <a:t>10 Jan 2011</a:t>
                      </a:r>
                      <a:endParaRPr lang="en-GB" sz="1800" dirty="0"/>
                    </a:p>
                  </a:txBody>
                  <a:tcPr marL="91444" marR="91444" marT="45723" marB="45723">
                    <a:solidFill>
                      <a:schemeClr val="bg1">
                        <a:lumMod val="95000"/>
                      </a:schemeClr>
                    </a:solidFill>
                  </a:tcPr>
                </a:tc>
                <a:tc>
                  <a:txBody>
                    <a:bodyPr/>
                    <a:lstStyle/>
                    <a:p>
                      <a:r>
                        <a:rPr lang="en-GB" sz="1800" dirty="0" smtClean="0"/>
                        <a:t>Home</a:t>
                      </a:r>
                      <a:endParaRPr lang="en-GB" sz="1800" dirty="0"/>
                    </a:p>
                  </a:txBody>
                  <a:tcPr marL="91444" marR="91444" marT="45723" marB="45723">
                    <a:solidFill>
                      <a:schemeClr val="bg1">
                        <a:lumMod val="95000"/>
                      </a:schemeClr>
                    </a:solidFill>
                  </a:tcPr>
                </a:tc>
                <a:tc>
                  <a:txBody>
                    <a:bodyPr/>
                    <a:lstStyle/>
                    <a:p>
                      <a:r>
                        <a:rPr lang="en-GB" sz="1800" dirty="0" smtClean="0"/>
                        <a:t>Phoned</a:t>
                      </a:r>
                      <a:r>
                        <a:rPr lang="en-GB" sz="1800" baseline="0" dirty="0" smtClean="0"/>
                        <a:t> Maureen to check on Uncle Kevin’s condition</a:t>
                      </a:r>
                      <a:endParaRPr lang="en-GB" sz="1800" dirty="0"/>
                    </a:p>
                  </a:txBody>
                  <a:tcPr marL="91444" marR="91444" marT="45723" marB="45723">
                    <a:solidFill>
                      <a:schemeClr val="bg1">
                        <a:lumMod val="95000"/>
                      </a:schemeClr>
                    </a:solidFill>
                  </a:tcPr>
                </a:tc>
              </a:tr>
            </a:tbl>
          </a:graphicData>
        </a:graphic>
      </p:graphicFrame>
    </p:spTree>
    <p:extLst>
      <p:ext uri="{BB962C8B-B14F-4D97-AF65-F5344CB8AC3E}">
        <p14:creationId xmlns:p14="http://schemas.microsoft.com/office/powerpoint/2010/main" val="39818477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631285" y="980728"/>
            <a:ext cx="5893043"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QUESTIONS?</a:t>
            </a:r>
          </a:p>
          <a:p>
            <a:pPr fontAlgn="auto">
              <a:spcAft>
                <a:spcPts val="0"/>
              </a:spcAft>
            </a:pPr>
            <a:r>
              <a:rPr lang="en-US" sz="4000" b="1" dirty="0" smtClean="0"/>
              <a:t>on Monitoring Tools</a:t>
            </a:r>
          </a:p>
          <a:p>
            <a:pPr fontAlgn="auto">
              <a:spcAft>
                <a:spcPts val="0"/>
              </a:spcAft>
            </a:pPr>
            <a:endParaRPr lang="en-US" sz="4000" b="1" dirty="0"/>
          </a:p>
        </p:txBody>
      </p:sp>
      <p:sp>
        <p:nvSpPr>
          <p:cNvPr id="4" name="TextBox 3"/>
          <p:cNvSpPr txBox="1"/>
          <p:nvPr/>
        </p:nvSpPr>
        <p:spPr>
          <a:xfrm>
            <a:off x="1187624" y="908720"/>
            <a:ext cx="492443" cy="830997"/>
          </a:xfrm>
          <a:prstGeom prst="rect">
            <a:avLst/>
          </a:prstGeom>
          <a:noFill/>
        </p:spPr>
        <p:txBody>
          <a:bodyPr wrap="none" rtlCol="0">
            <a:spAutoFit/>
          </a:bodyPr>
          <a:lstStyle/>
          <a:p>
            <a:r>
              <a:rPr lang="en-GB" sz="4800" b="1" dirty="0" smtClean="0"/>
              <a:t>?</a:t>
            </a:r>
            <a:endParaRPr lang="en-GB" b="1" dirty="0"/>
          </a:p>
        </p:txBody>
      </p:sp>
      <p:sp>
        <p:nvSpPr>
          <p:cNvPr id="5" name="TextBox 4"/>
          <p:cNvSpPr txBox="1"/>
          <p:nvPr/>
        </p:nvSpPr>
        <p:spPr>
          <a:xfrm>
            <a:off x="7498369" y="645621"/>
            <a:ext cx="492443" cy="830997"/>
          </a:xfrm>
          <a:prstGeom prst="rect">
            <a:avLst/>
          </a:prstGeom>
          <a:noFill/>
        </p:spPr>
        <p:txBody>
          <a:bodyPr wrap="none" rtlCol="0">
            <a:spAutoFit/>
          </a:bodyPr>
          <a:lstStyle/>
          <a:p>
            <a:r>
              <a:rPr lang="en-GB" sz="4800" b="1" dirty="0" smtClean="0"/>
              <a:t>?</a:t>
            </a:r>
            <a:endParaRPr lang="en-GB" b="1" dirty="0"/>
          </a:p>
        </p:txBody>
      </p:sp>
      <p:sp>
        <p:nvSpPr>
          <p:cNvPr id="6" name="TextBox 5"/>
          <p:cNvSpPr txBox="1"/>
          <p:nvPr/>
        </p:nvSpPr>
        <p:spPr>
          <a:xfrm>
            <a:off x="847581" y="2608157"/>
            <a:ext cx="492443" cy="830997"/>
          </a:xfrm>
          <a:prstGeom prst="rect">
            <a:avLst/>
          </a:prstGeom>
          <a:noFill/>
        </p:spPr>
        <p:txBody>
          <a:bodyPr wrap="none" rtlCol="0">
            <a:spAutoFit/>
          </a:bodyPr>
          <a:lstStyle/>
          <a:p>
            <a:r>
              <a:rPr lang="en-GB" sz="4800" b="1" dirty="0" smtClean="0"/>
              <a:t>?</a:t>
            </a:r>
            <a:endParaRPr lang="en-GB" b="1" dirty="0"/>
          </a:p>
        </p:txBody>
      </p:sp>
      <p:sp>
        <p:nvSpPr>
          <p:cNvPr id="7" name="TextBox 6"/>
          <p:cNvSpPr txBox="1"/>
          <p:nvPr/>
        </p:nvSpPr>
        <p:spPr>
          <a:xfrm>
            <a:off x="7723202" y="2492896"/>
            <a:ext cx="492443" cy="830997"/>
          </a:xfrm>
          <a:prstGeom prst="rect">
            <a:avLst/>
          </a:prstGeom>
          <a:noFill/>
        </p:spPr>
        <p:txBody>
          <a:bodyPr wrap="none" rtlCol="0">
            <a:spAutoFit/>
          </a:bodyPr>
          <a:lstStyle/>
          <a:p>
            <a:r>
              <a:rPr lang="en-GB" sz="4800" b="1" dirty="0" smtClean="0"/>
              <a:t>?</a:t>
            </a:r>
            <a:endParaRPr lang="en-GB" b="1" dirty="0"/>
          </a:p>
        </p:txBody>
      </p:sp>
      <p:sp>
        <p:nvSpPr>
          <p:cNvPr id="8" name="TextBox 7"/>
          <p:cNvSpPr txBox="1"/>
          <p:nvPr/>
        </p:nvSpPr>
        <p:spPr>
          <a:xfrm>
            <a:off x="2339752" y="4581128"/>
            <a:ext cx="492443" cy="830997"/>
          </a:xfrm>
          <a:prstGeom prst="rect">
            <a:avLst/>
          </a:prstGeom>
          <a:noFill/>
        </p:spPr>
        <p:txBody>
          <a:bodyPr wrap="none" rtlCol="0">
            <a:spAutoFit/>
          </a:bodyPr>
          <a:lstStyle/>
          <a:p>
            <a:r>
              <a:rPr lang="en-GB" sz="4800" b="1" dirty="0" smtClean="0"/>
              <a:t>?</a:t>
            </a:r>
            <a:endParaRPr lang="en-GB" b="1" dirty="0"/>
          </a:p>
        </p:txBody>
      </p:sp>
      <p:sp>
        <p:nvSpPr>
          <p:cNvPr id="9" name="TextBox 8"/>
          <p:cNvSpPr txBox="1"/>
          <p:nvPr/>
        </p:nvSpPr>
        <p:spPr>
          <a:xfrm>
            <a:off x="6588224" y="4509120"/>
            <a:ext cx="492443" cy="830997"/>
          </a:xfrm>
          <a:prstGeom prst="rect">
            <a:avLst/>
          </a:prstGeom>
          <a:noFill/>
        </p:spPr>
        <p:txBody>
          <a:bodyPr wrap="none" rtlCol="0">
            <a:spAutoFit/>
          </a:bodyPr>
          <a:lstStyle/>
          <a:p>
            <a:r>
              <a:rPr lang="en-GB" sz="4800" b="1" dirty="0" smtClean="0"/>
              <a:t>?</a:t>
            </a:r>
            <a:endParaRPr lang="en-GB" b="1" dirty="0"/>
          </a:p>
        </p:txBody>
      </p:sp>
      <p:sp>
        <p:nvSpPr>
          <p:cNvPr id="10" name="TextBox 9"/>
          <p:cNvSpPr txBox="1"/>
          <p:nvPr/>
        </p:nvSpPr>
        <p:spPr>
          <a:xfrm>
            <a:off x="4325778" y="503375"/>
            <a:ext cx="492443" cy="830997"/>
          </a:xfrm>
          <a:prstGeom prst="rect">
            <a:avLst/>
          </a:prstGeom>
          <a:noFill/>
        </p:spPr>
        <p:txBody>
          <a:bodyPr wrap="none" rtlCol="0">
            <a:spAutoFit/>
          </a:bodyPr>
          <a:lstStyle/>
          <a:p>
            <a:r>
              <a:rPr lang="en-GB" sz="4800" b="1" dirty="0" smtClean="0"/>
              <a:t>?</a:t>
            </a:r>
            <a:endParaRPr lang="en-GB" b="1" dirty="0"/>
          </a:p>
        </p:txBody>
      </p:sp>
      <p:sp>
        <p:nvSpPr>
          <p:cNvPr id="11" name="TextBox 10"/>
          <p:cNvSpPr txBox="1"/>
          <p:nvPr/>
        </p:nvSpPr>
        <p:spPr>
          <a:xfrm>
            <a:off x="4540224" y="5350271"/>
            <a:ext cx="492443" cy="830997"/>
          </a:xfrm>
          <a:prstGeom prst="rect">
            <a:avLst/>
          </a:prstGeom>
          <a:noFill/>
        </p:spPr>
        <p:txBody>
          <a:bodyPr wrap="none" rtlCol="0">
            <a:spAutoFit/>
          </a:bodyPr>
          <a:lstStyle/>
          <a:p>
            <a:r>
              <a:rPr lang="en-GB" sz="4800" b="1" dirty="0" smtClean="0"/>
              <a:t>?</a:t>
            </a:r>
            <a:endParaRPr lang="en-GB" b="1" dirty="0"/>
          </a:p>
        </p:txBody>
      </p:sp>
    </p:spTree>
    <p:extLst>
      <p:ext uri="{BB962C8B-B14F-4D97-AF65-F5344CB8AC3E}">
        <p14:creationId xmlns:p14="http://schemas.microsoft.com/office/powerpoint/2010/main" val="4675999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323528" y="102269"/>
            <a:ext cx="8460432" cy="806451"/>
          </a:xfrm>
        </p:spPr>
        <p:txBody>
          <a:bodyPr>
            <a:noAutofit/>
          </a:bodyPr>
          <a:lstStyle/>
          <a:p>
            <a:r>
              <a:rPr lang="en-GB" sz="4000" b="1" dirty="0"/>
              <a:t>5 things to remember about PME…</a:t>
            </a:r>
          </a:p>
        </p:txBody>
      </p:sp>
      <p:sp>
        <p:nvSpPr>
          <p:cNvPr id="3" name="Content Placeholder 2"/>
          <p:cNvSpPr>
            <a:spLocks noGrp="1"/>
          </p:cNvSpPr>
          <p:nvPr>
            <p:ph idx="4294967295"/>
          </p:nvPr>
        </p:nvSpPr>
        <p:spPr>
          <a:xfrm>
            <a:off x="1174576" y="1219200"/>
            <a:ext cx="6781800" cy="4724400"/>
          </a:xfrm>
        </p:spPr>
        <p:txBody>
          <a:bodyPr>
            <a:normAutofit fontScale="92500" lnSpcReduction="10000"/>
          </a:bodyPr>
          <a:lstStyle/>
          <a:p>
            <a:r>
              <a:rPr lang="en-GB" dirty="0" smtClean="0"/>
              <a:t>Understanding is more valuable to donors than attribution.</a:t>
            </a:r>
          </a:p>
          <a:p>
            <a:r>
              <a:rPr lang="en-GB" dirty="0" smtClean="0"/>
              <a:t>There is power in systematically collected and used monitoring data.</a:t>
            </a:r>
          </a:p>
          <a:p>
            <a:r>
              <a:rPr lang="en-GB" dirty="0" smtClean="0"/>
              <a:t>People don’t always know what they want until they see it.</a:t>
            </a:r>
          </a:p>
          <a:p>
            <a:r>
              <a:rPr lang="en-GB" dirty="0" smtClean="0"/>
              <a:t>Changed relationships may be more significant than changes in state. </a:t>
            </a:r>
          </a:p>
          <a:p>
            <a:r>
              <a:rPr lang="en-GB" dirty="0" smtClean="0"/>
              <a:t>There is no ‘end destination’, change keeps on going.</a:t>
            </a:r>
          </a:p>
          <a:p>
            <a:endParaRPr lang="en-GB" dirty="0"/>
          </a:p>
        </p:txBody>
      </p:sp>
    </p:spTree>
    <p:extLst>
      <p:ext uri="{BB962C8B-B14F-4D97-AF65-F5344CB8AC3E}">
        <p14:creationId xmlns:p14="http://schemas.microsoft.com/office/powerpoint/2010/main" val="38353365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1187624" y="-26988"/>
            <a:ext cx="6781800" cy="806451"/>
          </a:xfrm>
        </p:spPr>
        <p:txBody>
          <a:bodyPr>
            <a:normAutofit/>
          </a:bodyPr>
          <a:lstStyle/>
          <a:p>
            <a:r>
              <a:rPr lang="en-GB" sz="4000" b="1" dirty="0"/>
              <a:t>Embrace Complexity</a:t>
            </a:r>
          </a:p>
        </p:txBody>
      </p:sp>
      <p:sp>
        <p:nvSpPr>
          <p:cNvPr id="5" name="Rectangle 2051"/>
          <p:cNvSpPr txBox="1">
            <a:spLocks noChangeArrowheads="1"/>
          </p:cNvSpPr>
          <p:nvPr/>
        </p:nvSpPr>
        <p:spPr bwMode="auto">
          <a:xfrm>
            <a:off x="609600" y="1905000"/>
            <a:ext cx="40417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a:lnSpc>
                <a:spcPct val="90000"/>
              </a:lnSpc>
            </a:pPr>
            <a:endParaRPr lang="en-US" sz="2000" dirty="0" smtClean="0"/>
          </a:p>
          <a:p>
            <a:pPr algn="r">
              <a:lnSpc>
                <a:spcPct val="90000"/>
              </a:lnSpc>
              <a:buFont typeface="Wingdings" pitchFamily="2" charset="2"/>
              <a:buNone/>
            </a:pPr>
            <a:r>
              <a:rPr lang="en-US" dirty="0" smtClean="0">
                <a:solidFill>
                  <a:srgbClr val="641800"/>
                </a:solidFill>
              </a:rPr>
              <a:t>Look at the bigger picture</a:t>
            </a:r>
            <a:r>
              <a:rPr lang="en-US" sz="2400" dirty="0" smtClean="0"/>
              <a:t> </a:t>
            </a:r>
          </a:p>
          <a:p>
            <a:pPr algn="r">
              <a:lnSpc>
                <a:spcPct val="90000"/>
              </a:lnSpc>
              <a:buFont typeface="Wingdings" pitchFamily="2" charset="2"/>
              <a:buNone/>
            </a:pPr>
            <a:endParaRPr lang="en-US" sz="2400" dirty="0" smtClean="0"/>
          </a:p>
          <a:p>
            <a:pPr algn="r">
              <a:lnSpc>
                <a:spcPct val="90000"/>
              </a:lnSpc>
              <a:buFont typeface="Wingdings" pitchFamily="2" charset="2"/>
              <a:buNone/>
            </a:pPr>
            <a:r>
              <a:rPr lang="en-US" sz="2400" dirty="0" smtClean="0"/>
              <a:t>See yourself as a part of an interconnected web of relationships and systems</a:t>
            </a:r>
          </a:p>
        </p:txBody>
      </p:sp>
      <p:pic>
        <p:nvPicPr>
          <p:cNvPr id="6" name="Picture 2053" descr="stock photo : abstract orange spider backgrou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12820"/>
          <a:stretch>
            <a:fillRect/>
          </a:stretch>
        </p:blipFill>
        <p:spPr bwMode="auto">
          <a:xfrm>
            <a:off x="4953000" y="19812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6106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1187624" y="-26988"/>
            <a:ext cx="6781800" cy="806451"/>
          </a:xfrm>
        </p:spPr>
        <p:txBody>
          <a:bodyPr>
            <a:normAutofit/>
          </a:bodyPr>
          <a:lstStyle/>
          <a:p>
            <a:r>
              <a:rPr lang="en-GB" sz="4000" b="1" dirty="0"/>
              <a:t>Change is constant</a:t>
            </a:r>
          </a:p>
        </p:txBody>
      </p:sp>
      <p:sp>
        <p:nvSpPr>
          <p:cNvPr id="5" name="Rectangle 3"/>
          <p:cNvSpPr txBox="1">
            <a:spLocks noChangeArrowheads="1"/>
          </p:cNvSpPr>
          <p:nvPr/>
        </p:nvSpPr>
        <p:spPr bwMode="auto">
          <a:xfrm>
            <a:off x="792709" y="2315195"/>
            <a:ext cx="4033837"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a:buFont typeface="Wingdings" pitchFamily="2" charset="2"/>
              <a:buNone/>
            </a:pPr>
            <a:r>
              <a:rPr lang="en-US" sz="3200" dirty="0" smtClean="0">
                <a:solidFill>
                  <a:schemeClr val="tx1"/>
                </a:solidFill>
              </a:rPr>
              <a:t>  “It’s not possible to see the same river twice” Heraclitus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844675"/>
            <a:ext cx="3609975"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59289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1187624" y="-26988"/>
            <a:ext cx="6781800" cy="806451"/>
          </a:xfrm>
        </p:spPr>
        <p:txBody>
          <a:bodyPr>
            <a:normAutofit/>
          </a:bodyPr>
          <a:lstStyle/>
          <a:p>
            <a:r>
              <a:rPr lang="en-GB" sz="4000" b="1" dirty="0"/>
              <a:t>Recognise that change is… </a:t>
            </a:r>
          </a:p>
        </p:txBody>
      </p:sp>
      <p:sp>
        <p:nvSpPr>
          <p:cNvPr id="5" name="Rectangle 3"/>
          <p:cNvSpPr txBox="1">
            <a:spLocks noChangeArrowheads="1"/>
          </p:cNvSpPr>
          <p:nvPr/>
        </p:nvSpPr>
        <p:spPr bwMode="auto">
          <a:xfrm>
            <a:off x="779463" y="1890713"/>
            <a:ext cx="5002212"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0" rIns="45720" bIns="0" numCol="1" anchor="ctr"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700088" indent="-517525">
              <a:buSzPct val="155000"/>
            </a:pPr>
            <a:r>
              <a:rPr lang="en-US" dirty="0" smtClean="0">
                <a:solidFill>
                  <a:schemeClr val="tx1"/>
                </a:solidFill>
              </a:rPr>
              <a:t>Continuous </a:t>
            </a:r>
          </a:p>
          <a:p>
            <a:pPr marL="700088" indent="-517525">
              <a:buSzPct val="155000"/>
            </a:pPr>
            <a:r>
              <a:rPr lang="en-US" dirty="0" smtClean="0">
                <a:solidFill>
                  <a:schemeClr val="tx1"/>
                </a:solidFill>
              </a:rPr>
              <a:t>Complex</a:t>
            </a:r>
          </a:p>
          <a:p>
            <a:pPr marL="700088" indent="-517525">
              <a:buSzPct val="155000"/>
            </a:pPr>
            <a:r>
              <a:rPr lang="en-US" dirty="0" smtClean="0">
                <a:solidFill>
                  <a:schemeClr val="tx1"/>
                </a:solidFill>
              </a:rPr>
              <a:t>Non-linear</a:t>
            </a:r>
          </a:p>
          <a:p>
            <a:pPr marL="700088" indent="-517525">
              <a:buSzPct val="155000"/>
            </a:pPr>
            <a:r>
              <a:rPr lang="en-US" dirty="0" smtClean="0">
                <a:solidFill>
                  <a:schemeClr val="tx1"/>
                </a:solidFill>
              </a:rPr>
              <a:t>Not controllable</a:t>
            </a:r>
          </a:p>
          <a:p>
            <a:pPr marL="700088" indent="-517525">
              <a:buSzPct val="155000"/>
            </a:pPr>
            <a:r>
              <a:rPr lang="en-US" dirty="0" smtClean="0">
                <a:solidFill>
                  <a:schemeClr val="tx1"/>
                </a:solidFill>
              </a:rPr>
              <a:t>Multidirectional</a:t>
            </a:r>
          </a:p>
          <a:p>
            <a:pPr marL="700088" indent="-517525">
              <a:buSzPct val="155000"/>
            </a:pPr>
            <a:endParaRPr lang="en-US" dirty="0" smtClean="0">
              <a:solidFill>
                <a:srgbClr val="990033"/>
              </a:solidFill>
            </a:endParaRPr>
          </a:p>
        </p:txBody>
      </p:sp>
      <p:pic>
        <p:nvPicPr>
          <p:cNvPr id="6" name="Picture 4" descr="stock photo : may1 batc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15433"/>
          <a:stretch>
            <a:fillRect/>
          </a:stretch>
        </p:blipFill>
        <p:spPr bwMode="auto">
          <a:xfrm>
            <a:off x="4876800" y="1905000"/>
            <a:ext cx="34290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33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dirty="0" smtClean="0">
                <a:solidFill>
                  <a:prstClr val="black"/>
                </a:solidFill>
              </a:rPr>
              <a:t>The CPS Pollinators Project</a:t>
            </a:r>
            <a:endParaRPr lang="en-US" dirty="0">
              <a:solidFill>
                <a:prstClr val="black"/>
              </a:solidFill>
            </a:endParaRPr>
          </a:p>
        </p:txBody>
      </p:sp>
      <p:sp>
        <p:nvSpPr>
          <p:cNvPr id="5" name="Title 1"/>
          <p:cNvSpPr>
            <a:spLocks noGrp="1"/>
          </p:cNvSpPr>
          <p:nvPr>
            <p:ph type="title" idx="4294967295"/>
          </p:nvPr>
        </p:nvSpPr>
        <p:spPr>
          <a:xfrm>
            <a:off x="1187624" y="260648"/>
            <a:ext cx="6781800" cy="806450"/>
          </a:xfrm>
        </p:spPr>
        <p:txBody>
          <a:bodyPr>
            <a:normAutofit/>
          </a:bodyPr>
          <a:lstStyle/>
          <a:p>
            <a:r>
              <a:rPr lang="en-US" sz="4000" b="1" dirty="0" smtClean="0"/>
              <a:t>Accountability &amp; Learning</a:t>
            </a:r>
            <a:endParaRPr lang="en-US" sz="4000" b="1" dirty="0"/>
          </a:p>
        </p:txBody>
      </p:sp>
      <p:graphicFrame>
        <p:nvGraphicFramePr>
          <p:cNvPr id="7" name="Object 6"/>
          <p:cNvGraphicFramePr>
            <a:graphicFrameLocks noChangeAspect="1"/>
          </p:cNvGraphicFramePr>
          <p:nvPr/>
        </p:nvGraphicFramePr>
        <p:xfrm>
          <a:off x="704850" y="1143000"/>
          <a:ext cx="7677150" cy="5562600"/>
        </p:xfrm>
        <a:graphic>
          <a:graphicData uri="http://schemas.openxmlformats.org/presentationml/2006/ole">
            <mc:AlternateContent xmlns:mc="http://schemas.openxmlformats.org/markup-compatibility/2006">
              <mc:Choice xmlns:v="urn:schemas-microsoft-com:vml" Requires="v">
                <p:oleObj spid="_x0000_s10306" name="Drawing" r:id="rId4" imgW="7677590" imgH="5942948" progId="WPDraw30.Drawing">
                  <p:embed/>
                </p:oleObj>
              </mc:Choice>
              <mc:Fallback>
                <p:oleObj name="Drawing" r:id="rId4" imgW="7677590" imgH="5942948"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1143000"/>
                        <a:ext cx="767715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8278245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1187624" y="-26988"/>
            <a:ext cx="6781800" cy="806451"/>
          </a:xfrm>
        </p:spPr>
        <p:txBody>
          <a:bodyPr>
            <a:normAutofit/>
          </a:bodyPr>
          <a:lstStyle/>
          <a:p>
            <a:r>
              <a:rPr lang="en-GB" sz="4000" b="1" dirty="0"/>
              <a:t>Keep your eyes wide open…</a:t>
            </a:r>
          </a:p>
        </p:txBody>
      </p:sp>
      <p:pic>
        <p:nvPicPr>
          <p:cNvPr id="6" name="Picture 4" descr="owl yellow eyes"/>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89538" y="1852613"/>
            <a:ext cx="3954462" cy="2970212"/>
          </a:xfrm>
          <a:prstGeom prst="rect">
            <a:avLst/>
          </a:prstGeom>
        </p:spPr>
      </p:pic>
      <p:sp>
        <p:nvSpPr>
          <p:cNvPr id="5" name="Rectangle 3"/>
          <p:cNvSpPr txBox="1">
            <a:spLocks noChangeArrowheads="1"/>
          </p:cNvSpPr>
          <p:nvPr/>
        </p:nvSpPr>
        <p:spPr bwMode="auto">
          <a:xfrm>
            <a:off x="533400" y="2057400"/>
            <a:ext cx="3951288"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a:buFont typeface="Wingdings" pitchFamily="2" charset="2"/>
              <a:buNone/>
            </a:pPr>
            <a:r>
              <a:rPr lang="en-US" dirty="0" smtClean="0"/>
              <a:t>	</a:t>
            </a:r>
            <a:r>
              <a:rPr lang="en-US" dirty="0" smtClean="0">
                <a:solidFill>
                  <a:schemeClr val="tx1"/>
                </a:solidFill>
              </a:rPr>
              <a:t>Being attentive along the journey  is as important as the destination</a:t>
            </a:r>
          </a:p>
          <a:p>
            <a:endParaRPr lang="en-US" sz="2400" dirty="0" smtClean="0"/>
          </a:p>
        </p:txBody>
      </p:sp>
    </p:spTree>
    <p:extLst>
      <p:ext uri="{BB962C8B-B14F-4D97-AF65-F5344CB8AC3E}">
        <p14:creationId xmlns:p14="http://schemas.microsoft.com/office/powerpoint/2010/main" val="158267761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1187624" y="-26988"/>
            <a:ext cx="6781800" cy="806451"/>
          </a:xfrm>
        </p:spPr>
        <p:txBody>
          <a:bodyPr>
            <a:normAutofit/>
          </a:bodyPr>
          <a:lstStyle/>
          <a:p>
            <a:r>
              <a:rPr lang="en-GB" sz="4000" b="1" dirty="0"/>
              <a:t>Acknowledgments</a:t>
            </a:r>
          </a:p>
        </p:txBody>
      </p:sp>
      <p:sp>
        <p:nvSpPr>
          <p:cNvPr id="3" name="Content Placeholder 2"/>
          <p:cNvSpPr>
            <a:spLocks noGrp="1"/>
          </p:cNvSpPr>
          <p:nvPr>
            <p:ph idx="4294967295"/>
          </p:nvPr>
        </p:nvSpPr>
        <p:spPr>
          <a:xfrm>
            <a:off x="1174576" y="1219200"/>
            <a:ext cx="6781800" cy="3649663"/>
          </a:xfrm>
        </p:spPr>
        <p:txBody>
          <a:bodyPr>
            <a:normAutofit fontScale="92500" lnSpcReduction="20000"/>
          </a:bodyPr>
          <a:lstStyle/>
          <a:p>
            <a:pPr marL="0" indent="0">
              <a:buNone/>
            </a:pPr>
            <a:r>
              <a:rPr lang="nl-BE" dirty="0" smtClean="0"/>
              <a:t>This presentation makes use of various materials that were shared by OM community members on the OM learning community website </a:t>
            </a:r>
            <a:r>
              <a:rPr lang="en-GB" dirty="0">
                <a:hlinkClick r:id="rId2"/>
              </a:rPr>
              <a:t>http://www.outcomemapping.ca/</a:t>
            </a:r>
            <a:r>
              <a:rPr lang="nl-BE" dirty="0" smtClean="0"/>
              <a:t>. Without being exhaustive special thanks goes to Terry Smutylo, </a:t>
            </a:r>
            <a:r>
              <a:rPr lang="en-GB" dirty="0" smtClean="0"/>
              <a:t>Simon Hearn</a:t>
            </a:r>
            <a:r>
              <a:rPr lang="nl-BE" dirty="0" smtClean="0"/>
              <a:t>, Sonia Herrero, Jan Van Ongevalle, Daniel Roduner and Ricardo Wilson-Grau. </a:t>
            </a:r>
            <a:endParaRPr lang="en-GB" dirty="0"/>
          </a:p>
        </p:txBody>
      </p:sp>
    </p:spTree>
    <p:extLst>
      <p:ext uri="{BB962C8B-B14F-4D97-AF65-F5344CB8AC3E}">
        <p14:creationId xmlns:p14="http://schemas.microsoft.com/office/powerpoint/2010/main" val="84884113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1187624" y="-26988"/>
            <a:ext cx="6781800" cy="806451"/>
          </a:xfrm>
        </p:spPr>
        <p:txBody>
          <a:bodyPr>
            <a:normAutofit/>
          </a:bodyPr>
          <a:lstStyle/>
          <a:p>
            <a:r>
              <a:rPr lang="en-GB" sz="4000" b="1" dirty="0"/>
              <a:t>References</a:t>
            </a:r>
          </a:p>
        </p:txBody>
      </p:sp>
      <p:sp>
        <p:nvSpPr>
          <p:cNvPr id="3" name="Content Placeholder 2"/>
          <p:cNvSpPr>
            <a:spLocks noGrp="1"/>
          </p:cNvSpPr>
          <p:nvPr>
            <p:ph idx="4294967295"/>
          </p:nvPr>
        </p:nvSpPr>
        <p:spPr>
          <a:xfrm>
            <a:off x="1187624" y="1219200"/>
            <a:ext cx="6781800" cy="4724400"/>
          </a:xfrm>
        </p:spPr>
        <p:txBody>
          <a:bodyPr/>
          <a:lstStyle/>
          <a:p>
            <a:r>
              <a:rPr lang="en-GB" sz="2000" dirty="0" smtClean="0"/>
              <a:t>The Barefoot Guide, by the Barefoot community of practice, </a:t>
            </a:r>
            <a:r>
              <a:rPr lang="en-GB" sz="2000" dirty="0" smtClean="0">
                <a:hlinkClick r:id="rId2"/>
              </a:rPr>
              <a:t>www.barefootguide.org</a:t>
            </a:r>
            <a:endParaRPr lang="en-GB" sz="2000" dirty="0" smtClean="0"/>
          </a:p>
          <a:p>
            <a:endParaRPr lang="en-GB" sz="2000" dirty="0" smtClean="0"/>
          </a:p>
          <a:p>
            <a:r>
              <a:rPr lang="en-GB" sz="2000" dirty="0" smtClean="0"/>
              <a:t>inProgress (2012). Integrated Monitoring: a Practical Manual for Organisations That Want to Achieve Results. </a:t>
            </a:r>
            <a:r>
              <a:rPr lang="en-GB" sz="2000" dirty="0" smtClean="0">
                <a:hlinkClick r:id="rId3"/>
              </a:rPr>
              <a:t>http://www.inprogressweb.com/resource-library/monitoring-evaluation/</a:t>
            </a:r>
            <a:endParaRPr lang="en-GB" sz="2000" dirty="0" smtClean="0"/>
          </a:p>
          <a:p>
            <a:endParaRPr lang="en-GB" sz="2000" dirty="0" smtClean="0"/>
          </a:p>
          <a:p>
            <a:r>
              <a:rPr lang="en-GB" sz="2000" dirty="0" smtClean="0"/>
              <a:t>Earl, S., Carden, F. &amp; Smutylo, T. (2001). Outcome mapping: Building learning and reflection into development programs. Ottawa: International Development Research Centre. </a:t>
            </a:r>
            <a:r>
              <a:rPr lang="en-GB" sz="2000" dirty="0" smtClean="0">
                <a:hlinkClick r:id="rId4"/>
              </a:rPr>
              <a:t>http://www.outcomemapping.ca/resource/resource.php?id=269</a:t>
            </a:r>
            <a:endParaRPr lang="en-GB" sz="2000" dirty="0"/>
          </a:p>
        </p:txBody>
      </p:sp>
    </p:spTree>
    <p:extLst>
      <p:ext uri="{BB962C8B-B14F-4D97-AF65-F5344CB8AC3E}">
        <p14:creationId xmlns:p14="http://schemas.microsoft.com/office/powerpoint/2010/main" val="3441981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solidFill>
              </a:rPr>
              <a:t>The CPS Pollinators Project</a:t>
            </a:r>
            <a:endParaRPr lang="en-US" dirty="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20971014"/>
              </p:ext>
            </p:extLst>
          </p:nvPr>
        </p:nvGraphicFramePr>
        <p:xfrm>
          <a:off x="457200" y="1125538"/>
          <a:ext cx="8229600" cy="5476875"/>
        </p:xfrm>
        <a:graphic>
          <a:graphicData uri="http://schemas.openxmlformats.org/presentationml/2006/ole">
            <mc:AlternateContent xmlns:mc="http://schemas.openxmlformats.org/markup-compatibility/2006">
              <mc:Choice xmlns:v="urn:schemas-microsoft-com:vml" Requires="v">
                <p:oleObj spid="_x0000_s11330" name="Drawing" r:id="rId4" imgW="8229387" imgH="5477021" progId="WPDraw30.Drawing">
                  <p:embed/>
                </p:oleObj>
              </mc:Choice>
              <mc:Fallback>
                <p:oleObj name="Drawing" r:id="rId4" imgW="8229387" imgH="5477021"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25538"/>
                        <a:ext cx="8229600" cy="5476875"/>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1"/>
          <p:cNvSpPr txBox="1">
            <a:spLocks/>
          </p:cNvSpPr>
          <p:nvPr/>
        </p:nvSpPr>
        <p:spPr>
          <a:xfrm>
            <a:off x="684213" y="-27384"/>
            <a:ext cx="7772400" cy="9986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Garamond" pitchFamily="18" charset="0"/>
                <a:ea typeface="+mj-ea"/>
                <a:cs typeface="+mj-cs"/>
              </a:defRPr>
            </a:lvl1pPr>
          </a:lstStyle>
          <a:p>
            <a:r>
              <a:rPr lang="en-US" sz="4000" b="1" dirty="0">
                <a:latin typeface="+mj-lt"/>
              </a:rPr>
              <a:t>The M&amp;E Balancing Act</a:t>
            </a:r>
          </a:p>
        </p:txBody>
      </p:sp>
    </p:spTree>
    <p:extLst>
      <p:ext uri="{BB962C8B-B14F-4D97-AF65-F5344CB8AC3E}">
        <p14:creationId xmlns:p14="http://schemas.microsoft.com/office/powerpoint/2010/main" val="1366572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246285"/>
            <a:ext cx="6781800" cy="806451"/>
          </a:xfrm>
        </p:spPr>
        <p:txBody>
          <a:bodyPr>
            <a:normAutofit fontScale="90000"/>
          </a:bodyPr>
          <a:lstStyle/>
          <a:p>
            <a:r>
              <a:rPr lang="en-US" sz="4000" b="1" dirty="0" smtClean="0"/>
              <a:t>M&amp;E Users</a:t>
            </a:r>
            <a:br>
              <a:rPr lang="en-US" sz="4000" b="1" dirty="0" smtClean="0"/>
            </a:br>
            <a:r>
              <a:rPr lang="en-US" sz="4000" b="1" dirty="0" smtClean="0"/>
              <a:t>For </a:t>
            </a:r>
            <a:r>
              <a:rPr lang="en-US" sz="4000" b="1" dirty="0"/>
              <a:t>whom do we monitor?</a:t>
            </a:r>
          </a:p>
        </p:txBody>
      </p:sp>
      <p:sp>
        <p:nvSpPr>
          <p:cNvPr id="5" name="AutoShape 3"/>
          <p:cNvSpPr>
            <a:spLocks noChangeArrowheads="1"/>
          </p:cNvSpPr>
          <p:nvPr/>
        </p:nvSpPr>
        <p:spPr bwMode="auto">
          <a:xfrm>
            <a:off x="1331168" y="2132856"/>
            <a:ext cx="6553200" cy="3048000"/>
          </a:xfrm>
          <a:prstGeom prst="flowChartAlternateProcess">
            <a:avLst/>
          </a:prstGeom>
          <a:solidFill>
            <a:srgbClr val="CC9900"/>
          </a:solidFill>
          <a:ln w="9525">
            <a:solidFill>
              <a:schemeClr val="tx1"/>
            </a:solidFill>
            <a:miter lim="800000"/>
            <a:headEnd/>
            <a:tailEnd/>
          </a:ln>
        </p:spPr>
        <p:txBody>
          <a:bodyPr wrap="none" anchor="ctr"/>
          <a:lstStyle/>
          <a:p>
            <a:endParaRPr lang="en-GB" dirty="0"/>
          </a:p>
        </p:txBody>
      </p:sp>
      <p:sp>
        <p:nvSpPr>
          <p:cNvPr id="6" name="TextBox 5"/>
          <p:cNvSpPr txBox="1"/>
          <p:nvPr/>
        </p:nvSpPr>
        <p:spPr>
          <a:xfrm>
            <a:off x="2195736" y="2924944"/>
            <a:ext cx="4752528" cy="1513235"/>
          </a:xfrm>
          <a:prstGeom prst="rect">
            <a:avLst/>
          </a:prstGeom>
          <a:noFill/>
        </p:spPr>
        <p:txBody>
          <a:bodyPr wrap="square" rtlCol="0">
            <a:spAutoFit/>
          </a:bodyPr>
          <a:lstStyle/>
          <a:p>
            <a:pPr algn="ctr">
              <a:spcAft>
                <a:spcPts val="1000"/>
              </a:spcAft>
            </a:pPr>
            <a:r>
              <a:rPr lang="en-US" sz="2800" b="1" u="sng" dirty="0" smtClean="0">
                <a:latin typeface="Calibri" pitchFamily="34" charset="0"/>
                <a:cs typeface="Calibri" pitchFamily="34" charset="0"/>
              </a:rPr>
              <a:t>EXERCISE</a:t>
            </a:r>
          </a:p>
          <a:p>
            <a:pPr algn="ctr"/>
            <a:r>
              <a:rPr lang="en-GB" sz="2800" dirty="0" smtClean="0">
                <a:latin typeface="Calibri" pitchFamily="34" charset="0"/>
                <a:cs typeface="Calibri" pitchFamily="34" charset="0"/>
              </a:rPr>
              <a:t>Brainstorm: Which user groups do </a:t>
            </a:r>
            <a:r>
              <a:rPr lang="en-GB" sz="2800" dirty="0">
                <a:latin typeface="Calibri" pitchFamily="34" charset="0"/>
                <a:cs typeface="Calibri" pitchFamily="34" charset="0"/>
              </a:rPr>
              <a:t>we monitor for?</a:t>
            </a:r>
          </a:p>
        </p:txBody>
      </p:sp>
    </p:spTree>
    <p:extLst>
      <p:ext uri="{BB962C8B-B14F-4D97-AF65-F5344CB8AC3E}">
        <p14:creationId xmlns:p14="http://schemas.microsoft.com/office/powerpoint/2010/main" val="1221686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solidFill>
              </a:rPr>
              <a:t>The CPS Pollinators Project</a:t>
            </a:r>
            <a:endParaRPr lang="en-US" dirty="0">
              <a:solidFill>
                <a:prstClr val="black"/>
              </a:solidFill>
            </a:endParaRPr>
          </a:p>
        </p:txBody>
      </p:sp>
      <p:sp>
        <p:nvSpPr>
          <p:cNvPr id="2" name="Title 1"/>
          <p:cNvSpPr>
            <a:spLocks noGrp="1"/>
          </p:cNvSpPr>
          <p:nvPr>
            <p:ph type="title" idx="4294967295"/>
          </p:nvPr>
        </p:nvSpPr>
        <p:spPr>
          <a:xfrm>
            <a:off x="0" y="53752"/>
            <a:ext cx="9144000" cy="1143000"/>
          </a:xfrm>
        </p:spPr>
        <p:txBody>
          <a:bodyPr>
            <a:noAutofit/>
          </a:bodyPr>
          <a:lstStyle/>
          <a:p>
            <a:r>
              <a:rPr lang="en-US" sz="4000" b="1" dirty="0"/>
              <a:t>Who is involved in monitoring </a:t>
            </a:r>
            <a:r>
              <a:rPr lang="en-US" sz="4000" b="1" dirty="0" smtClean="0"/>
              <a:t/>
            </a:r>
            <a:br>
              <a:rPr lang="en-US" sz="4000" b="1" dirty="0" smtClean="0"/>
            </a:br>
            <a:r>
              <a:rPr lang="en-US" sz="4000" b="1" dirty="0" smtClean="0"/>
              <a:t>&amp; </a:t>
            </a:r>
            <a:r>
              <a:rPr lang="en-US" sz="4000" b="1" dirty="0"/>
              <a:t>how does it work?</a:t>
            </a:r>
          </a:p>
        </p:txBody>
      </p:sp>
      <p:sp>
        <p:nvSpPr>
          <p:cNvPr id="5" name="AutoShape 3"/>
          <p:cNvSpPr>
            <a:spLocks noChangeArrowheads="1"/>
          </p:cNvSpPr>
          <p:nvPr/>
        </p:nvSpPr>
        <p:spPr bwMode="auto">
          <a:xfrm>
            <a:off x="575556" y="1335782"/>
            <a:ext cx="7992888" cy="4829522"/>
          </a:xfrm>
          <a:prstGeom prst="flowChartAlternateProcess">
            <a:avLst/>
          </a:prstGeom>
          <a:solidFill>
            <a:srgbClr val="CC9900"/>
          </a:solidFill>
          <a:ln w="9525">
            <a:solidFill>
              <a:schemeClr val="tx1"/>
            </a:solidFill>
            <a:miter lim="800000"/>
            <a:headEnd/>
            <a:tailEnd/>
          </a:ln>
        </p:spPr>
        <p:txBody>
          <a:bodyPr wrap="none" anchor="ctr"/>
          <a:lstStyle/>
          <a:p>
            <a:endParaRPr lang="en-US" dirty="0"/>
          </a:p>
        </p:txBody>
      </p:sp>
      <p:sp>
        <p:nvSpPr>
          <p:cNvPr id="7" name="Content Placeholder 2"/>
          <p:cNvSpPr txBox="1">
            <a:spLocks/>
          </p:cNvSpPr>
          <p:nvPr/>
        </p:nvSpPr>
        <p:spPr>
          <a:xfrm>
            <a:off x="1143000" y="1700808"/>
            <a:ext cx="6781800" cy="437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dirty="0" smtClean="0"/>
              <a:t>A project has just organised a training course with a local community. The facilitators compiled information about the course – cost, number of participants, number of manuals and the results of the course evaluation. Most participants stated that the training was informative but that they did not know how to use the knowledge in their daily work.</a:t>
            </a:r>
          </a:p>
          <a:p>
            <a:r>
              <a:rPr lang="en-US" sz="2300" dirty="0" smtClean="0"/>
              <a:t>The cards you have been given represent states of the monitoring process. </a:t>
            </a:r>
          </a:p>
          <a:p>
            <a:r>
              <a:rPr lang="en-US" sz="2300" dirty="0" smtClean="0"/>
              <a:t>Organise the cards into a logical monitoring time sequence. Explain your results</a:t>
            </a:r>
            <a:endParaRPr lang="en-US" sz="2300" dirty="0"/>
          </a:p>
        </p:txBody>
      </p:sp>
    </p:spTree>
    <p:extLst>
      <p:ext uri="{BB962C8B-B14F-4D97-AF65-F5344CB8AC3E}">
        <p14:creationId xmlns:p14="http://schemas.microsoft.com/office/powerpoint/2010/main" val="246845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1187624" y="44450"/>
            <a:ext cx="6781800" cy="877888"/>
          </a:xfrm>
        </p:spPr>
        <p:txBody>
          <a:bodyPr>
            <a:normAutofit/>
          </a:bodyPr>
          <a:lstStyle/>
          <a:p>
            <a:r>
              <a:rPr lang="en-US" sz="4000" b="1" dirty="0"/>
              <a:t>Who is involved in monitoring?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673" y="1430211"/>
            <a:ext cx="2125092" cy="27188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74" y="1446675"/>
            <a:ext cx="1987576" cy="311620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1332401"/>
            <a:ext cx="2890619" cy="296069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6844" y="4175980"/>
            <a:ext cx="1738112" cy="248196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0128" y="3905453"/>
            <a:ext cx="2345139" cy="2715424"/>
          </a:xfrm>
          <a:prstGeom prst="rect">
            <a:avLst/>
          </a:prstGeom>
        </p:spPr>
      </p:pic>
      <p:sp>
        <p:nvSpPr>
          <p:cNvPr id="2" name="TextBox 1"/>
          <p:cNvSpPr txBox="1"/>
          <p:nvPr/>
        </p:nvSpPr>
        <p:spPr>
          <a:xfrm>
            <a:off x="825897" y="1156656"/>
            <a:ext cx="1285929" cy="400110"/>
          </a:xfrm>
          <a:prstGeom prst="rect">
            <a:avLst/>
          </a:prstGeom>
          <a:noFill/>
        </p:spPr>
        <p:txBody>
          <a:bodyPr wrap="none" rtlCol="0">
            <a:spAutoFit/>
          </a:bodyPr>
          <a:lstStyle/>
          <a:p>
            <a:r>
              <a:rPr lang="en-GB" sz="2000" b="1" dirty="0" smtClean="0"/>
              <a:t>Field staff</a:t>
            </a:r>
            <a:endParaRPr lang="en-GB" sz="2000" b="1" dirty="0"/>
          </a:p>
        </p:txBody>
      </p:sp>
      <p:sp>
        <p:nvSpPr>
          <p:cNvPr id="11" name="TextBox 10"/>
          <p:cNvSpPr txBox="1"/>
          <p:nvPr/>
        </p:nvSpPr>
        <p:spPr>
          <a:xfrm>
            <a:off x="3576059" y="1156682"/>
            <a:ext cx="1494320" cy="400110"/>
          </a:xfrm>
          <a:prstGeom prst="rect">
            <a:avLst/>
          </a:prstGeom>
          <a:noFill/>
        </p:spPr>
        <p:txBody>
          <a:bodyPr wrap="none" rtlCol="0">
            <a:spAutoFit/>
          </a:bodyPr>
          <a:lstStyle/>
          <a:p>
            <a:r>
              <a:rPr lang="en-GB" sz="2000" b="1" dirty="0" smtClean="0"/>
              <a:t>Community</a:t>
            </a:r>
            <a:endParaRPr lang="en-GB" sz="2000" b="1" dirty="0"/>
          </a:p>
        </p:txBody>
      </p:sp>
      <p:sp>
        <p:nvSpPr>
          <p:cNvPr id="12" name="TextBox 11"/>
          <p:cNvSpPr txBox="1"/>
          <p:nvPr/>
        </p:nvSpPr>
        <p:spPr>
          <a:xfrm>
            <a:off x="5656659" y="1164941"/>
            <a:ext cx="3452484" cy="400110"/>
          </a:xfrm>
          <a:prstGeom prst="rect">
            <a:avLst/>
          </a:prstGeom>
          <a:noFill/>
        </p:spPr>
        <p:txBody>
          <a:bodyPr wrap="none" rtlCol="0">
            <a:spAutoFit/>
          </a:bodyPr>
          <a:lstStyle/>
          <a:p>
            <a:r>
              <a:rPr lang="en-GB" sz="2000" b="1" dirty="0"/>
              <a:t>Project Implementation Team</a:t>
            </a:r>
          </a:p>
        </p:txBody>
      </p:sp>
      <p:sp>
        <p:nvSpPr>
          <p:cNvPr id="13" name="TextBox 12"/>
          <p:cNvSpPr txBox="1"/>
          <p:nvPr/>
        </p:nvSpPr>
        <p:spPr>
          <a:xfrm>
            <a:off x="776695" y="4725144"/>
            <a:ext cx="1779081" cy="1631216"/>
          </a:xfrm>
          <a:prstGeom prst="rect">
            <a:avLst/>
          </a:prstGeom>
          <a:noFill/>
        </p:spPr>
        <p:txBody>
          <a:bodyPr wrap="square" rtlCol="0">
            <a:spAutoFit/>
          </a:bodyPr>
          <a:lstStyle/>
          <a:p>
            <a:r>
              <a:rPr lang="en-GB" sz="2000" b="1" dirty="0"/>
              <a:t>Management Team of Project Implementing Organisation</a:t>
            </a:r>
          </a:p>
        </p:txBody>
      </p:sp>
      <p:sp>
        <p:nvSpPr>
          <p:cNvPr id="14" name="TextBox 13"/>
          <p:cNvSpPr txBox="1"/>
          <p:nvPr/>
        </p:nvSpPr>
        <p:spPr>
          <a:xfrm>
            <a:off x="7335185" y="5263165"/>
            <a:ext cx="982961" cy="400110"/>
          </a:xfrm>
          <a:prstGeom prst="rect">
            <a:avLst/>
          </a:prstGeom>
          <a:noFill/>
        </p:spPr>
        <p:txBody>
          <a:bodyPr wrap="none" rtlCol="0">
            <a:spAutoFit/>
          </a:bodyPr>
          <a:lstStyle/>
          <a:p>
            <a:r>
              <a:rPr lang="en-GB" sz="2000" b="1" dirty="0" smtClean="0"/>
              <a:t>Donors</a:t>
            </a:r>
            <a:endParaRPr lang="en-GB" sz="2000" b="1" dirty="0"/>
          </a:p>
        </p:txBody>
      </p:sp>
    </p:spTree>
    <p:extLst>
      <p:ext uri="{BB962C8B-B14F-4D97-AF65-F5344CB8AC3E}">
        <p14:creationId xmlns:p14="http://schemas.microsoft.com/office/powerpoint/2010/main" val="2013847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solidFill>
                  <a:srgbClr val="000000"/>
                </a:solidFill>
              </a:rPr>
              <a:t>The CPS Pollinators Project</a:t>
            </a:r>
            <a:endParaRPr lang="en-US" dirty="0">
              <a:solidFill>
                <a:srgbClr val="000000"/>
              </a:solidFill>
            </a:endParaRPr>
          </a:p>
        </p:txBody>
      </p:sp>
      <p:sp>
        <p:nvSpPr>
          <p:cNvPr id="6" name="Title 1"/>
          <p:cNvSpPr>
            <a:spLocks noGrp="1"/>
          </p:cNvSpPr>
          <p:nvPr>
            <p:ph type="title" idx="4294967295"/>
          </p:nvPr>
        </p:nvSpPr>
        <p:spPr>
          <a:xfrm>
            <a:off x="0" y="188640"/>
            <a:ext cx="9108504" cy="855663"/>
          </a:xfrm>
        </p:spPr>
        <p:txBody>
          <a:bodyPr>
            <a:noAutofit/>
          </a:bodyPr>
          <a:lstStyle/>
          <a:p>
            <a:pPr algn="ctr"/>
            <a:r>
              <a:rPr lang="en-US" sz="3600" b="1" dirty="0"/>
              <a:t>Action → Reflection → Learning → Planning</a:t>
            </a:r>
            <a:r>
              <a:rPr lang="en-US" sz="3600" dirty="0" smtClean="0"/>
              <a:t/>
            </a:r>
            <a:br>
              <a:rPr lang="en-US" sz="3600" dirty="0" smtClean="0"/>
            </a:br>
            <a:r>
              <a:rPr lang="en-US" sz="3600" b="1" dirty="0" smtClean="0"/>
              <a:t>Putting the P in PME</a:t>
            </a:r>
            <a:endParaRPr lang="en-US" sz="36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607" y="1302609"/>
            <a:ext cx="3985617" cy="507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815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solidFill>
                  <a:srgbClr val="000000"/>
                </a:solidFill>
              </a:rPr>
              <a:t>The CPS Pollinators Project</a:t>
            </a:r>
            <a:endParaRPr lang="en-US" dirty="0">
              <a:solidFill>
                <a:srgbClr val="00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855" y="1196752"/>
            <a:ext cx="4219377" cy="548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0" y="188640"/>
            <a:ext cx="9108504" cy="8556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Action → Reflection → Learning → Planning</a:t>
            </a:r>
            <a:r>
              <a:rPr lang="en-US" sz="3600" smtClean="0"/>
              <a:t/>
            </a:r>
            <a:br>
              <a:rPr lang="en-US" sz="3600" smtClean="0"/>
            </a:br>
            <a:r>
              <a:rPr lang="en-US" sz="3600" b="1" smtClean="0"/>
              <a:t>Putting the P in PME</a:t>
            </a:r>
            <a:endParaRPr lang="en-US" sz="3600" b="1" dirty="0"/>
          </a:p>
        </p:txBody>
      </p:sp>
    </p:spTree>
    <p:extLst>
      <p:ext uri="{BB962C8B-B14F-4D97-AF65-F5344CB8AC3E}">
        <p14:creationId xmlns:p14="http://schemas.microsoft.com/office/powerpoint/2010/main" val="268424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797113"/>
            <a:ext cx="1905000" cy="2200275"/>
          </a:xfrm>
          <a:prstGeom prst="rect">
            <a:avLst/>
          </a:prstGeom>
        </p:spPr>
      </p:pic>
      <p:sp>
        <p:nvSpPr>
          <p:cNvPr id="3" name="Footer Placeholder 2"/>
          <p:cNvSpPr>
            <a:spLocks noGrp="1"/>
          </p:cNvSpPr>
          <p:nvPr>
            <p:ph type="ftr" sz="quarter" idx="11"/>
          </p:nvPr>
        </p:nvSpPr>
        <p:spPr/>
        <p:txBody>
          <a:bodyPr/>
          <a:lstStyle/>
          <a:p>
            <a:r>
              <a:rPr lang="en-US" dirty="0" smtClean="0">
                <a:solidFill>
                  <a:prstClr val="black"/>
                </a:solidFill>
              </a:rPr>
              <a:t>The CPS Pollinators Project</a:t>
            </a:r>
            <a:endParaRPr lang="en-US" dirty="0">
              <a:solidFill>
                <a:prstClr val="black"/>
              </a:solidFill>
            </a:endParaRPr>
          </a:p>
        </p:txBody>
      </p:sp>
      <p:sp>
        <p:nvSpPr>
          <p:cNvPr id="7" name="TextBox 6"/>
          <p:cNvSpPr txBox="1"/>
          <p:nvPr/>
        </p:nvSpPr>
        <p:spPr>
          <a:xfrm>
            <a:off x="6083791" y="5055567"/>
            <a:ext cx="3013967" cy="461665"/>
          </a:xfrm>
          <a:prstGeom prst="rect">
            <a:avLst/>
          </a:prstGeom>
          <a:noFill/>
        </p:spPr>
        <p:txBody>
          <a:bodyPr wrap="none" rtlCol="0">
            <a:spAutoFit/>
          </a:bodyPr>
          <a:lstStyle/>
          <a:p>
            <a:r>
              <a:rPr lang="en-GB" dirty="0"/>
              <a:t>Dwight D. Eisenhower</a:t>
            </a:r>
          </a:p>
        </p:txBody>
      </p:sp>
      <p:sp>
        <p:nvSpPr>
          <p:cNvPr id="5" name="Oval Callout 4"/>
          <p:cNvSpPr/>
          <p:nvPr/>
        </p:nvSpPr>
        <p:spPr>
          <a:xfrm>
            <a:off x="251520" y="1772816"/>
            <a:ext cx="5688632" cy="1512168"/>
          </a:xfrm>
          <a:prstGeom prst="wedgeEllipseCallout">
            <a:avLst>
              <a:gd name="adj1" fmla="val 66938"/>
              <a:gd name="adj2" fmla="val 11461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Title 1"/>
          <p:cNvSpPr>
            <a:spLocks noGrp="1"/>
          </p:cNvSpPr>
          <p:nvPr>
            <p:ph type="title" idx="4294967295"/>
          </p:nvPr>
        </p:nvSpPr>
        <p:spPr>
          <a:xfrm>
            <a:off x="755576" y="2206054"/>
            <a:ext cx="4895850" cy="1150938"/>
          </a:xfrm>
        </p:spPr>
        <p:txBody>
          <a:bodyPr>
            <a:noAutofit/>
          </a:bodyPr>
          <a:lstStyle/>
          <a:p>
            <a:pPr algn="ctr"/>
            <a:r>
              <a:rPr lang="en-GB" sz="2800" i="1" dirty="0" smtClean="0"/>
              <a:t>plans are useless but planning </a:t>
            </a:r>
            <a:br>
              <a:rPr lang="en-GB" sz="2800" i="1" dirty="0" smtClean="0"/>
            </a:br>
            <a:r>
              <a:rPr lang="en-GB" sz="2800" i="1" dirty="0" smtClean="0"/>
              <a:t>is indispensable</a:t>
            </a:r>
            <a:r>
              <a:rPr lang="en-GB" sz="2800" dirty="0" smtClean="0"/>
              <a:t> </a:t>
            </a:r>
            <a:br>
              <a:rPr lang="en-GB" sz="2800" dirty="0" smtClean="0"/>
            </a:br>
            <a:endParaRPr lang="en-US" sz="2800" dirty="0"/>
          </a:p>
        </p:txBody>
      </p:sp>
    </p:spTree>
    <p:extLst>
      <p:ext uri="{BB962C8B-B14F-4D97-AF65-F5344CB8AC3E}">
        <p14:creationId xmlns:p14="http://schemas.microsoft.com/office/powerpoint/2010/main" val="740304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353269"/>
            <a:ext cx="871537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idx="4294967295"/>
          </p:nvPr>
        </p:nvSpPr>
        <p:spPr>
          <a:xfrm>
            <a:off x="787474" y="188640"/>
            <a:ext cx="7600950" cy="836613"/>
          </a:xfrm>
        </p:spPr>
        <p:txBody>
          <a:bodyPr>
            <a:noAutofit/>
          </a:bodyPr>
          <a:lstStyle/>
          <a:p>
            <a:pPr algn="ctr"/>
            <a:r>
              <a:rPr lang="en-US" sz="4000" b="1" dirty="0"/>
              <a:t>PME and the </a:t>
            </a:r>
            <a:br>
              <a:rPr lang="en-US" sz="4000" b="1" dirty="0"/>
            </a:br>
            <a:r>
              <a:rPr lang="en-US" sz="4000" b="1" dirty="0"/>
              <a:t>ACTION LEARNING CYCLE</a:t>
            </a:r>
          </a:p>
        </p:txBody>
      </p:sp>
      <p:sp>
        <p:nvSpPr>
          <p:cNvPr id="3" name="TextBox 2"/>
          <p:cNvSpPr txBox="1"/>
          <p:nvPr/>
        </p:nvSpPr>
        <p:spPr>
          <a:xfrm rot="870665">
            <a:off x="6472603" y="2204864"/>
            <a:ext cx="1210139" cy="461665"/>
          </a:xfrm>
          <a:prstGeom prst="rect">
            <a:avLst/>
          </a:prstGeom>
          <a:solidFill>
            <a:srgbClr val="92D050"/>
          </a:solidFill>
          <a:ln w="19050">
            <a:solidFill>
              <a:schemeClr val="tx1"/>
            </a:solidFill>
          </a:ln>
        </p:spPr>
        <p:txBody>
          <a:bodyPr wrap="none" rtlCol="0">
            <a:spAutoFit/>
          </a:bodyPr>
          <a:lstStyle/>
          <a:p>
            <a:r>
              <a:rPr lang="en-US" dirty="0" smtClean="0"/>
              <a:t>WHAT?</a:t>
            </a:r>
            <a:endParaRPr lang="en-US" dirty="0"/>
          </a:p>
        </p:txBody>
      </p:sp>
      <p:sp>
        <p:nvSpPr>
          <p:cNvPr id="7" name="TextBox 6"/>
          <p:cNvSpPr txBox="1"/>
          <p:nvPr/>
        </p:nvSpPr>
        <p:spPr>
          <a:xfrm rot="18780105">
            <a:off x="6104525" y="5157192"/>
            <a:ext cx="1675843" cy="461665"/>
          </a:xfrm>
          <a:prstGeom prst="rect">
            <a:avLst/>
          </a:prstGeom>
          <a:solidFill>
            <a:srgbClr val="92D050"/>
          </a:solidFill>
          <a:ln w="19050">
            <a:solidFill>
              <a:schemeClr val="tx1"/>
            </a:solidFill>
          </a:ln>
        </p:spPr>
        <p:txBody>
          <a:bodyPr wrap="none" rtlCol="0">
            <a:spAutoFit/>
          </a:bodyPr>
          <a:lstStyle/>
          <a:p>
            <a:r>
              <a:rPr lang="en-US" dirty="0" smtClean="0"/>
              <a:t>SO WHAT?</a:t>
            </a:r>
            <a:endParaRPr lang="en-US" dirty="0"/>
          </a:p>
        </p:txBody>
      </p:sp>
      <p:sp>
        <p:nvSpPr>
          <p:cNvPr id="8" name="TextBox 7"/>
          <p:cNvSpPr txBox="1"/>
          <p:nvPr/>
        </p:nvSpPr>
        <p:spPr>
          <a:xfrm rot="2425232">
            <a:off x="519013" y="5250226"/>
            <a:ext cx="2011705" cy="461665"/>
          </a:xfrm>
          <a:prstGeom prst="rect">
            <a:avLst/>
          </a:prstGeom>
          <a:solidFill>
            <a:srgbClr val="92D050"/>
          </a:solidFill>
          <a:ln w="19050">
            <a:solidFill>
              <a:schemeClr val="tx1"/>
            </a:solidFill>
          </a:ln>
        </p:spPr>
        <p:txBody>
          <a:bodyPr wrap="none" rtlCol="0">
            <a:spAutoFit/>
          </a:bodyPr>
          <a:lstStyle/>
          <a:p>
            <a:r>
              <a:rPr lang="en-US" dirty="0" smtClean="0"/>
              <a:t>NOW WHAT?</a:t>
            </a:r>
            <a:endParaRPr lang="en-US" dirty="0"/>
          </a:p>
        </p:txBody>
      </p:sp>
      <p:sp>
        <p:nvSpPr>
          <p:cNvPr id="2" name="Rectangle 1"/>
          <p:cNvSpPr/>
          <p:nvPr/>
        </p:nvSpPr>
        <p:spPr bwMode="auto">
          <a:xfrm>
            <a:off x="1979712" y="4437112"/>
            <a:ext cx="864096" cy="18068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187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004048" y="3451210"/>
            <a:ext cx="3365450" cy="2487923"/>
            <a:chOff x="5004048" y="3739242"/>
            <a:chExt cx="3365450" cy="248792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739242"/>
              <a:ext cx="3365450" cy="2026257"/>
            </a:xfrm>
            <a:prstGeom prst="rect">
              <a:avLst/>
            </a:prstGeom>
          </p:spPr>
        </p:pic>
        <p:sp>
          <p:nvSpPr>
            <p:cNvPr id="8" name="TextBox 7"/>
            <p:cNvSpPr txBox="1"/>
            <p:nvPr/>
          </p:nvSpPr>
          <p:spPr>
            <a:xfrm>
              <a:off x="6228184" y="5765500"/>
              <a:ext cx="1653209" cy="461665"/>
            </a:xfrm>
            <a:prstGeom prst="rect">
              <a:avLst/>
            </a:prstGeom>
            <a:noFill/>
          </p:spPr>
          <p:txBody>
            <a:bodyPr wrap="none" rtlCol="0">
              <a:spAutoFit/>
            </a:bodyPr>
            <a:lstStyle/>
            <a:p>
              <a:r>
                <a:rPr lang="en-GB" dirty="0" smtClean="0"/>
                <a:t>Mike Tyson</a:t>
              </a:r>
              <a:endParaRPr lang="en-US" dirty="0"/>
            </a:p>
          </p:txBody>
        </p:sp>
      </p:grpSp>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144016" y="76200"/>
            <a:ext cx="8892480" cy="1066800"/>
          </a:xfrm>
        </p:spPr>
        <p:txBody>
          <a:bodyPr>
            <a:noAutofit/>
          </a:bodyPr>
          <a:lstStyle/>
          <a:p>
            <a:r>
              <a:rPr lang="en-US" sz="4000" b="1" dirty="0"/>
              <a:t>The </a:t>
            </a:r>
            <a:r>
              <a:rPr lang="en-US" sz="4000" b="1" dirty="0" smtClean="0"/>
              <a:t>Action Learning Cycle </a:t>
            </a:r>
            <a:r>
              <a:rPr lang="en-US" sz="4000" b="1" dirty="0"/>
              <a:t>gets to the heart of adaptive management</a:t>
            </a:r>
          </a:p>
        </p:txBody>
      </p:sp>
      <p:grpSp>
        <p:nvGrpSpPr>
          <p:cNvPr id="9" name="Group 8"/>
          <p:cNvGrpSpPr/>
          <p:nvPr/>
        </p:nvGrpSpPr>
        <p:grpSpPr>
          <a:xfrm>
            <a:off x="1187624" y="1772816"/>
            <a:ext cx="4968552" cy="1944216"/>
            <a:chOff x="1187624" y="2060848"/>
            <a:chExt cx="4968552" cy="1944216"/>
          </a:xfrm>
        </p:grpSpPr>
        <p:sp>
          <p:nvSpPr>
            <p:cNvPr id="6" name="Oval Callout 5"/>
            <p:cNvSpPr/>
            <p:nvPr/>
          </p:nvSpPr>
          <p:spPr>
            <a:xfrm>
              <a:off x="1187624" y="2060848"/>
              <a:ext cx="4968552" cy="1944216"/>
            </a:xfrm>
            <a:prstGeom prst="wedgeEllipseCallout">
              <a:avLst>
                <a:gd name="adj1" fmla="val 77110"/>
                <a:gd name="adj2" fmla="val 6195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Title 1"/>
            <p:cNvSpPr txBox="1">
              <a:spLocks/>
            </p:cNvSpPr>
            <p:nvPr/>
          </p:nvSpPr>
          <p:spPr bwMode="auto">
            <a:xfrm>
              <a:off x="2054486" y="2502024"/>
              <a:ext cx="30963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a:lstStyle>
            <a:p>
              <a:r>
                <a:rPr lang="en-GB" sz="2800" i="1" dirty="0" smtClean="0"/>
                <a:t>Everyone has a plan … </a:t>
              </a:r>
              <a:br>
                <a:rPr lang="en-GB" sz="2800" i="1" dirty="0" smtClean="0"/>
              </a:br>
              <a:r>
                <a:rPr lang="en-GB" sz="2800" i="1" dirty="0" smtClean="0"/>
                <a:t>until he gets hit!</a:t>
              </a:r>
              <a:endParaRPr lang="en-US" sz="2800" dirty="0"/>
            </a:p>
          </p:txBody>
        </p:sp>
      </p:grpSp>
    </p:spTree>
    <p:extLst>
      <p:ext uri="{BB962C8B-B14F-4D97-AF65-F5344CB8AC3E}">
        <p14:creationId xmlns:p14="http://schemas.microsoft.com/office/powerpoint/2010/main" val="29310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74576" y="102269"/>
            <a:ext cx="6781800" cy="806451"/>
          </a:xfrm>
        </p:spPr>
        <p:txBody>
          <a:bodyPr>
            <a:normAutofit/>
          </a:bodyPr>
          <a:lstStyle/>
          <a:p>
            <a:r>
              <a:rPr lang="en-US" sz="4000" b="1" dirty="0"/>
              <a:t>When do you monitor?</a:t>
            </a:r>
          </a:p>
        </p:txBody>
      </p:sp>
      <p:sp>
        <p:nvSpPr>
          <p:cNvPr id="5" name="AutoShape 3"/>
          <p:cNvSpPr>
            <a:spLocks noChangeArrowheads="1"/>
          </p:cNvSpPr>
          <p:nvPr/>
        </p:nvSpPr>
        <p:spPr bwMode="auto">
          <a:xfrm>
            <a:off x="1309067" y="2564904"/>
            <a:ext cx="6553200" cy="1872208"/>
          </a:xfrm>
          <a:prstGeom prst="flowChartAlternateProcess">
            <a:avLst/>
          </a:prstGeom>
          <a:solidFill>
            <a:srgbClr val="CC9900"/>
          </a:solidFill>
          <a:ln w="9525">
            <a:solidFill>
              <a:schemeClr val="tx1"/>
            </a:solidFill>
            <a:miter lim="800000"/>
            <a:headEnd/>
            <a:tailEnd/>
          </a:ln>
        </p:spPr>
        <p:txBody>
          <a:bodyPr wrap="none" anchor="ctr"/>
          <a:lstStyle/>
          <a:p>
            <a:endParaRPr lang="en-GB" dirty="0"/>
          </a:p>
        </p:txBody>
      </p:sp>
      <p:sp>
        <p:nvSpPr>
          <p:cNvPr id="6" name="TextBox 5"/>
          <p:cNvSpPr txBox="1"/>
          <p:nvPr/>
        </p:nvSpPr>
        <p:spPr>
          <a:xfrm>
            <a:off x="2195736" y="2924944"/>
            <a:ext cx="4752528" cy="1082348"/>
          </a:xfrm>
          <a:prstGeom prst="rect">
            <a:avLst/>
          </a:prstGeom>
          <a:noFill/>
        </p:spPr>
        <p:txBody>
          <a:bodyPr wrap="square" rtlCol="0">
            <a:spAutoFit/>
          </a:bodyPr>
          <a:lstStyle/>
          <a:p>
            <a:pPr algn="ctr">
              <a:spcAft>
                <a:spcPts val="1000"/>
              </a:spcAft>
            </a:pPr>
            <a:r>
              <a:rPr lang="en-US" sz="2800" b="1" u="sng" dirty="0" smtClean="0">
                <a:latin typeface="Calibri" pitchFamily="34" charset="0"/>
                <a:cs typeface="Calibri" pitchFamily="34" charset="0"/>
              </a:rPr>
              <a:t>EXERCISE</a:t>
            </a:r>
          </a:p>
          <a:p>
            <a:pPr algn="ctr"/>
            <a:r>
              <a:rPr lang="en-GB" sz="2800" dirty="0" smtClean="0">
                <a:latin typeface="Calibri" pitchFamily="34" charset="0"/>
                <a:cs typeface="Calibri" pitchFamily="34" charset="0"/>
              </a:rPr>
              <a:t>When </a:t>
            </a:r>
            <a:r>
              <a:rPr lang="en-GB" sz="2800" dirty="0">
                <a:latin typeface="Calibri" pitchFamily="34" charset="0"/>
                <a:cs typeface="Calibri" pitchFamily="34" charset="0"/>
              </a:rPr>
              <a:t>do we </a:t>
            </a:r>
            <a:r>
              <a:rPr lang="en-GB" sz="2800" dirty="0" smtClean="0">
                <a:latin typeface="Calibri" pitchFamily="34" charset="0"/>
                <a:cs typeface="Calibri" pitchFamily="34" charset="0"/>
              </a:rPr>
              <a:t>monitor?</a:t>
            </a:r>
            <a:endParaRPr lang="en-GB" sz="2800" dirty="0">
              <a:latin typeface="Calibri" pitchFamily="34" charset="0"/>
              <a:cs typeface="Calibri" pitchFamily="34" charset="0"/>
            </a:endParaRPr>
          </a:p>
        </p:txBody>
      </p:sp>
    </p:spTree>
    <p:extLst>
      <p:ext uri="{BB962C8B-B14F-4D97-AF65-F5344CB8AC3E}">
        <p14:creationId xmlns:p14="http://schemas.microsoft.com/office/powerpoint/2010/main" val="278827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solidFill>
              </a:rPr>
              <a:t>The CPS Pollinators Project</a:t>
            </a:r>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583" y="2437556"/>
            <a:ext cx="2286000" cy="3238500"/>
          </a:xfrm>
          <a:prstGeom prst="rect">
            <a:avLst/>
          </a:prstGeom>
        </p:spPr>
      </p:pic>
      <p:sp>
        <p:nvSpPr>
          <p:cNvPr id="5" name="Oval Callout 4"/>
          <p:cNvSpPr/>
          <p:nvPr/>
        </p:nvSpPr>
        <p:spPr>
          <a:xfrm>
            <a:off x="387919" y="260648"/>
            <a:ext cx="5976664" cy="3717996"/>
          </a:xfrm>
          <a:prstGeom prst="wedgeEllipseCallout">
            <a:avLst>
              <a:gd name="adj1" fmla="val 64164"/>
              <a:gd name="adj2" fmla="val 4063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TextBox 6"/>
          <p:cNvSpPr txBox="1"/>
          <p:nvPr/>
        </p:nvSpPr>
        <p:spPr>
          <a:xfrm>
            <a:off x="6050677" y="5894742"/>
            <a:ext cx="2913811" cy="461665"/>
          </a:xfrm>
          <a:prstGeom prst="rect">
            <a:avLst/>
          </a:prstGeom>
          <a:noFill/>
        </p:spPr>
        <p:txBody>
          <a:bodyPr wrap="none" rtlCol="0">
            <a:spAutoFit/>
          </a:bodyPr>
          <a:lstStyle/>
          <a:p>
            <a:r>
              <a:rPr lang="en-GB" dirty="0"/>
              <a:t>George Bernard Shaw</a:t>
            </a:r>
            <a:endParaRPr lang="en-US" dirty="0"/>
          </a:p>
        </p:txBody>
      </p:sp>
      <p:sp>
        <p:nvSpPr>
          <p:cNvPr id="2" name="Rectangle 1"/>
          <p:cNvSpPr/>
          <p:nvPr/>
        </p:nvSpPr>
        <p:spPr>
          <a:xfrm>
            <a:off x="539552" y="4513738"/>
            <a:ext cx="4572000" cy="1200329"/>
          </a:xfrm>
          <a:prstGeom prst="rect">
            <a:avLst/>
          </a:prstGeom>
        </p:spPr>
        <p:txBody>
          <a:bodyPr>
            <a:spAutoFit/>
          </a:bodyPr>
          <a:lstStyle/>
          <a:p>
            <a:pPr lvl="0"/>
            <a:r>
              <a:rPr lang="en-GB" b="1" dirty="0"/>
              <a:t>Monitoring must be an integral part of everything we do</a:t>
            </a:r>
            <a:r>
              <a:rPr lang="en-GB" dirty="0"/>
              <a:t> </a:t>
            </a:r>
            <a:r>
              <a:rPr lang="en-GB" dirty="0" smtClean="0"/>
              <a:t>-Monitoring </a:t>
            </a:r>
            <a:r>
              <a:rPr lang="en-GB" dirty="0"/>
              <a:t>should be continuous.</a:t>
            </a:r>
          </a:p>
        </p:txBody>
      </p:sp>
      <p:sp>
        <p:nvSpPr>
          <p:cNvPr id="6" name="Title 1"/>
          <p:cNvSpPr>
            <a:spLocks noGrp="1"/>
          </p:cNvSpPr>
          <p:nvPr>
            <p:ph type="title" idx="4294967295"/>
          </p:nvPr>
        </p:nvSpPr>
        <p:spPr>
          <a:xfrm>
            <a:off x="828278" y="1844675"/>
            <a:ext cx="4895850" cy="1143000"/>
          </a:xfrm>
        </p:spPr>
        <p:txBody>
          <a:bodyPr>
            <a:noAutofit/>
          </a:bodyPr>
          <a:lstStyle/>
          <a:p>
            <a:r>
              <a:rPr lang="en-GB" sz="2800" i="1" dirty="0" smtClean="0"/>
              <a:t>The only man who behaves sensibly is my tailor; he takes my measurements anew every time he sees me, while all the rest go on with their old measurements and expect me to fit them</a:t>
            </a:r>
            <a:r>
              <a:rPr lang="en-GB" sz="2800" dirty="0" smtClean="0"/>
              <a:t>. </a:t>
            </a:r>
            <a:br>
              <a:rPr lang="en-GB" sz="2800" dirty="0" smtClean="0"/>
            </a:br>
            <a:endParaRPr lang="en-US" sz="2800" dirty="0"/>
          </a:p>
        </p:txBody>
      </p:sp>
    </p:spTree>
    <p:extLst>
      <p:ext uri="{BB962C8B-B14F-4D97-AF65-F5344CB8AC3E}">
        <p14:creationId xmlns:p14="http://schemas.microsoft.com/office/powerpoint/2010/main" val="8459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323528" y="0"/>
            <a:ext cx="8423920" cy="635000"/>
          </a:xfrm>
        </p:spPr>
        <p:txBody>
          <a:bodyPr>
            <a:noAutofit/>
          </a:bodyPr>
          <a:lstStyle/>
          <a:p>
            <a:r>
              <a:rPr lang="en-US" sz="4000" b="1" dirty="0"/>
              <a:t>Concorde was constantly off course</a:t>
            </a:r>
          </a:p>
        </p:txBody>
      </p:sp>
      <p:sp>
        <p:nvSpPr>
          <p:cNvPr id="3" name="TextBox 2"/>
          <p:cNvSpPr txBox="1"/>
          <p:nvPr/>
        </p:nvSpPr>
        <p:spPr>
          <a:xfrm>
            <a:off x="2339752" y="663079"/>
            <a:ext cx="4540025" cy="461665"/>
          </a:xfrm>
          <a:prstGeom prst="rect">
            <a:avLst/>
          </a:prstGeom>
          <a:noFill/>
        </p:spPr>
        <p:txBody>
          <a:bodyPr wrap="none" rtlCol="0">
            <a:spAutoFit/>
          </a:bodyPr>
          <a:lstStyle/>
          <a:p>
            <a:r>
              <a:rPr lang="en-GB" dirty="0" smtClean="0">
                <a:latin typeface="+mn-lt"/>
              </a:rPr>
              <a:t>But always reached its destination!</a:t>
            </a:r>
            <a:endParaRPr lang="en-GB"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628" y="1243146"/>
            <a:ext cx="5938491" cy="3610602"/>
          </a:xfrm>
          <a:prstGeom prst="rect">
            <a:avLst/>
          </a:prstGeom>
        </p:spPr>
      </p:pic>
      <p:sp>
        <p:nvSpPr>
          <p:cNvPr id="9" name="Rectangle 8"/>
          <p:cNvSpPr/>
          <p:nvPr/>
        </p:nvSpPr>
        <p:spPr bwMode="auto">
          <a:xfrm rot="5400000">
            <a:off x="3527883" y="944725"/>
            <a:ext cx="1872209" cy="842493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cxnSp>
        <p:nvCxnSpPr>
          <p:cNvPr id="10" name="Straight Connector 9"/>
          <p:cNvCxnSpPr/>
          <p:nvPr/>
        </p:nvCxnSpPr>
        <p:spPr bwMode="auto">
          <a:xfrm rot="5400000" flipV="1">
            <a:off x="3999526" y="1994772"/>
            <a:ext cx="774325" cy="6841978"/>
          </a:xfrm>
          <a:prstGeom prst="line">
            <a:avLst/>
          </a:prstGeom>
          <a:solidFill>
            <a:schemeClr val="accent1"/>
          </a:solid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Group 10"/>
          <p:cNvGrpSpPr/>
          <p:nvPr/>
        </p:nvGrpSpPr>
        <p:grpSpPr>
          <a:xfrm rot="5400000">
            <a:off x="4302830" y="1449492"/>
            <a:ext cx="338767" cy="7013027"/>
            <a:chOff x="5796136" y="1592796"/>
            <a:chExt cx="504056" cy="4428492"/>
          </a:xfrm>
        </p:grpSpPr>
        <p:cxnSp>
          <p:nvCxnSpPr>
            <p:cNvPr id="12" name="Straight Connector 11"/>
            <p:cNvCxnSpPr/>
            <p:nvPr/>
          </p:nvCxnSpPr>
          <p:spPr bwMode="auto">
            <a:xfrm flipV="1">
              <a:off x="6156176" y="5517232"/>
              <a:ext cx="144016" cy="504056"/>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2"/>
            <p:cNvGrpSpPr/>
            <p:nvPr/>
          </p:nvGrpSpPr>
          <p:grpSpPr>
            <a:xfrm>
              <a:off x="5796136" y="1592796"/>
              <a:ext cx="504056" cy="3924436"/>
              <a:chOff x="5796136" y="1592796"/>
              <a:chExt cx="504056" cy="3924436"/>
            </a:xfrm>
          </p:grpSpPr>
          <p:cxnSp>
            <p:nvCxnSpPr>
              <p:cNvPr id="14" name="Straight Connector 13"/>
              <p:cNvCxnSpPr/>
              <p:nvPr/>
            </p:nvCxnSpPr>
            <p:spPr bwMode="auto">
              <a:xfrm>
                <a:off x="6084168" y="5157192"/>
                <a:ext cx="216024" cy="36004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6084168" y="4653136"/>
                <a:ext cx="144016" cy="504056"/>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6012160" y="4293096"/>
                <a:ext cx="216024" cy="36004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6012160" y="3789040"/>
                <a:ext cx="144016" cy="504056"/>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940152" y="3429000"/>
                <a:ext cx="216024" cy="36004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5940152" y="2924944"/>
                <a:ext cx="144016" cy="504056"/>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868144" y="2564904"/>
                <a:ext cx="216024" cy="36004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5868144" y="2060848"/>
                <a:ext cx="144016" cy="504056"/>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flipV="1">
                <a:off x="5796136" y="1592796"/>
                <a:ext cx="216024" cy="468052"/>
              </a:xfrm>
              <a:prstGeom prst="line">
                <a:avLst/>
              </a:prstGeom>
              <a:solidFill>
                <a:schemeClr val="accent1"/>
              </a:solidFill>
              <a:ln w="381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3" name="Rectangle 22"/>
          <p:cNvSpPr/>
          <p:nvPr/>
        </p:nvSpPr>
        <p:spPr bwMode="auto">
          <a:xfrm rot="10800000" flipH="1" flipV="1">
            <a:off x="8028384" y="4509120"/>
            <a:ext cx="504053" cy="568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rPr>
              <a:t>B</a:t>
            </a:r>
          </a:p>
        </p:txBody>
      </p:sp>
      <p:sp>
        <p:nvSpPr>
          <p:cNvPr id="24" name="Rectangle 23"/>
          <p:cNvSpPr/>
          <p:nvPr/>
        </p:nvSpPr>
        <p:spPr bwMode="auto">
          <a:xfrm rot="10800000" flipH="1" flipV="1">
            <a:off x="395539" y="4753460"/>
            <a:ext cx="504053" cy="568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b="1" dirty="0"/>
              <a:t>A</a:t>
            </a:r>
            <a:endParaRPr kumimoji="0" lang="en-GB" sz="2400" b="1"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0638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187624" y="980728"/>
            <a:ext cx="67818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QUESTIONS?</a:t>
            </a:r>
          </a:p>
          <a:p>
            <a:pPr fontAlgn="auto">
              <a:spcAft>
                <a:spcPts val="0"/>
              </a:spcAft>
            </a:pPr>
            <a:r>
              <a:rPr lang="en-US" sz="4000" b="1" dirty="0" smtClean="0"/>
              <a:t>on PME definitions,</a:t>
            </a:r>
          </a:p>
          <a:p>
            <a:pPr fontAlgn="auto">
              <a:spcAft>
                <a:spcPts val="0"/>
              </a:spcAft>
            </a:pPr>
            <a:r>
              <a:rPr lang="en-US" sz="4000" b="1" dirty="0" smtClean="0"/>
              <a:t>uses &amp; users,</a:t>
            </a:r>
          </a:p>
          <a:p>
            <a:pPr fontAlgn="auto">
              <a:spcAft>
                <a:spcPts val="0"/>
              </a:spcAft>
            </a:pPr>
            <a:r>
              <a:rPr lang="en-US" sz="4000" b="1" dirty="0" smtClean="0"/>
              <a:t>Who is involved</a:t>
            </a:r>
          </a:p>
          <a:p>
            <a:pPr fontAlgn="auto">
              <a:spcAft>
                <a:spcPts val="0"/>
              </a:spcAft>
            </a:pPr>
            <a:r>
              <a:rPr lang="en-US" sz="4000" b="1" dirty="0" smtClean="0"/>
              <a:t>Timing</a:t>
            </a:r>
          </a:p>
          <a:p>
            <a:pPr fontAlgn="auto">
              <a:spcAft>
                <a:spcPts val="0"/>
              </a:spcAft>
            </a:pPr>
            <a:endParaRPr lang="en-US" sz="4000" b="1" dirty="0"/>
          </a:p>
        </p:txBody>
      </p:sp>
      <p:sp>
        <p:nvSpPr>
          <p:cNvPr id="4" name="TextBox 3"/>
          <p:cNvSpPr txBox="1"/>
          <p:nvPr/>
        </p:nvSpPr>
        <p:spPr>
          <a:xfrm>
            <a:off x="1187624" y="908720"/>
            <a:ext cx="492443" cy="830997"/>
          </a:xfrm>
          <a:prstGeom prst="rect">
            <a:avLst/>
          </a:prstGeom>
          <a:noFill/>
        </p:spPr>
        <p:txBody>
          <a:bodyPr wrap="none" rtlCol="0">
            <a:spAutoFit/>
          </a:bodyPr>
          <a:lstStyle/>
          <a:p>
            <a:r>
              <a:rPr lang="en-GB" sz="4800" b="1" dirty="0" smtClean="0"/>
              <a:t>?</a:t>
            </a:r>
            <a:endParaRPr lang="en-GB" b="1" dirty="0"/>
          </a:p>
        </p:txBody>
      </p:sp>
      <p:sp>
        <p:nvSpPr>
          <p:cNvPr id="5" name="TextBox 4"/>
          <p:cNvSpPr txBox="1"/>
          <p:nvPr/>
        </p:nvSpPr>
        <p:spPr>
          <a:xfrm>
            <a:off x="7498369" y="645621"/>
            <a:ext cx="492443" cy="830997"/>
          </a:xfrm>
          <a:prstGeom prst="rect">
            <a:avLst/>
          </a:prstGeom>
          <a:noFill/>
        </p:spPr>
        <p:txBody>
          <a:bodyPr wrap="none" rtlCol="0">
            <a:spAutoFit/>
          </a:bodyPr>
          <a:lstStyle/>
          <a:p>
            <a:r>
              <a:rPr lang="en-GB" sz="4800" b="1" dirty="0" smtClean="0"/>
              <a:t>?</a:t>
            </a:r>
            <a:endParaRPr lang="en-GB" b="1" dirty="0"/>
          </a:p>
        </p:txBody>
      </p:sp>
      <p:sp>
        <p:nvSpPr>
          <p:cNvPr id="6" name="TextBox 5"/>
          <p:cNvSpPr txBox="1"/>
          <p:nvPr/>
        </p:nvSpPr>
        <p:spPr>
          <a:xfrm>
            <a:off x="847581" y="2608157"/>
            <a:ext cx="492443" cy="830997"/>
          </a:xfrm>
          <a:prstGeom prst="rect">
            <a:avLst/>
          </a:prstGeom>
          <a:noFill/>
        </p:spPr>
        <p:txBody>
          <a:bodyPr wrap="none" rtlCol="0">
            <a:spAutoFit/>
          </a:bodyPr>
          <a:lstStyle/>
          <a:p>
            <a:r>
              <a:rPr lang="en-GB" sz="4800" b="1" dirty="0" smtClean="0"/>
              <a:t>?</a:t>
            </a:r>
            <a:endParaRPr lang="en-GB" b="1" dirty="0"/>
          </a:p>
        </p:txBody>
      </p:sp>
      <p:sp>
        <p:nvSpPr>
          <p:cNvPr id="7" name="TextBox 6"/>
          <p:cNvSpPr txBox="1"/>
          <p:nvPr/>
        </p:nvSpPr>
        <p:spPr>
          <a:xfrm>
            <a:off x="7723202" y="2492896"/>
            <a:ext cx="492443" cy="830997"/>
          </a:xfrm>
          <a:prstGeom prst="rect">
            <a:avLst/>
          </a:prstGeom>
          <a:noFill/>
        </p:spPr>
        <p:txBody>
          <a:bodyPr wrap="none" rtlCol="0">
            <a:spAutoFit/>
          </a:bodyPr>
          <a:lstStyle/>
          <a:p>
            <a:r>
              <a:rPr lang="en-GB" sz="4800" b="1" dirty="0" smtClean="0"/>
              <a:t>?</a:t>
            </a:r>
            <a:endParaRPr lang="en-GB" b="1" dirty="0"/>
          </a:p>
        </p:txBody>
      </p:sp>
      <p:sp>
        <p:nvSpPr>
          <p:cNvPr id="8" name="TextBox 7"/>
          <p:cNvSpPr txBox="1"/>
          <p:nvPr/>
        </p:nvSpPr>
        <p:spPr>
          <a:xfrm>
            <a:off x="2339752" y="4581128"/>
            <a:ext cx="492443" cy="830997"/>
          </a:xfrm>
          <a:prstGeom prst="rect">
            <a:avLst/>
          </a:prstGeom>
          <a:noFill/>
        </p:spPr>
        <p:txBody>
          <a:bodyPr wrap="none" rtlCol="0">
            <a:spAutoFit/>
          </a:bodyPr>
          <a:lstStyle/>
          <a:p>
            <a:r>
              <a:rPr lang="en-GB" sz="4800" b="1" dirty="0" smtClean="0"/>
              <a:t>?</a:t>
            </a:r>
            <a:endParaRPr lang="en-GB" b="1" dirty="0"/>
          </a:p>
        </p:txBody>
      </p:sp>
      <p:sp>
        <p:nvSpPr>
          <p:cNvPr id="9" name="TextBox 8"/>
          <p:cNvSpPr txBox="1"/>
          <p:nvPr/>
        </p:nvSpPr>
        <p:spPr>
          <a:xfrm>
            <a:off x="6588224" y="4509120"/>
            <a:ext cx="492443" cy="830997"/>
          </a:xfrm>
          <a:prstGeom prst="rect">
            <a:avLst/>
          </a:prstGeom>
          <a:noFill/>
        </p:spPr>
        <p:txBody>
          <a:bodyPr wrap="none" rtlCol="0">
            <a:spAutoFit/>
          </a:bodyPr>
          <a:lstStyle/>
          <a:p>
            <a:r>
              <a:rPr lang="en-GB" sz="4800" b="1" dirty="0" smtClean="0"/>
              <a:t>?</a:t>
            </a:r>
            <a:endParaRPr lang="en-GB" b="1" dirty="0"/>
          </a:p>
        </p:txBody>
      </p:sp>
      <p:sp>
        <p:nvSpPr>
          <p:cNvPr id="10" name="TextBox 9"/>
          <p:cNvSpPr txBox="1"/>
          <p:nvPr/>
        </p:nvSpPr>
        <p:spPr>
          <a:xfrm>
            <a:off x="4325778" y="503375"/>
            <a:ext cx="492443" cy="830997"/>
          </a:xfrm>
          <a:prstGeom prst="rect">
            <a:avLst/>
          </a:prstGeom>
          <a:noFill/>
        </p:spPr>
        <p:txBody>
          <a:bodyPr wrap="none" rtlCol="0">
            <a:spAutoFit/>
          </a:bodyPr>
          <a:lstStyle/>
          <a:p>
            <a:r>
              <a:rPr lang="en-GB" sz="4800" b="1" dirty="0" smtClean="0"/>
              <a:t>?</a:t>
            </a:r>
            <a:endParaRPr lang="en-GB" b="1" dirty="0"/>
          </a:p>
        </p:txBody>
      </p:sp>
      <p:sp>
        <p:nvSpPr>
          <p:cNvPr id="11" name="TextBox 10"/>
          <p:cNvSpPr txBox="1"/>
          <p:nvPr/>
        </p:nvSpPr>
        <p:spPr>
          <a:xfrm>
            <a:off x="4540224" y="5350271"/>
            <a:ext cx="492443" cy="830997"/>
          </a:xfrm>
          <a:prstGeom prst="rect">
            <a:avLst/>
          </a:prstGeom>
          <a:noFill/>
        </p:spPr>
        <p:txBody>
          <a:bodyPr wrap="none" rtlCol="0">
            <a:spAutoFit/>
          </a:bodyPr>
          <a:lstStyle/>
          <a:p>
            <a:r>
              <a:rPr lang="en-GB" sz="4800" b="1" dirty="0" smtClean="0"/>
              <a:t>?</a:t>
            </a:r>
            <a:endParaRPr lang="en-GB" b="1" dirty="0"/>
          </a:p>
        </p:txBody>
      </p:sp>
    </p:spTree>
    <p:extLst>
      <p:ext uri="{BB962C8B-B14F-4D97-AF65-F5344CB8AC3E}">
        <p14:creationId xmlns:p14="http://schemas.microsoft.com/office/powerpoint/2010/main" val="3461535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102269"/>
            <a:ext cx="6781800" cy="806451"/>
          </a:xfrm>
        </p:spPr>
        <p:txBody>
          <a:bodyPr>
            <a:normAutofit/>
          </a:bodyPr>
          <a:lstStyle/>
          <a:p>
            <a:r>
              <a:rPr lang="en-US" sz="4000" b="1" dirty="0"/>
              <a:t>What do we monitor?</a:t>
            </a:r>
          </a:p>
        </p:txBody>
      </p:sp>
      <p:sp>
        <p:nvSpPr>
          <p:cNvPr id="6" name="AutoShape 3"/>
          <p:cNvSpPr>
            <a:spLocks noChangeArrowheads="1"/>
          </p:cNvSpPr>
          <p:nvPr/>
        </p:nvSpPr>
        <p:spPr bwMode="auto">
          <a:xfrm>
            <a:off x="1331168" y="2348880"/>
            <a:ext cx="6553200" cy="3048000"/>
          </a:xfrm>
          <a:prstGeom prst="flowChartAlternateProcess">
            <a:avLst/>
          </a:prstGeom>
          <a:solidFill>
            <a:srgbClr val="CC9900"/>
          </a:solidFill>
          <a:ln w="9525">
            <a:solidFill>
              <a:schemeClr val="tx1"/>
            </a:solidFill>
            <a:miter lim="800000"/>
            <a:headEnd/>
            <a:tailEnd/>
          </a:ln>
        </p:spPr>
        <p:txBody>
          <a:bodyPr wrap="none" anchor="ctr"/>
          <a:lstStyle/>
          <a:p>
            <a:endParaRPr lang="en-GB" dirty="0"/>
          </a:p>
        </p:txBody>
      </p:sp>
      <p:sp>
        <p:nvSpPr>
          <p:cNvPr id="7" name="TextBox 6"/>
          <p:cNvSpPr txBox="1"/>
          <p:nvPr/>
        </p:nvSpPr>
        <p:spPr>
          <a:xfrm>
            <a:off x="2195736" y="2924944"/>
            <a:ext cx="4752528" cy="1513235"/>
          </a:xfrm>
          <a:prstGeom prst="rect">
            <a:avLst/>
          </a:prstGeom>
          <a:noFill/>
        </p:spPr>
        <p:txBody>
          <a:bodyPr wrap="square" rtlCol="0">
            <a:spAutoFit/>
          </a:bodyPr>
          <a:lstStyle/>
          <a:p>
            <a:pPr algn="ctr">
              <a:spcAft>
                <a:spcPts val="1000"/>
              </a:spcAft>
            </a:pPr>
            <a:r>
              <a:rPr lang="en-US" sz="2800" b="1" u="sng" dirty="0" smtClean="0">
                <a:latin typeface="Calibri" pitchFamily="34" charset="0"/>
                <a:cs typeface="Calibri" pitchFamily="34" charset="0"/>
              </a:rPr>
              <a:t>EXERCISE</a:t>
            </a:r>
          </a:p>
          <a:p>
            <a:pPr algn="ctr"/>
            <a:r>
              <a:rPr lang="en-GB" sz="2800" dirty="0" smtClean="0">
                <a:latin typeface="Calibri" pitchFamily="34" charset="0"/>
                <a:cs typeface="Calibri" pitchFamily="34" charset="0"/>
              </a:rPr>
              <a:t>Brainstorm: What things do </a:t>
            </a:r>
            <a:r>
              <a:rPr lang="en-GB" sz="2800" dirty="0">
                <a:latin typeface="Calibri" pitchFamily="34" charset="0"/>
                <a:cs typeface="Calibri" pitchFamily="34" charset="0"/>
              </a:rPr>
              <a:t>we </a:t>
            </a:r>
            <a:r>
              <a:rPr lang="en-GB" sz="2800" dirty="0" smtClean="0">
                <a:latin typeface="Calibri" pitchFamily="34" charset="0"/>
                <a:cs typeface="Calibri" pitchFamily="34" charset="0"/>
              </a:rPr>
              <a:t>monitor?</a:t>
            </a:r>
            <a:endParaRPr lang="en-GB" sz="2800" dirty="0">
              <a:latin typeface="Calibri" pitchFamily="34" charset="0"/>
              <a:cs typeface="Calibri" pitchFamily="34" charset="0"/>
            </a:endParaRPr>
          </a:p>
        </p:txBody>
      </p:sp>
    </p:spTree>
    <p:extLst>
      <p:ext uri="{BB962C8B-B14F-4D97-AF65-F5344CB8AC3E}">
        <p14:creationId xmlns:p14="http://schemas.microsoft.com/office/powerpoint/2010/main" val="2666866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432048" y="57944"/>
            <a:ext cx="8244408" cy="1066800"/>
          </a:xfrm>
        </p:spPr>
        <p:txBody>
          <a:bodyPr>
            <a:noAutofit/>
          </a:bodyPr>
          <a:lstStyle/>
          <a:p>
            <a:pPr algn="ctr"/>
            <a:r>
              <a:rPr lang="en-US" sz="4000" b="1" dirty="0"/>
              <a:t>What do we monitor?</a:t>
            </a:r>
            <a:br>
              <a:rPr lang="en-US" sz="4000" b="1" dirty="0"/>
            </a:br>
            <a:r>
              <a:rPr lang="en-US" sz="4000" b="1" dirty="0"/>
              <a:t>Inputs and Outputs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682" y="946468"/>
            <a:ext cx="5320635" cy="5117461"/>
          </a:xfrm>
          <a:prstGeom prst="rect">
            <a:avLst/>
          </a:prstGeom>
        </p:spPr>
      </p:pic>
    </p:spTree>
    <p:extLst>
      <p:ext uri="{BB962C8B-B14F-4D97-AF65-F5344CB8AC3E}">
        <p14:creationId xmlns:p14="http://schemas.microsoft.com/office/powerpoint/2010/main" val="818332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5" name="Title 1"/>
          <p:cNvSpPr>
            <a:spLocks noGrp="1"/>
          </p:cNvSpPr>
          <p:nvPr>
            <p:ph type="title" idx="4294967295"/>
          </p:nvPr>
        </p:nvSpPr>
        <p:spPr>
          <a:xfrm>
            <a:off x="2005930" y="116632"/>
            <a:ext cx="5086350" cy="1066800"/>
          </a:xfrm>
        </p:spPr>
        <p:txBody>
          <a:bodyPr>
            <a:noAutofit/>
          </a:bodyPr>
          <a:lstStyle/>
          <a:p>
            <a:pPr algn="ctr"/>
            <a:r>
              <a:rPr lang="en-US" sz="4000" b="1" dirty="0"/>
              <a:t>What do we monitor?</a:t>
            </a:r>
            <a:br>
              <a:rPr lang="en-US" sz="4000" b="1" dirty="0"/>
            </a:br>
            <a:r>
              <a:rPr lang="en-US" sz="4000" b="1" dirty="0"/>
              <a:t>Activities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44" y="1419696"/>
            <a:ext cx="5080000" cy="4673600"/>
          </a:xfrm>
          <a:prstGeom prst="rect">
            <a:avLst/>
          </a:prstGeom>
        </p:spPr>
      </p:pic>
    </p:spTree>
    <p:extLst>
      <p:ext uri="{BB962C8B-B14F-4D97-AF65-F5344CB8AC3E}">
        <p14:creationId xmlns:p14="http://schemas.microsoft.com/office/powerpoint/2010/main" val="86970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67544" y="260648"/>
            <a:ext cx="8137525" cy="806450"/>
          </a:xfrm>
        </p:spPr>
        <p:txBody>
          <a:bodyPr>
            <a:noAutofit/>
          </a:bodyPr>
          <a:lstStyle/>
          <a:p>
            <a:r>
              <a:rPr lang="en-US" sz="3600" b="1" dirty="0"/>
              <a:t>Monitoring inputs, outputs &amp; activities alone is necessary but not sufficient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783" y="1309836"/>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58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836712"/>
            <a:ext cx="4578586" cy="6048672"/>
          </a:xfrm>
          <a:prstGeom prst="rect">
            <a:avLst/>
          </a:prstGeom>
        </p:spPr>
      </p:pic>
    </p:spTree>
    <p:extLst>
      <p:ext uri="{BB962C8B-B14F-4D97-AF65-F5344CB8AC3E}">
        <p14:creationId xmlns:p14="http://schemas.microsoft.com/office/powerpoint/2010/main" val="1114617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3" name="Title 2"/>
          <p:cNvSpPr>
            <a:spLocks noGrp="1"/>
          </p:cNvSpPr>
          <p:nvPr>
            <p:ph type="title" idx="4294967295"/>
          </p:nvPr>
        </p:nvSpPr>
        <p:spPr>
          <a:xfrm>
            <a:off x="107504" y="548680"/>
            <a:ext cx="8964488" cy="806450"/>
          </a:xfrm>
        </p:spPr>
        <p:txBody>
          <a:bodyPr>
            <a:noAutofit/>
          </a:bodyPr>
          <a:lstStyle/>
          <a:p>
            <a:pPr algn="ctr"/>
            <a:r>
              <a:rPr lang="en-US" sz="4000" b="1" dirty="0"/>
              <a:t>Monitoring inputs, outputs &amp; activities can lead to </a:t>
            </a:r>
            <a:br>
              <a:rPr lang="en-US" sz="4000" b="1" dirty="0"/>
            </a:br>
            <a:r>
              <a:rPr lang="en-US" sz="4000" b="1" i="1" dirty="0"/>
              <a:t>The doing without achieving syndrome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225101"/>
            <a:ext cx="5796168" cy="3940203"/>
          </a:xfrm>
          <a:prstGeom prst="rect">
            <a:avLst/>
          </a:prstGeom>
        </p:spPr>
      </p:pic>
    </p:spTree>
    <p:extLst>
      <p:ext uri="{BB962C8B-B14F-4D97-AF65-F5344CB8AC3E}">
        <p14:creationId xmlns:p14="http://schemas.microsoft.com/office/powerpoint/2010/main" val="695222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188640"/>
            <a:ext cx="6781800" cy="806450"/>
          </a:xfrm>
        </p:spPr>
        <p:txBody>
          <a:bodyPr>
            <a:noAutofit/>
          </a:bodyPr>
          <a:lstStyle/>
          <a:p>
            <a:r>
              <a:rPr lang="en-US" sz="4000" b="1" dirty="0"/>
              <a:t>Monitoring what we do AND what we achieve (“results”)</a:t>
            </a:r>
          </a:p>
        </p:txBody>
      </p:sp>
      <p:sp>
        <p:nvSpPr>
          <p:cNvPr id="3" name="Content Placeholder 2"/>
          <p:cNvSpPr>
            <a:spLocks noGrp="1"/>
          </p:cNvSpPr>
          <p:nvPr>
            <p:ph idx="4294967295"/>
          </p:nvPr>
        </p:nvSpPr>
        <p:spPr>
          <a:xfrm>
            <a:off x="1174576" y="1368896"/>
            <a:ext cx="6781800" cy="4724400"/>
          </a:xfrm>
        </p:spPr>
        <p:txBody>
          <a:bodyPr>
            <a:normAutofit fontScale="92500" lnSpcReduction="10000"/>
          </a:bodyPr>
          <a:lstStyle/>
          <a:p>
            <a:r>
              <a:rPr lang="en-US" b="1" dirty="0" smtClean="0"/>
              <a:t>Outcome:  </a:t>
            </a:r>
            <a:r>
              <a:rPr lang="en-GB" dirty="0" smtClean="0"/>
              <a:t>Changes in the behaviour, relationship, actions, policies or practices of social actors which can be plausibly linked to the activities and outputs of the project</a:t>
            </a:r>
            <a:endParaRPr lang="en-US" dirty="0" smtClean="0"/>
          </a:p>
          <a:p>
            <a:r>
              <a:rPr lang="en-US" b="1" dirty="0" smtClean="0"/>
              <a:t>Impact: </a:t>
            </a:r>
            <a:r>
              <a:rPr lang="en-GB" dirty="0" smtClean="0"/>
              <a:t>Long-term, sustainable changes in the conditions of people and the state of the environment that structurally reduce poverty, improve human well-being and protect and conserve natural resources. </a:t>
            </a:r>
          </a:p>
          <a:p>
            <a:endParaRPr lang="en-US" dirty="0"/>
          </a:p>
        </p:txBody>
      </p:sp>
    </p:spTree>
    <p:extLst>
      <p:ext uri="{BB962C8B-B14F-4D97-AF65-F5344CB8AC3E}">
        <p14:creationId xmlns:p14="http://schemas.microsoft.com/office/powerpoint/2010/main" val="2159675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79512" y="260648"/>
            <a:ext cx="8748464" cy="806450"/>
          </a:xfrm>
        </p:spPr>
        <p:txBody>
          <a:bodyPr>
            <a:noAutofit/>
          </a:bodyPr>
          <a:lstStyle/>
          <a:p>
            <a:r>
              <a:rPr lang="en-GB" sz="3600" b="1" dirty="0"/>
              <a:t>Why are outcomes defined in terms of behavioural change &amp; not changes in state?</a:t>
            </a:r>
          </a:p>
        </p:txBody>
      </p:sp>
      <p:sp>
        <p:nvSpPr>
          <p:cNvPr id="3" name="Content Placeholder 2"/>
          <p:cNvSpPr>
            <a:spLocks noGrp="1"/>
          </p:cNvSpPr>
          <p:nvPr>
            <p:ph idx="4294967295"/>
          </p:nvPr>
        </p:nvSpPr>
        <p:spPr>
          <a:xfrm>
            <a:off x="1174576" y="1584920"/>
            <a:ext cx="6781800" cy="4724400"/>
          </a:xfrm>
        </p:spPr>
        <p:txBody>
          <a:bodyPr>
            <a:normAutofit fontScale="92500" lnSpcReduction="10000"/>
          </a:bodyPr>
          <a:lstStyle/>
          <a:p>
            <a:r>
              <a:rPr lang="en-GB" dirty="0" smtClean="0"/>
              <a:t>For each change in state (e.g. security of land for marginalised groups) there are always correlating changes in behaviour of certain people and groups.</a:t>
            </a:r>
          </a:p>
          <a:p>
            <a:r>
              <a:rPr lang="en-GB" dirty="0" smtClean="0"/>
              <a:t>Assessing changes in state does not necessarily provide the kind of information that projects need to improve their performance and relevance. </a:t>
            </a:r>
          </a:p>
          <a:p>
            <a:r>
              <a:rPr lang="en-GB" dirty="0" smtClean="0"/>
              <a:t>Development is done by and for people.</a:t>
            </a:r>
          </a:p>
          <a:p>
            <a:endParaRPr lang="en-GB" dirty="0"/>
          </a:p>
        </p:txBody>
      </p:sp>
    </p:spTree>
    <p:extLst>
      <p:ext uri="{BB962C8B-B14F-4D97-AF65-F5344CB8AC3E}">
        <p14:creationId xmlns:p14="http://schemas.microsoft.com/office/powerpoint/2010/main" val="1432260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solidFill>
                  <a:srgbClr val="000000"/>
                </a:solidFill>
              </a:rPr>
              <a:t>The CPS Pollinators Project</a:t>
            </a:r>
            <a:endParaRPr lang="en-US" dirty="0">
              <a:solidFill>
                <a:srgbClr val="000000"/>
              </a:solidFill>
            </a:endParaRPr>
          </a:p>
        </p:txBody>
      </p:sp>
      <p:pic>
        <p:nvPicPr>
          <p:cNvPr id="5" name="Content Placeholder 8" descr="Unpredicatble.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92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idx="4294967295"/>
          </p:nvPr>
        </p:nvSpPr>
        <p:spPr>
          <a:xfrm>
            <a:off x="107504" y="333375"/>
            <a:ext cx="8964488" cy="719138"/>
          </a:xfrm>
        </p:spPr>
        <p:txBody>
          <a:bodyPr rtlCol="0">
            <a:noAutofit/>
          </a:bodyPr>
          <a:lstStyle/>
          <a:p>
            <a:pPr algn="ctr" eaLnBrk="1" fontAlgn="auto" hangingPunct="1">
              <a:spcAft>
                <a:spcPts val="0"/>
              </a:spcAft>
              <a:defRPr/>
            </a:pPr>
            <a:r>
              <a:rPr lang="en-GB" sz="3000" dirty="0">
                <a:solidFill>
                  <a:schemeClr val="bg1"/>
                </a:solidFill>
              </a:rPr>
              <a:t>The challenge of planning, monitoring and evaluating for Outcomes and Impacts (what </a:t>
            </a:r>
            <a:r>
              <a:rPr lang="en-GB" sz="3000" dirty="0" smtClean="0">
                <a:solidFill>
                  <a:schemeClr val="bg1"/>
                </a:solidFill>
              </a:rPr>
              <a:t>we achieve)</a:t>
            </a:r>
          </a:p>
        </p:txBody>
      </p:sp>
    </p:spTree>
    <p:extLst>
      <p:ext uri="{BB962C8B-B14F-4D97-AF65-F5344CB8AC3E}">
        <p14:creationId xmlns:p14="http://schemas.microsoft.com/office/powerpoint/2010/main" val="3770221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927620" y="144686"/>
            <a:ext cx="7316788" cy="908050"/>
          </a:xfrm>
        </p:spPr>
        <p:txBody>
          <a:bodyPr>
            <a:noAutofit/>
          </a:bodyPr>
          <a:lstStyle/>
          <a:p>
            <a:r>
              <a:rPr lang="en-US" sz="4000" b="1" dirty="0"/>
              <a:t>How do we get from inputs to impact? </a:t>
            </a:r>
          </a:p>
        </p:txBody>
      </p:sp>
      <p:grpSp>
        <p:nvGrpSpPr>
          <p:cNvPr id="6" name="Group 107"/>
          <p:cNvGrpSpPr>
            <a:grpSpLocks/>
          </p:cNvGrpSpPr>
          <p:nvPr/>
        </p:nvGrpSpPr>
        <p:grpSpPr bwMode="auto">
          <a:xfrm>
            <a:off x="2154238" y="3875088"/>
            <a:ext cx="1660525" cy="1042987"/>
            <a:chOff x="923977" y="4431492"/>
            <a:chExt cx="2051716" cy="1286910"/>
          </a:xfrm>
        </p:grpSpPr>
        <p:sp>
          <p:nvSpPr>
            <p:cNvPr id="7"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8"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9" name="TextBox 51"/>
            <p:cNvSpPr txBox="1">
              <a:spLocks noChangeArrowheads="1"/>
            </p:cNvSpPr>
            <p:nvPr/>
          </p:nvSpPr>
          <p:spPr bwMode="auto">
            <a:xfrm rot="21540000">
              <a:off x="923977" y="5224792"/>
              <a:ext cx="1934027" cy="454434"/>
            </a:xfrm>
            <a:prstGeom prst="rect">
              <a:avLst/>
            </a:prstGeom>
            <a:noFill/>
            <a:ln w="9525">
              <a:noFill/>
              <a:miter lim="800000"/>
              <a:headEnd/>
              <a:tailEnd/>
            </a:ln>
          </p:spPr>
          <p:txBody>
            <a:bodyPr>
              <a:spAutoFit/>
            </a:bodyPr>
            <a:lstStyle/>
            <a:p>
              <a:pPr algn="r">
                <a:defRPr/>
              </a:pPr>
              <a:r>
                <a:rPr lang="en-GB" sz="1800" b="1" dirty="0">
                  <a:solidFill>
                    <a:schemeClr val="accent1">
                      <a:lumMod val="50000"/>
                    </a:schemeClr>
                  </a:solidFill>
                  <a:latin typeface="Calibri" pitchFamily="34" charset="0"/>
                </a:rPr>
                <a:t>ACTIVITIES</a:t>
              </a:r>
            </a:p>
          </p:txBody>
        </p:sp>
      </p:grpSp>
      <p:grpSp>
        <p:nvGrpSpPr>
          <p:cNvPr id="10" name="Group 108"/>
          <p:cNvGrpSpPr>
            <a:grpSpLocks/>
          </p:cNvGrpSpPr>
          <p:nvPr/>
        </p:nvGrpSpPr>
        <p:grpSpPr bwMode="auto">
          <a:xfrm>
            <a:off x="3630613" y="3028950"/>
            <a:ext cx="1419225" cy="838200"/>
            <a:chOff x="2748680" y="3384821"/>
            <a:chExt cx="1750292" cy="1033299"/>
          </a:xfrm>
        </p:grpSpPr>
        <p:sp>
          <p:nvSpPr>
            <p:cNvPr id="11" name="Line 17"/>
            <p:cNvSpPr>
              <a:spLocks noChangeShapeType="1"/>
            </p:cNvSpPr>
            <p:nvPr/>
          </p:nvSpPr>
          <p:spPr bwMode="auto">
            <a:xfrm rot="21540000" flipV="1">
              <a:off x="2964040" y="4418120"/>
              <a:ext cx="1390053"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12" name="Line 20"/>
            <p:cNvSpPr>
              <a:spLocks noChangeShapeType="1"/>
            </p:cNvSpPr>
            <p:nvPr/>
          </p:nvSpPr>
          <p:spPr bwMode="auto">
            <a:xfrm rot="21540000" flipV="1">
              <a:off x="4344304" y="3384821"/>
              <a:ext cx="154668" cy="1019601"/>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13" name="TextBox 48"/>
            <p:cNvSpPr txBox="1">
              <a:spLocks noChangeArrowheads="1"/>
            </p:cNvSpPr>
            <p:nvPr/>
          </p:nvSpPr>
          <p:spPr bwMode="auto">
            <a:xfrm rot="21540000">
              <a:off x="2748680" y="3926912"/>
              <a:ext cx="1632823" cy="454025"/>
            </a:xfrm>
            <a:prstGeom prst="rect">
              <a:avLst/>
            </a:prstGeom>
            <a:noFill/>
            <a:ln w="9525">
              <a:noFill/>
              <a:miter lim="800000"/>
              <a:headEnd/>
              <a:tailEnd/>
            </a:ln>
          </p:spPr>
          <p:txBody>
            <a:bodyPr>
              <a:spAutoFit/>
            </a:bodyPr>
            <a:lstStyle/>
            <a:p>
              <a:pPr algn="ctr">
                <a:defRPr/>
              </a:pPr>
              <a:r>
                <a:rPr lang="en-GB" sz="1800" b="1" dirty="0">
                  <a:solidFill>
                    <a:schemeClr val="accent1">
                      <a:lumMod val="50000"/>
                    </a:schemeClr>
                  </a:solidFill>
                  <a:latin typeface="Calibri" pitchFamily="34" charset="0"/>
                </a:rPr>
                <a:t>OUTPUTS</a:t>
              </a:r>
            </a:p>
          </p:txBody>
        </p:sp>
      </p:grpSp>
      <p:grpSp>
        <p:nvGrpSpPr>
          <p:cNvPr id="14" name="Group 109"/>
          <p:cNvGrpSpPr>
            <a:grpSpLocks/>
          </p:cNvGrpSpPr>
          <p:nvPr/>
        </p:nvGrpSpPr>
        <p:grpSpPr bwMode="auto">
          <a:xfrm>
            <a:off x="4957763" y="2179638"/>
            <a:ext cx="1452562" cy="838200"/>
            <a:chOff x="4386815" y="2335436"/>
            <a:chExt cx="1791991" cy="1034646"/>
          </a:xfrm>
        </p:grpSpPr>
        <p:sp>
          <p:nvSpPr>
            <p:cNvPr id="15" name="Line 18"/>
            <p:cNvSpPr>
              <a:spLocks noChangeShapeType="1"/>
            </p:cNvSpPr>
            <p:nvPr/>
          </p:nvSpPr>
          <p:spPr bwMode="auto">
            <a:xfrm rot="21540000" flipV="1">
              <a:off x="4490613" y="3370082"/>
              <a:ext cx="1543267"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16" name="Line 21"/>
            <p:cNvSpPr>
              <a:spLocks noChangeShapeType="1"/>
            </p:cNvSpPr>
            <p:nvPr/>
          </p:nvSpPr>
          <p:spPr bwMode="auto">
            <a:xfrm rot="21540000" flipV="1">
              <a:off x="6024088" y="2335436"/>
              <a:ext cx="154718" cy="101897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17" name="TextBox 45"/>
            <p:cNvSpPr txBox="1">
              <a:spLocks noChangeArrowheads="1"/>
            </p:cNvSpPr>
            <p:nvPr/>
          </p:nvSpPr>
          <p:spPr bwMode="auto">
            <a:xfrm rot="21540000">
              <a:off x="4386815" y="2696414"/>
              <a:ext cx="1633356" cy="455891"/>
            </a:xfrm>
            <a:prstGeom prst="rect">
              <a:avLst/>
            </a:prstGeom>
            <a:noFill/>
            <a:ln w="9525">
              <a:noFill/>
              <a:miter lim="800000"/>
              <a:headEnd/>
              <a:tailEnd/>
            </a:ln>
          </p:spPr>
          <p:txBody>
            <a:bodyPr>
              <a:spAutoFit/>
            </a:bodyPr>
            <a:lstStyle/>
            <a:p>
              <a:pPr algn="ctr">
                <a:defRPr/>
              </a:pPr>
              <a:r>
                <a:rPr lang="en-GB" sz="1800" b="1" dirty="0">
                  <a:solidFill>
                    <a:schemeClr val="accent1">
                      <a:lumMod val="50000"/>
                    </a:schemeClr>
                  </a:solidFill>
                  <a:latin typeface="Calibri" pitchFamily="34" charset="0"/>
                </a:rPr>
                <a:t>OUTCOMES</a:t>
              </a:r>
            </a:p>
          </p:txBody>
        </p:sp>
      </p:grpSp>
      <p:grpSp>
        <p:nvGrpSpPr>
          <p:cNvPr id="18" name="Group 110"/>
          <p:cNvGrpSpPr>
            <a:grpSpLocks/>
          </p:cNvGrpSpPr>
          <p:nvPr/>
        </p:nvGrpSpPr>
        <p:grpSpPr bwMode="auto">
          <a:xfrm>
            <a:off x="6130925" y="1830388"/>
            <a:ext cx="1397000" cy="368300"/>
            <a:chOff x="5834234" y="1906508"/>
            <a:chExt cx="1724739" cy="455379"/>
          </a:xfrm>
        </p:grpSpPr>
        <p:sp>
          <p:nvSpPr>
            <p:cNvPr id="19"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20" name="TextBox 42"/>
            <p:cNvSpPr txBox="1">
              <a:spLocks noChangeArrowheads="1"/>
            </p:cNvSpPr>
            <p:nvPr/>
          </p:nvSpPr>
          <p:spPr bwMode="auto">
            <a:xfrm rot="21540000">
              <a:off x="5834234" y="1906508"/>
              <a:ext cx="1632623" cy="455379"/>
            </a:xfrm>
            <a:prstGeom prst="rect">
              <a:avLst/>
            </a:prstGeom>
            <a:noFill/>
            <a:ln w="9525">
              <a:noFill/>
              <a:miter lim="800000"/>
              <a:headEnd/>
              <a:tailEnd/>
            </a:ln>
          </p:spPr>
          <p:txBody>
            <a:bodyPr>
              <a:spAutoFit/>
            </a:bodyPr>
            <a:lstStyle/>
            <a:p>
              <a:pPr algn="r">
                <a:defRPr/>
              </a:pPr>
              <a:r>
                <a:rPr lang="en-GB" sz="1800" b="1" dirty="0">
                  <a:solidFill>
                    <a:schemeClr val="accent1">
                      <a:lumMod val="50000"/>
                    </a:schemeClr>
                  </a:solidFill>
                  <a:latin typeface="Calibri" pitchFamily="34" charset="0"/>
                </a:rPr>
                <a:t>IMPACT</a:t>
              </a:r>
            </a:p>
          </p:txBody>
        </p:sp>
      </p:grpSp>
      <p:grpSp>
        <p:nvGrpSpPr>
          <p:cNvPr id="21" name="Group 107"/>
          <p:cNvGrpSpPr>
            <a:grpSpLocks/>
          </p:cNvGrpSpPr>
          <p:nvPr/>
        </p:nvGrpSpPr>
        <p:grpSpPr bwMode="auto">
          <a:xfrm>
            <a:off x="1289050" y="4946650"/>
            <a:ext cx="1506538" cy="1042988"/>
            <a:chOff x="1190652" y="4431492"/>
            <a:chExt cx="1859442" cy="1286910"/>
          </a:xfrm>
        </p:grpSpPr>
        <p:sp>
          <p:nvSpPr>
            <p:cNvPr id="22"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23"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24"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a:defRPr/>
              </a:pPr>
              <a:r>
                <a:rPr lang="en-GB" sz="1800" b="1" dirty="0">
                  <a:solidFill>
                    <a:schemeClr val="accent1">
                      <a:lumMod val="50000"/>
                    </a:schemeClr>
                  </a:solidFill>
                  <a:latin typeface="Calibri" pitchFamily="34" charset="0"/>
                </a:rPr>
                <a:t>INPUTS</a:t>
              </a:r>
            </a:p>
          </p:txBody>
        </p:sp>
      </p:grpSp>
      <p:sp>
        <p:nvSpPr>
          <p:cNvPr id="25" name="Footer Placeholder 2"/>
          <p:cNvSpPr txBox="1">
            <a:spLocks/>
          </p:cNvSpPr>
          <p:nvPr/>
        </p:nvSpPr>
        <p:spPr bwMode="auto">
          <a:xfrm>
            <a:off x="7239000" y="6400800"/>
            <a:ext cx="1905000" cy="457200"/>
          </a:xfrm>
          <a:prstGeom prst="rect">
            <a:avLst/>
          </a:prstGeom>
          <a:noFill/>
          <a:ln w="9525">
            <a:noFill/>
            <a:miter lim="800000"/>
            <a:headEnd/>
            <a:tailEnd/>
          </a:ln>
        </p:spPr>
        <p:txBody>
          <a:bodyPr/>
          <a:lstStyle/>
          <a:p>
            <a:pPr algn="ctr" eaLnBrk="0" hangingPunct="0">
              <a:defRPr/>
            </a:pPr>
            <a:r>
              <a:rPr lang="en-US" sz="1000" b="1" dirty="0">
                <a:solidFill>
                  <a:schemeClr val="accent1">
                    <a:lumMod val="50000"/>
                  </a:schemeClr>
                </a:solidFill>
                <a:latin typeface="Calibri" pitchFamily="34" charset="0"/>
              </a:rPr>
              <a:t>Inspired by Jeff Conklin, cognexus.org</a:t>
            </a:r>
          </a:p>
          <a:p>
            <a:pPr algn="ctr" eaLnBrk="0" hangingPunct="0">
              <a:defRPr/>
            </a:pPr>
            <a:endParaRPr lang="en-US" sz="1000" b="1" dirty="0">
              <a:solidFill>
                <a:schemeClr val="accent1">
                  <a:lumMod val="50000"/>
                </a:schemeClr>
              </a:solidFill>
              <a:latin typeface="Calibri" pitchFamily="34" charset="0"/>
            </a:endParaRPr>
          </a:p>
        </p:txBody>
      </p:sp>
      <p:sp>
        <p:nvSpPr>
          <p:cNvPr id="26" name="Text Box 3"/>
          <p:cNvSpPr txBox="1">
            <a:spLocks noChangeArrowheads="1"/>
          </p:cNvSpPr>
          <p:nvPr/>
        </p:nvSpPr>
        <p:spPr bwMode="auto">
          <a:xfrm rot="19603745">
            <a:off x="801688" y="3362325"/>
            <a:ext cx="2971800" cy="368300"/>
          </a:xfrm>
          <a:prstGeom prst="rect">
            <a:avLst/>
          </a:prstGeom>
          <a:noFill/>
          <a:ln w="12700">
            <a:noFill/>
            <a:miter lim="800000"/>
            <a:headEnd/>
            <a:tailEnd/>
          </a:ln>
        </p:spPr>
        <p:txBody>
          <a:bodyPr>
            <a:spAutoFit/>
          </a:bodyPr>
          <a:lstStyle/>
          <a:p>
            <a:pPr>
              <a:spcBef>
                <a:spcPct val="50000"/>
              </a:spcBef>
              <a:defRPr/>
            </a:pPr>
            <a:r>
              <a:rPr lang="en-US" b="1" i="1" dirty="0">
                <a:solidFill>
                  <a:schemeClr val="accent1">
                    <a:lumMod val="50000"/>
                  </a:schemeClr>
                </a:solidFill>
                <a:latin typeface="Calibri" pitchFamily="34" charset="0"/>
              </a:rPr>
              <a:t>Are we efficient?</a:t>
            </a:r>
          </a:p>
        </p:txBody>
      </p:sp>
      <p:sp>
        <p:nvSpPr>
          <p:cNvPr id="27" name="Text Box 4"/>
          <p:cNvSpPr txBox="1">
            <a:spLocks noChangeArrowheads="1"/>
          </p:cNvSpPr>
          <p:nvPr/>
        </p:nvSpPr>
        <p:spPr bwMode="auto">
          <a:xfrm rot="19629133">
            <a:off x="2989263" y="3541713"/>
            <a:ext cx="7124700" cy="369887"/>
          </a:xfrm>
          <a:prstGeom prst="rect">
            <a:avLst/>
          </a:prstGeom>
          <a:noFill/>
          <a:ln w="12700">
            <a:noFill/>
            <a:miter lim="800000"/>
            <a:headEnd/>
            <a:tailEnd/>
          </a:ln>
        </p:spPr>
        <p:txBody>
          <a:bodyPr>
            <a:spAutoFit/>
          </a:bodyPr>
          <a:lstStyle/>
          <a:p>
            <a:pPr algn="ctr">
              <a:spcBef>
                <a:spcPct val="50000"/>
              </a:spcBef>
              <a:defRPr/>
            </a:pPr>
            <a:r>
              <a:rPr lang="en-US" b="1" i="1" dirty="0">
                <a:solidFill>
                  <a:schemeClr val="accent1">
                    <a:lumMod val="50000"/>
                  </a:schemeClr>
                </a:solidFill>
                <a:latin typeface="Calibri" pitchFamily="34" charset="0"/>
              </a:rPr>
              <a:t>Are we effective? </a:t>
            </a:r>
          </a:p>
        </p:txBody>
      </p:sp>
      <p:sp>
        <p:nvSpPr>
          <p:cNvPr id="28" name="Curved Down Arrow 27"/>
          <p:cNvSpPr>
            <a:spLocks noChangeArrowheads="1"/>
          </p:cNvSpPr>
          <p:nvPr/>
        </p:nvSpPr>
        <p:spPr bwMode="auto">
          <a:xfrm rot="18832370">
            <a:off x="1105693" y="4453732"/>
            <a:ext cx="1617663" cy="755650"/>
          </a:xfrm>
          <a:prstGeom prst="curvedDownArrow">
            <a:avLst>
              <a:gd name="adj1" fmla="val 25005"/>
              <a:gd name="adj2" fmla="val 50001"/>
              <a:gd name="adj3" fmla="val 25000"/>
            </a:avLst>
          </a:prstGeom>
          <a:solidFill>
            <a:schemeClr val="accent1">
              <a:lumMod val="75000"/>
            </a:schemeClr>
          </a:solidFill>
          <a:ln w="9525" algn="ctr">
            <a:noFill/>
            <a:round/>
            <a:headEnd/>
            <a:tailEnd/>
          </a:ln>
        </p:spPr>
        <p:txBody>
          <a:bodyPr/>
          <a:lstStyle/>
          <a:p>
            <a:pPr algn="ctr">
              <a:spcBef>
                <a:spcPts val="3000"/>
              </a:spcBef>
              <a:defRPr/>
            </a:pPr>
            <a:endParaRPr lang="en-GB" b="1" dirty="0">
              <a:solidFill>
                <a:schemeClr val="accent1">
                  <a:lumMod val="50000"/>
                </a:schemeClr>
              </a:solidFill>
              <a:latin typeface="Calibri" pitchFamily="34" charset="0"/>
            </a:endParaRPr>
          </a:p>
        </p:txBody>
      </p:sp>
      <p:sp>
        <p:nvSpPr>
          <p:cNvPr id="29" name="Curved Up Arrow 28"/>
          <p:cNvSpPr/>
          <p:nvPr/>
        </p:nvSpPr>
        <p:spPr bwMode="auto">
          <a:xfrm rot="19724692">
            <a:off x="4352925" y="3328988"/>
            <a:ext cx="2193925" cy="633412"/>
          </a:xfrm>
          <a:prstGeom prst="curvedUpArrow">
            <a:avLst>
              <a:gd name="adj1" fmla="val 50000"/>
              <a:gd name="adj2" fmla="val 243651"/>
              <a:gd name="adj3" fmla="val 28333"/>
            </a:avLst>
          </a:prstGeom>
          <a:solidFill>
            <a:schemeClr val="accent1">
              <a:lumMod val="7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r>
              <a:rPr lang="en-GB" sz="3200" b="1" dirty="0">
                <a:solidFill>
                  <a:schemeClr val="accent1">
                    <a:lumMod val="50000"/>
                  </a:schemeClr>
                </a:solidFill>
                <a:latin typeface="+mj-lt"/>
              </a:rPr>
              <a:t>           </a:t>
            </a:r>
            <a:endParaRPr lang="en-GB" b="1" dirty="0">
              <a:solidFill>
                <a:schemeClr val="accent1">
                  <a:lumMod val="50000"/>
                </a:schemeClr>
              </a:solidFill>
              <a:latin typeface="+mj-lt"/>
            </a:endParaRPr>
          </a:p>
        </p:txBody>
      </p:sp>
      <p:sp>
        <p:nvSpPr>
          <p:cNvPr id="30" name="Curved Down Arrow 29"/>
          <p:cNvSpPr>
            <a:spLocks noChangeArrowheads="1"/>
          </p:cNvSpPr>
          <p:nvPr/>
        </p:nvSpPr>
        <p:spPr bwMode="auto">
          <a:xfrm rot="19078270">
            <a:off x="2449513" y="3363913"/>
            <a:ext cx="1617662" cy="755650"/>
          </a:xfrm>
          <a:prstGeom prst="curvedDownArrow">
            <a:avLst>
              <a:gd name="adj1" fmla="val 25005"/>
              <a:gd name="adj2" fmla="val 50001"/>
              <a:gd name="adj3" fmla="val 25000"/>
            </a:avLst>
          </a:prstGeom>
          <a:solidFill>
            <a:schemeClr val="accent1">
              <a:lumMod val="75000"/>
            </a:schemeClr>
          </a:solidFill>
          <a:ln w="9525" algn="ctr">
            <a:noFill/>
            <a:round/>
            <a:headEnd/>
            <a:tailEnd/>
          </a:ln>
        </p:spPr>
        <p:txBody>
          <a:bodyPr/>
          <a:lstStyle/>
          <a:p>
            <a:pPr algn="ctr">
              <a:spcBef>
                <a:spcPts val="3000"/>
              </a:spcBef>
              <a:defRPr/>
            </a:pPr>
            <a:endParaRPr lang="en-GB" b="1" dirty="0">
              <a:solidFill>
                <a:schemeClr val="accent1">
                  <a:lumMod val="50000"/>
                </a:schemeClr>
              </a:solidFill>
              <a:latin typeface="Calibri" pitchFamily="34" charset="0"/>
            </a:endParaRPr>
          </a:p>
        </p:txBody>
      </p:sp>
      <p:sp>
        <p:nvSpPr>
          <p:cNvPr id="31" name="Curved Up Arrow 30"/>
          <p:cNvSpPr/>
          <p:nvPr/>
        </p:nvSpPr>
        <p:spPr bwMode="auto">
          <a:xfrm rot="19724692">
            <a:off x="6065838" y="2433638"/>
            <a:ext cx="1522412" cy="633412"/>
          </a:xfrm>
          <a:prstGeom prst="curvedUpArrow">
            <a:avLst>
              <a:gd name="adj1" fmla="val 50000"/>
              <a:gd name="adj2" fmla="val 243651"/>
              <a:gd name="adj3" fmla="val 28333"/>
            </a:avLst>
          </a:prstGeom>
          <a:solidFill>
            <a:schemeClr val="accent1">
              <a:lumMod val="7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r>
              <a:rPr lang="en-GB" sz="3200" b="1" dirty="0">
                <a:solidFill>
                  <a:schemeClr val="accent1">
                    <a:lumMod val="50000"/>
                  </a:schemeClr>
                </a:solidFill>
                <a:latin typeface="+mj-lt"/>
              </a:rPr>
              <a:t>           </a:t>
            </a:r>
            <a:endParaRPr lang="en-GB" b="1" dirty="0">
              <a:solidFill>
                <a:schemeClr val="accent1">
                  <a:lumMod val="50000"/>
                </a:schemeClr>
              </a:solidFill>
              <a:latin typeface="+mj-lt"/>
            </a:endParaRPr>
          </a:p>
        </p:txBody>
      </p:sp>
      <p:grpSp>
        <p:nvGrpSpPr>
          <p:cNvPr id="32" name="Group 38"/>
          <p:cNvGrpSpPr>
            <a:grpSpLocks/>
          </p:cNvGrpSpPr>
          <p:nvPr/>
        </p:nvGrpSpPr>
        <p:grpSpPr bwMode="auto">
          <a:xfrm>
            <a:off x="1571625" y="5967413"/>
            <a:ext cx="6643688" cy="461962"/>
            <a:chOff x="1571846" y="5967862"/>
            <a:chExt cx="6725622" cy="462119"/>
          </a:xfrm>
        </p:grpSpPr>
        <p:sp>
          <p:nvSpPr>
            <p:cNvPr id="33"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a:spcBef>
                  <a:spcPct val="50000"/>
                </a:spcBef>
                <a:buClr>
                  <a:schemeClr val="tx2"/>
                </a:buClr>
                <a:buFont typeface="Monotype Sorts" pitchFamily="2" charset="2"/>
                <a:buNone/>
                <a:defRPr/>
              </a:pPr>
              <a:r>
                <a:rPr lang="en-GB" sz="2400" b="1" i="1" kern="10" dirty="0">
                  <a:ln w="9525">
                    <a:noFill/>
                    <a:round/>
                    <a:headEnd/>
                    <a:tailEnd/>
                  </a:ln>
                  <a:solidFill>
                    <a:srgbClr val="254061"/>
                  </a:solidFill>
                  <a:latin typeface="+mn-lt"/>
                  <a:ea typeface="+mn-lt"/>
                  <a:cs typeface="+mn-lt"/>
                </a:rPr>
                <a:t>Time</a:t>
              </a:r>
              <a:endParaRPr lang="en-US" sz="2400" b="1" i="1" dirty="0">
                <a:solidFill>
                  <a:schemeClr val="accent1">
                    <a:lumMod val="50000"/>
                  </a:schemeClr>
                </a:solidFill>
                <a:latin typeface="+mn-lt"/>
              </a:endParaRPr>
            </a:p>
          </p:txBody>
        </p:sp>
        <p:sp>
          <p:nvSpPr>
            <p:cNvPr id="34" name="Line 9"/>
            <p:cNvSpPr>
              <a:spLocks noChangeShapeType="1"/>
            </p:cNvSpPr>
            <p:nvPr/>
          </p:nvSpPr>
          <p:spPr bwMode="auto">
            <a:xfrm rot="-60000">
              <a:off x="1571846" y="5972626"/>
              <a:ext cx="6725622" cy="85754"/>
            </a:xfrm>
            <a:prstGeom prst="line">
              <a:avLst/>
            </a:prstGeom>
            <a:noFill/>
            <a:ln w="38100">
              <a:solidFill>
                <a:srgbClr val="FFC000"/>
              </a:solidFill>
              <a:prstDash val="sysDot"/>
              <a:round/>
              <a:headEnd/>
              <a:tailEnd type="triangle" w="med" len="med"/>
            </a:ln>
          </p:spPr>
          <p:txBody>
            <a:bodyPr wrap="none" anchor="ctr"/>
            <a:lstStyle/>
            <a:p>
              <a:pPr>
                <a:defRPr/>
              </a:pPr>
              <a:endParaRPr lang="en-GB" b="1" dirty="0">
                <a:solidFill>
                  <a:schemeClr val="accent1">
                    <a:lumMod val="50000"/>
                  </a:schemeClr>
                </a:solidFill>
              </a:endParaRPr>
            </a:p>
          </p:txBody>
        </p:sp>
      </p:grpSp>
      <p:grpSp>
        <p:nvGrpSpPr>
          <p:cNvPr id="35" name="Group 37"/>
          <p:cNvGrpSpPr>
            <a:grpSpLocks/>
          </p:cNvGrpSpPr>
          <p:nvPr/>
        </p:nvGrpSpPr>
        <p:grpSpPr bwMode="auto">
          <a:xfrm>
            <a:off x="508000" y="503238"/>
            <a:ext cx="8485188" cy="6116637"/>
            <a:chOff x="541338" y="289410"/>
            <a:chExt cx="8484590" cy="6116223"/>
          </a:xfrm>
        </p:grpSpPr>
        <p:sp>
          <p:nvSpPr>
            <p:cNvPr id="36" name="Line 9"/>
            <p:cNvSpPr>
              <a:spLocks noChangeShapeType="1"/>
            </p:cNvSpPr>
            <p:nvPr/>
          </p:nvSpPr>
          <p:spPr bwMode="auto">
            <a:xfrm rot="21540000" flipV="1">
              <a:off x="1566791" y="2033954"/>
              <a:ext cx="6008265" cy="3704974"/>
            </a:xfrm>
            <a:prstGeom prst="line">
              <a:avLst/>
            </a:prstGeom>
            <a:noFill/>
            <a:ln w="38100">
              <a:solidFill>
                <a:srgbClr val="FFC000"/>
              </a:solidFill>
              <a:prstDash val="sysDot"/>
              <a:round/>
              <a:headEnd/>
              <a:tailEnd type="triangle" w="med" len="med"/>
            </a:ln>
          </p:spPr>
          <p:txBody>
            <a:bodyPr wrap="none" anchor="ctr"/>
            <a:lstStyle/>
            <a:p>
              <a:pPr>
                <a:defRPr/>
              </a:pPr>
              <a:endParaRPr lang="en-GB" b="1" dirty="0">
                <a:solidFill>
                  <a:schemeClr val="accent1">
                    <a:lumMod val="50000"/>
                  </a:schemeClr>
                </a:solidFill>
              </a:endParaRPr>
            </a:p>
          </p:txBody>
        </p:sp>
        <p:sp>
          <p:nvSpPr>
            <p:cNvPr id="37" name="WordArt 8"/>
            <p:cNvSpPr>
              <a:spLocks noChangeArrowheads="1" noChangeShapeType="1" noTextEdit="1"/>
            </p:cNvSpPr>
            <p:nvPr/>
          </p:nvSpPr>
          <p:spPr bwMode="auto">
            <a:xfrm rot="-179454">
              <a:off x="7510795" y="289410"/>
              <a:ext cx="1515133" cy="200499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Vision and </a:t>
              </a:r>
            </a:p>
            <a:p>
              <a:pPr algn="ctr"/>
              <a:r>
                <a:rPr lang="en-US" b="1" kern="10" dirty="0">
                  <a:solidFill>
                    <a:srgbClr val="254061"/>
                  </a:solidFill>
                  <a:latin typeface="+mn-lt"/>
                  <a:ea typeface="+mn-lt"/>
                  <a:cs typeface="+mn-lt"/>
                </a:rPr>
                <a:t>Mission</a:t>
              </a:r>
            </a:p>
          </p:txBody>
        </p:sp>
        <p:sp>
          <p:nvSpPr>
            <p:cNvPr id="38"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Plan</a:t>
              </a:r>
            </a:p>
          </p:txBody>
        </p:sp>
      </p:grpSp>
    </p:spTree>
    <p:extLst>
      <p:ext uri="{BB962C8B-B14F-4D97-AF65-F5344CB8AC3E}">
        <p14:creationId xmlns:p14="http://schemas.microsoft.com/office/powerpoint/2010/main" val="24700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heckerboard(across)">
                                      <p:cBhvr>
                                        <p:cTn id="20" dur="500"/>
                                        <p:tgtEl>
                                          <p:spTgt spid="27"/>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539552" y="0"/>
            <a:ext cx="8064500" cy="908050"/>
          </a:xfrm>
        </p:spPr>
        <p:txBody>
          <a:bodyPr>
            <a:noAutofit/>
          </a:bodyPr>
          <a:lstStyle/>
          <a:p>
            <a:r>
              <a:rPr lang="en-GB" sz="4000" b="1" dirty="0"/>
              <a:t>Conventional logic may work for outputs</a:t>
            </a:r>
            <a:endParaRPr lang="en-US" sz="4000" b="1" dirty="0"/>
          </a:p>
        </p:txBody>
      </p:sp>
      <p:sp>
        <p:nvSpPr>
          <p:cNvPr id="6" name="Rounded Rectangle 5"/>
          <p:cNvSpPr/>
          <p:nvPr/>
        </p:nvSpPr>
        <p:spPr>
          <a:xfrm>
            <a:off x="395288" y="6357938"/>
            <a:ext cx="2357437" cy="357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7" name="Group 107"/>
          <p:cNvGrpSpPr>
            <a:grpSpLocks/>
          </p:cNvGrpSpPr>
          <p:nvPr/>
        </p:nvGrpSpPr>
        <p:grpSpPr bwMode="auto">
          <a:xfrm>
            <a:off x="2154238" y="3875088"/>
            <a:ext cx="1660525" cy="1042987"/>
            <a:chOff x="923977" y="4431492"/>
            <a:chExt cx="2051716" cy="1286910"/>
          </a:xfrm>
        </p:grpSpPr>
        <p:sp>
          <p:nvSpPr>
            <p:cNvPr id="8" name="Line 10"/>
            <p:cNvSpPr>
              <a:spLocks noChangeShapeType="1"/>
            </p:cNvSpPr>
            <p:nvPr/>
          </p:nvSpPr>
          <p:spPr bwMode="auto">
            <a:xfrm rot="21540000" flipV="1">
              <a:off x="1597739" y="5718402"/>
              <a:ext cx="1234831"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12"/>
            <p:cNvSpPr>
              <a:spLocks noChangeShapeType="1"/>
            </p:cNvSpPr>
            <p:nvPr/>
          </p:nvSpPr>
          <p:spPr bwMode="auto">
            <a:xfrm rot="21540000" flipV="1">
              <a:off x="2821339" y="4431492"/>
              <a:ext cx="154354" cy="1274885"/>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TextBox 51"/>
            <p:cNvSpPr txBox="1">
              <a:spLocks noChangeArrowheads="1"/>
            </p:cNvSpPr>
            <p:nvPr/>
          </p:nvSpPr>
          <p:spPr bwMode="auto">
            <a:xfrm rot="-60000">
              <a:off x="923977" y="5262131"/>
              <a:ext cx="1934028" cy="37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b="1" dirty="0">
                  <a:solidFill>
                    <a:schemeClr val="bg1"/>
                  </a:solidFill>
                  <a:latin typeface="Calibri" pitchFamily="34" charset="0"/>
                </a:rPr>
                <a:t>ACTIVITIES</a:t>
              </a:r>
            </a:p>
          </p:txBody>
        </p:sp>
      </p:grpSp>
      <p:grpSp>
        <p:nvGrpSpPr>
          <p:cNvPr id="11" name="Group 108"/>
          <p:cNvGrpSpPr>
            <a:grpSpLocks/>
          </p:cNvGrpSpPr>
          <p:nvPr/>
        </p:nvGrpSpPr>
        <p:grpSpPr bwMode="auto">
          <a:xfrm>
            <a:off x="3630613" y="3028950"/>
            <a:ext cx="1419225" cy="838200"/>
            <a:chOff x="2748680" y="3384821"/>
            <a:chExt cx="1750292" cy="1033299"/>
          </a:xfrm>
        </p:grpSpPr>
        <p:sp>
          <p:nvSpPr>
            <p:cNvPr id="12" name="Line 17"/>
            <p:cNvSpPr>
              <a:spLocks noChangeShapeType="1"/>
            </p:cNvSpPr>
            <p:nvPr/>
          </p:nvSpPr>
          <p:spPr bwMode="auto">
            <a:xfrm rot="21540000" flipV="1">
              <a:off x="2964451" y="4418120"/>
              <a:ext cx="1389185"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3" name="Line 20"/>
            <p:cNvSpPr>
              <a:spLocks noChangeShapeType="1"/>
            </p:cNvSpPr>
            <p:nvPr/>
          </p:nvSpPr>
          <p:spPr bwMode="auto">
            <a:xfrm rot="21540000" flipV="1">
              <a:off x="4344618" y="3384821"/>
              <a:ext cx="154354" cy="101990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TextBox 48"/>
            <p:cNvSpPr txBox="1">
              <a:spLocks noChangeArrowheads="1"/>
            </p:cNvSpPr>
            <p:nvPr/>
          </p:nvSpPr>
          <p:spPr bwMode="auto">
            <a:xfrm rot="-60000">
              <a:off x="2748680" y="3964217"/>
              <a:ext cx="1632824" cy="3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b="1" dirty="0">
                  <a:solidFill>
                    <a:schemeClr val="bg1"/>
                  </a:solidFill>
                  <a:latin typeface="Calibri" pitchFamily="34" charset="0"/>
                </a:rPr>
                <a:t>OUTPUTS</a:t>
              </a:r>
            </a:p>
          </p:txBody>
        </p:sp>
      </p:grpSp>
      <p:grpSp>
        <p:nvGrpSpPr>
          <p:cNvPr id="22" name="Group 107"/>
          <p:cNvGrpSpPr>
            <a:grpSpLocks/>
          </p:cNvGrpSpPr>
          <p:nvPr/>
        </p:nvGrpSpPr>
        <p:grpSpPr bwMode="auto">
          <a:xfrm>
            <a:off x="1289050" y="4946650"/>
            <a:ext cx="1506538" cy="1042988"/>
            <a:chOff x="1190652" y="4431492"/>
            <a:chExt cx="1859442" cy="1286910"/>
          </a:xfrm>
        </p:grpSpPr>
        <p:sp>
          <p:nvSpPr>
            <p:cNvPr id="23" name="Line 10"/>
            <p:cNvSpPr>
              <a:spLocks noChangeShapeType="1"/>
            </p:cNvSpPr>
            <p:nvPr/>
          </p:nvSpPr>
          <p:spPr bwMode="auto">
            <a:xfrm rot="21540000" flipV="1">
              <a:off x="1597739" y="5718402"/>
              <a:ext cx="1234831"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4" name="Line 12"/>
            <p:cNvSpPr>
              <a:spLocks noChangeShapeType="1"/>
            </p:cNvSpPr>
            <p:nvPr/>
          </p:nvSpPr>
          <p:spPr bwMode="auto">
            <a:xfrm rot="21540000" flipV="1">
              <a:off x="2821339" y="4431492"/>
              <a:ext cx="154354" cy="1274885"/>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5" name="TextBox 40"/>
            <p:cNvSpPr txBox="1">
              <a:spLocks noChangeArrowheads="1"/>
            </p:cNvSpPr>
            <p:nvPr/>
          </p:nvSpPr>
          <p:spPr bwMode="auto">
            <a:xfrm rot="-60000">
              <a:off x="1190652" y="5262130"/>
              <a:ext cx="1859442" cy="37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b="1" dirty="0">
                  <a:solidFill>
                    <a:schemeClr val="bg1"/>
                  </a:solidFill>
                  <a:latin typeface="Calibri" pitchFamily="34" charset="0"/>
                </a:rPr>
                <a:t>INPUTS</a:t>
              </a:r>
            </a:p>
          </p:txBody>
        </p:sp>
      </p:grpSp>
      <p:sp>
        <p:nvSpPr>
          <p:cNvPr id="26" name="Footer Placeholder 2"/>
          <p:cNvSpPr txBox="1">
            <a:spLocks/>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dirty="0">
                <a:solidFill>
                  <a:schemeClr val="bg1"/>
                </a:solidFill>
                <a:latin typeface="Calibri" pitchFamily="34" charset="0"/>
              </a:rPr>
              <a:t>Inspired by Jeff Conklin, cognexus.org</a:t>
            </a:r>
          </a:p>
          <a:p>
            <a:pPr algn="ctr"/>
            <a:endParaRPr lang="en-US" sz="1000" dirty="0">
              <a:solidFill>
                <a:schemeClr val="bg1"/>
              </a:solidFill>
              <a:latin typeface="Calibri" pitchFamily="34" charset="0"/>
            </a:endParaRPr>
          </a:p>
        </p:txBody>
      </p:sp>
      <p:sp>
        <p:nvSpPr>
          <p:cNvPr id="27" name="Rounded Rectangular Callout 26"/>
          <p:cNvSpPr/>
          <p:nvPr/>
        </p:nvSpPr>
        <p:spPr>
          <a:xfrm>
            <a:off x="179512" y="1928813"/>
            <a:ext cx="2428875" cy="2989262"/>
          </a:xfrm>
          <a:prstGeom prst="wedgeRoundRectCallout">
            <a:avLst>
              <a:gd name="adj1" fmla="val 97005"/>
              <a:gd name="adj2" fmla="val 7610"/>
              <a:gd name="adj3" fmla="val 16667"/>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fontAlgn="auto">
              <a:spcBef>
                <a:spcPts val="0"/>
              </a:spcBef>
              <a:spcAft>
                <a:spcPts val="0"/>
              </a:spcAft>
              <a:buClr>
                <a:srgbClr val="FFFF00"/>
              </a:buClr>
              <a:defRPr/>
            </a:pPr>
            <a:endParaRPr lang="en-GB" sz="2000" dirty="0">
              <a:solidFill>
                <a:schemeClr val="bg1"/>
              </a:solidFill>
            </a:endParaRPr>
          </a:p>
        </p:txBody>
      </p:sp>
      <p:sp>
        <p:nvSpPr>
          <p:cNvPr id="28" name="TextBox 27"/>
          <p:cNvSpPr txBox="1">
            <a:spLocks noChangeArrowheads="1"/>
          </p:cNvSpPr>
          <p:nvPr/>
        </p:nvSpPr>
        <p:spPr bwMode="auto">
          <a:xfrm>
            <a:off x="323850" y="1928813"/>
            <a:ext cx="2462213" cy="2862262"/>
          </a:xfrm>
          <a:prstGeom prst="rect">
            <a:avLst/>
          </a:prstGeom>
          <a:noFill/>
          <a:ln w="9525">
            <a:noFill/>
            <a:miter lim="800000"/>
            <a:headEnd/>
            <a:tailEnd/>
          </a:ln>
        </p:spPr>
        <p:txBody>
          <a:bodyPr>
            <a:spAutoFit/>
          </a:bodyPr>
          <a:lstStyle/>
          <a:p>
            <a:pPr>
              <a:buClr>
                <a:srgbClr val="FFFF00"/>
              </a:buClr>
              <a:defRPr/>
            </a:pPr>
            <a:r>
              <a:rPr lang="en-US" sz="2000" dirty="0">
                <a:solidFill>
                  <a:schemeClr val="accent1">
                    <a:lumMod val="50000"/>
                  </a:schemeClr>
                </a:solidFill>
                <a:latin typeface="Calibri" pitchFamily="34" charset="0"/>
              </a:rPr>
              <a:t>Workshops, training manuals, research and assessment reports, guidelines and action plans, strategies, and technical assistance packages, amongst others.</a:t>
            </a:r>
            <a:endParaRPr lang="en-GB" sz="2000" dirty="0">
              <a:solidFill>
                <a:schemeClr val="accent1">
                  <a:lumMod val="50000"/>
                </a:schemeClr>
              </a:solidFill>
              <a:latin typeface="Calibri" pitchFamily="34" charset="0"/>
            </a:endParaRPr>
          </a:p>
        </p:txBody>
      </p:sp>
      <p:grpSp>
        <p:nvGrpSpPr>
          <p:cNvPr id="29" name="Group 107"/>
          <p:cNvGrpSpPr>
            <a:grpSpLocks/>
          </p:cNvGrpSpPr>
          <p:nvPr/>
        </p:nvGrpSpPr>
        <p:grpSpPr bwMode="auto">
          <a:xfrm>
            <a:off x="1983017" y="3875088"/>
            <a:ext cx="1828571" cy="1042987"/>
            <a:chOff x="716342" y="4431492"/>
            <a:chExt cx="2259351" cy="1286910"/>
          </a:xfrm>
        </p:grpSpPr>
        <p:sp>
          <p:nvSpPr>
            <p:cNvPr id="30"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31"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32" name="TextBox 51"/>
            <p:cNvSpPr txBox="1">
              <a:spLocks noChangeArrowheads="1"/>
            </p:cNvSpPr>
            <p:nvPr/>
          </p:nvSpPr>
          <p:spPr bwMode="auto">
            <a:xfrm rot="21540000">
              <a:off x="716342" y="5224792"/>
              <a:ext cx="2127431" cy="454434"/>
            </a:xfrm>
            <a:prstGeom prst="rect">
              <a:avLst/>
            </a:prstGeom>
            <a:noFill/>
            <a:ln w="9525">
              <a:noFill/>
              <a:miter lim="800000"/>
              <a:headEnd/>
              <a:tailEnd/>
            </a:ln>
          </p:spPr>
          <p:txBody>
            <a:bodyPr>
              <a:spAutoFit/>
            </a:bodyPr>
            <a:lstStyle/>
            <a:p>
              <a:pPr algn="r">
                <a:defRPr/>
              </a:pPr>
              <a:r>
                <a:rPr lang="en-GB" sz="1800" b="1" dirty="0">
                  <a:solidFill>
                    <a:schemeClr val="accent1">
                      <a:lumMod val="50000"/>
                    </a:schemeClr>
                  </a:solidFill>
                  <a:latin typeface="Calibri" pitchFamily="34" charset="0"/>
                </a:rPr>
                <a:t>ACTIVITIES</a:t>
              </a:r>
            </a:p>
          </p:txBody>
        </p:sp>
      </p:grpSp>
      <p:grpSp>
        <p:nvGrpSpPr>
          <p:cNvPr id="33" name="Group 108"/>
          <p:cNvGrpSpPr>
            <a:grpSpLocks/>
          </p:cNvGrpSpPr>
          <p:nvPr/>
        </p:nvGrpSpPr>
        <p:grpSpPr bwMode="auto">
          <a:xfrm>
            <a:off x="3627438" y="3028950"/>
            <a:ext cx="1419225" cy="838200"/>
            <a:chOff x="2748680" y="3384821"/>
            <a:chExt cx="1750292" cy="1033299"/>
          </a:xfrm>
        </p:grpSpPr>
        <p:sp>
          <p:nvSpPr>
            <p:cNvPr id="34" name="Line 17"/>
            <p:cNvSpPr>
              <a:spLocks noChangeShapeType="1"/>
            </p:cNvSpPr>
            <p:nvPr/>
          </p:nvSpPr>
          <p:spPr bwMode="auto">
            <a:xfrm rot="21540000" flipV="1">
              <a:off x="2964040" y="4418120"/>
              <a:ext cx="1390053"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35" name="Line 20"/>
            <p:cNvSpPr>
              <a:spLocks noChangeShapeType="1"/>
            </p:cNvSpPr>
            <p:nvPr/>
          </p:nvSpPr>
          <p:spPr bwMode="auto">
            <a:xfrm rot="21540000" flipV="1">
              <a:off x="4344304" y="3384821"/>
              <a:ext cx="154668" cy="1019601"/>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36" name="TextBox 48"/>
            <p:cNvSpPr txBox="1">
              <a:spLocks noChangeArrowheads="1"/>
            </p:cNvSpPr>
            <p:nvPr/>
          </p:nvSpPr>
          <p:spPr bwMode="auto">
            <a:xfrm rot="21540000">
              <a:off x="2748680" y="3926912"/>
              <a:ext cx="1632823" cy="454025"/>
            </a:xfrm>
            <a:prstGeom prst="rect">
              <a:avLst/>
            </a:prstGeom>
            <a:noFill/>
            <a:ln w="9525">
              <a:noFill/>
              <a:miter lim="800000"/>
              <a:headEnd/>
              <a:tailEnd/>
            </a:ln>
          </p:spPr>
          <p:txBody>
            <a:bodyPr>
              <a:spAutoFit/>
            </a:bodyPr>
            <a:lstStyle/>
            <a:p>
              <a:pPr algn="ctr">
                <a:defRPr/>
              </a:pPr>
              <a:r>
                <a:rPr lang="en-GB" sz="1800" b="1" dirty="0">
                  <a:solidFill>
                    <a:schemeClr val="accent1">
                      <a:lumMod val="50000"/>
                    </a:schemeClr>
                  </a:solidFill>
                  <a:latin typeface="Calibri" pitchFamily="34" charset="0"/>
                </a:rPr>
                <a:t>OUTPUTS</a:t>
              </a:r>
            </a:p>
          </p:txBody>
        </p:sp>
      </p:grpSp>
      <p:grpSp>
        <p:nvGrpSpPr>
          <p:cNvPr id="37" name="Group 109"/>
          <p:cNvGrpSpPr>
            <a:grpSpLocks/>
          </p:cNvGrpSpPr>
          <p:nvPr/>
        </p:nvGrpSpPr>
        <p:grpSpPr bwMode="auto">
          <a:xfrm>
            <a:off x="4954588" y="2204864"/>
            <a:ext cx="1452562" cy="838200"/>
            <a:chOff x="4386815" y="2335436"/>
            <a:chExt cx="1791991" cy="1034646"/>
          </a:xfrm>
        </p:grpSpPr>
        <p:sp>
          <p:nvSpPr>
            <p:cNvPr id="38" name="Line 18"/>
            <p:cNvSpPr>
              <a:spLocks noChangeShapeType="1"/>
            </p:cNvSpPr>
            <p:nvPr/>
          </p:nvSpPr>
          <p:spPr bwMode="auto">
            <a:xfrm rot="21540000" flipV="1">
              <a:off x="4490613" y="3370082"/>
              <a:ext cx="1543267"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39" name="Line 21"/>
            <p:cNvSpPr>
              <a:spLocks noChangeShapeType="1"/>
            </p:cNvSpPr>
            <p:nvPr/>
          </p:nvSpPr>
          <p:spPr bwMode="auto">
            <a:xfrm rot="21540000" flipV="1">
              <a:off x="6024088" y="2335436"/>
              <a:ext cx="154718" cy="101897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40" name="TextBox 45"/>
            <p:cNvSpPr txBox="1">
              <a:spLocks noChangeArrowheads="1"/>
            </p:cNvSpPr>
            <p:nvPr/>
          </p:nvSpPr>
          <p:spPr bwMode="auto">
            <a:xfrm rot="21540000">
              <a:off x="4386815" y="2858637"/>
              <a:ext cx="1633356" cy="454617"/>
            </a:xfrm>
            <a:prstGeom prst="rect">
              <a:avLst/>
            </a:prstGeom>
            <a:noFill/>
            <a:ln w="9525">
              <a:noFill/>
              <a:miter lim="800000"/>
              <a:headEnd/>
              <a:tailEnd/>
            </a:ln>
          </p:spPr>
          <p:txBody>
            <a:bodyPr>
              <a:spAutoFit/>
            </a:bodyPr>
            <a:lstStyle/>
            <a:p>
              <a:pPr algn="ctr">
                <a:defRPr/>
              </a:pPr>
              <a:r>
                <a:rPr lang="en-GB" sz="1800" b="1" dirty="0">
                  <a:solidFill>
                    <a:schemeClr val="accent1">
                      <a:lumMod val="50000"/>
                    </a:schemeClr>
                  </a:solidFill>
                  <a:latin typeface="Calibri" pitchFamily="34" charset="0"/>
                </a:rPr>
                <a:t>OUTCOMES</a:t>
              </a:r>
            </a:p>
          </p:txBody>
        </p:sp>
      </p:grpSp>
      <p:grpSp>
        <p:nvGrpSpPr>
          <p:cNvPr id="41" name="Group 110"/>
          <p:cNvGrpSpPr>
            <a:grpSpLocks/>
          </p:cNvGrpSpPr>
          <p:nvPr/>
        </p:nvGrpSpPr>
        <p:grpSpPr bwMode="auto">
          <a:xfrm>
            <a:off x="6090532" y="1856336"/>
            <a:ext cx="1397000" cy="368300"/>
            <a:chOff x="5834234" y="1906508"/>
            <a:chExt cx="1724739" cy="455379"/>
          </a:xfrm>
        </p:grpSpPr>
        <p:sp>
          <p:nvSpPr>
            <p:cNvPr id="42"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43" name="TextBox 42"/>
            <p:cNvSpPr txBox="1">
              <a:spLocks noChangeArrowheads="1"/>
            </p:cNvSpPr>
            <p:nvPr/>
          </p:nvSpPr>
          <p:spPr bwMode="auto">
            <a:xfrm rot="21540000">
              <a:off x="5834234" y="1906508"/>
              <a:ext cx="1632623" cy="455379"/>
            </a:xfrm>
            <a:prstGeom prst="rect">
              <a:avLst/>
            </a:prstGeom>
            <a:noFill/>
            <a:ln w="9525">
              <a:noFill/>
              <a:miter lim="800000"/>
              <a:headEnd/>
              <a:tailEnd/>
            </a:ln>
          </p:spPr>
          <p:txBody>
            <a:bodyPr>
              <a:spAutoFit/>
            </a:bodyPr>
            <a:lstStyle/>
            <a:p>
              <a:pPr algn="r">
                <a:defRPr/>
              </a:pPr>
              <a:r>
                <a:rPr lang="en-GB" sz="1800" b="1" dirty="0">
                  <a:solidFill>
                    <a:schemeClr val="accent1">
                      <a:lumMod val="50000"/>
                    </a:schemeClr>
                  </a:solidFill>
                  <a:latin typeface="Calibri" pitchFamily="34" charset="0"/>
                </a:rPr>
                <a:t>IMPACT</a:t>
              </a:r>
            </a:p>
          </p:txBody>
        </p:sp>
      </p:grpSp>
      <p:grpSp>
        <p:nvGrpSpPr>
          <p:cNvPr id="44" name="Group 107"/>
          <p:cNvGrpSpPr>
            <a:grpSpLocks/>
          </p:cNvGrpSpPr>
          <p:nvPr/>
        </p:nvGrpSpPr>
        <p:grpSpPr bwMode="auto">
          <a:xfrm>
            <a:off x="1285875" y="4946650"/>
            <a:ext cx="1506538" cy="1042988"/>
            <a:chOff x="1190652" y="4431492"/>
            <a:chExt cx="1859442" cy="1286910"/>
          </a:xfrm>
        </p:grpSpPr>
        <p:sp>
          <p:nvSpPr>
            <p:cNvPr id="45"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46"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47"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a:defRPr/>
              </a:pPr>
              <a:r>
                <a:rPr lang="en-GB" sz="1800" b="1" dirty="0">
                  <a:solidFill>
                    <a:schemeClr val="accent1">
                      <a:lumMod val="50000"/>
                    </a:schemeClr>
                  </a:solidFill>
                  <a:latin typeface="Calibri" pitchFamily="34" charset="0"/>
                </a:rPr>
                <a:t>INPUTS</a:t>
              </a:r>
            </a:p>
          </p:txBody>
        </p:sp>
      </p:grpSp>
      <p:sp>
        <p:nvSpPr>
          <p:cNvPr id="48" name="Footer Placeholder 2"/>
          <p:cNvSpPr txBox="1">
            <a:spLocks/>
          </p:cNvSpPr>
          <p:nvPr/>
        </p:nvSpPr>
        <p:spPr bwMode="auto">
          <a:xfrm>
            <a:off x="7235825" y="6400800"/>
            <a:ext cx="1905000" cy="457200"/>
          </a:xfrm>
          <a:prstGeom prst="rect">
            <a:avLst/>
          </a:prstGeom>
          <a:noFill/>
          <a:ln w="9525">
            <a:noFill/>
            <a:miter lim="800000"/>
            <a:headEnd/>
            <a:tailEnd/>
          </a:ln>
        </p:spPr>
        <p:txBody>
          <a:bodyPr/>
          <a:lstStyle/>
          <a:p>
            <a:pPr algn="ctr" eaLnBrk="0" hangingPunct="0">
              <a:defRPr/>
            </a:pPr>
            <a:r>
              <a:rPr lang="en-US" sz="1000" b="1" dirty="0">
                <a:solidFill>
                  <a:schemeClr val="accent1">
                    <a:lumMod val="50000"/>
                  </a:schemeClr>
                </a:solidFill>
                <a:latin typeface="Calibri" pitchFamily="34" charset="0"/>
              </a:rPr>
              <a:t>Inspired by Jeff Conklin, cognexus.org</a:t>
            </a:r>
          </a:p>
          <a:p>
            <a:pPr algn="ctr" eaLnBrk="0" hangingPunct="0">
              <a:defRPr/>
            </a:pPr>
            <a:endParaRPr lang="en-US" sz="1000" b="1" dirty="0">
              <a:solidFill>
                <a:schemeClr val="accent1">
                  <a:lumMod val="50000"/>
                </a:schemeClr>
              </a:solidFill>
              <a:latin typeface="Calibri" pitchFamily="34" charset="0"/>
            </a:endParaRPr>
          </a:p>
        </p:txBody>
      </p:sp>
      <p:grpSp>
        <p:nvGrpSpPr>
          <p:cNvPr id="49" name="Group 38"/>
          <p:cNvGrpSpPr>
            <a:grpSpLocks/>
          </p:cNvGrpSpPr>
          <p:nvPr/>
        </p:nvGrpSpPr>
        <p:grpSpPr bwMode="auto">
          <a:xfrm>
            <a:off x="1571625" y="5967413"/>
            <a:ext cx="6643688" cy="461962"/>
            <a:chOff x="1571846" y="5967862"/>
            <a:chExt cx="6725622" cy="462119"/>
          </a:xfrm>
        </p:grpSpPr>
        <p:sp>
          <p:nvSpPr>
            <p:cNvPr id="50"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a:spcBef>
                  <a:spcPct val="50000"/>
                </a:spcBef>
                <a:buClr>
                  <a:schemeClr val="tx2"/>
                </a:buClr>
                <a:buFont typeface="Monotype Sorts" pitchFamily="2" charset="2"/>
                <a:buNone/>
                <a:defRPr/>
              </a:pPr>
              <a:r>
                <a:rPr lang="en-GB" sz="2400" b="1" i="1" kern="10" dirty="0">
                  <a:ln w="9525">
                    <a:noFill/>
                    <a:round/>
                    <a:headEnd/>
                    <a:tailEnd/>
                  </a:ln>
                  <a:solidFill>
                    <a:srgbClr val="254061"/>
                  </a:solidFill>
                  <a:latin typeface="+mn-lt"/>
                  <a:ea typeface="+mn-lt"/>
                  <a:cs typeface="+mn-lt"/>
                </a:rPr>
                <a:t>Time</a:t>
              </a:r>
              <a:endParaRPr lang="en-US" sz="2400" b="1" i="1" dirty="0">
                <a:solidFill>
                  <a:schemeClr val="accent1">
                    <a:lumMod val="50000"/>
                  </a:schemeClr>
                </a:solidFill>
                <a:latin typeface="+mn-lt"/>
              </a:endParaRPr>
            </a:p>
          </p:txBody>
        </p:sp>
        <p:sp>
          <p:nvSpPr>
            <p:cNvPr id="51" name="Line 9"/>
            <p:cNvSpPr>
              <a:spLocks noChangeShapeType="1"/>
            </p:cNvSpPr>
            <p:nvPr/>
          </p:nvSpPr>
          <p:spPr bwMode="auto">
            <a:xfrm rot="-60000">
              <a:off x="1571846" y="5972626"/>
              <a:ext cx="6725622" cy="85754"/>
            </a:xfrm>
            <a:prstGeom prst="line">
              <a:avLst/>
            </a:prstGeom>
            <a:noFill/>
            <a:ln w="38100">
              <a:solidFill>
                <a:srgbClr val="FFC000"/>
              </a:solidFill>
              <a:prstDash val="sysDot"/>
              <a:round/>
              <a:headEnd/>
              <a:tailEnd type="triangle" w="med" len="med"/>
            </a:ln>
          </p:spPr>
          <p:txBody>
            <a:bodyPr wrap="none" anchor="ctr"/>
            <a:lstStyle/>
            <a:p>
              <a:pPr>
                <a:defRPr/>
              </a:pPr>
              <a:endParaRPr lang="en-GB" b="1" dirty="0">
                <a:solidFill>
                  <a:schemeClr val="accent1">
                    <a:lumMod val="50000"/>
                  </a:schemeClr>
                </a:solidFill>
              </a:endParaRPr>
            </a:p>
          </p:txBody>
        </p:sp>
      </p:grpSp>
      <p:grpSp>
        <p:nvGrpSpPr>
          <p:cNvPr id="52" name="Group 37"/>
          <p:cNvGrpSpPr>
            <a:grpSpLocks/>
          </p:cNvGrpSpPr>
          <p:nvPr/>
        </p:nvGrpSpPr>
        <p:grpSpPr bwMode="auto">
          <a:xfrm>
            <a:off x="508000" y="503238"/>
            <a:ext cx="8485188" cy="6116637"/>
            <a:chOff x="541338" y="289410"/>
            <a:chExt cx="8484590" cy="6116223"/>
          </a:xfrm>
        </p:grpSpPr>
        <p:sp>
          <p:nvSpPr>
            <p:cNvPr id="53" name="Line 9"/>
            <p:cNvSpPr>
              <a:spLocks noChangeShapeType="1"/>
            </p:cNvSpPr>
            <p:nvPr/>
          </p:nvSpPr>
          <p:spPr bwMode="auto">
            <a:xfrm rot="21540000" flipV="1">
              <a:off x="1566791" y="2033954"/>
              <a:ext cx="6008265" cy="3704974"/>
            </a:xfrm>
            <a:prstGeom prst="line">
              <a:avLst/>
            </a:prstGeom>
            <a:noFill/>
            <a:ln w="38100">
              <a:solidFill>
                <a:srgbClr val="FFC000"/>
              </a:solidFill>
              <a:prstDash val="sysDot"/>
              <a:round/>
              <a:headEnd/>
              <a:tailEnd type="triangle" w="med" len="med"/>
            </a:ln>
          </p:spPr>
          <p:txBody>
            <a:bodyPr wrap="none" anchor="ctr"/>
            <a:lstStyle/>
            <a:p>
              <a:pPr>
                <a:defRPr/>
              </a:pPr>
              <a:endParaRPr lang="en-GB" b="1" dirty="0">
                <a:solidFill>
                  <a:schemeClr val="accent1">
                    <a:lumMod val="50000"/>
                  </a:schemeClr>
                </a:solidFill>
              </a:endParaRPr>
            </a:p>
          </p:txBody>
        </p:sp>
        <p:sp>
          <p:nvSpPr>
            <p:cNvPr id="54" name="WordArt 8"/>
            <p:cNvSpPr>
              <a:spLocks noChangeArrowheads="1" noChangeShapeType="1" noTextEdit="1"/>
            </p:cNvSpPr>
            <p:nvPr/>
          </p:nvSpPr>
          <p:spPr bwMode="auto">
            <a:xfrm rot="-179454">
              <a:off x="7510795" y="289410"/>
              <a:ext cx="1515133" cy="200499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Vision and </a:t>
              </a:r>
            </a:p>
            <a:p>
              <a:pPr algn="ctr"/>
              <a:r>
                <a:rPr lang="en-US" b="1" kern="10" dirty="0">
                  <a:solidFill>
                    <a:srgbClr val="254061"/>
                  </a:solidFill>
                  <a:latin typeface="+mn-lt"/>
                  <a:ea typeface="+mn-lt"/>
                  <a:cs typeface="+mn-lt"/>
                </a:rPr>
                <a:t>Mission</a:t>
              </a:r>
            </a:p>
          </p:txBody>
        </p:sp>
        <p:sp>
          <p:nvSpPr>
            <p:cNvPr id="55"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Plan</a:t>
              </a:r>
            </a:p>
          </p:txBody>
        </p:sp>
      </p:grpSp>
    </p:spTree>
    <p:extLst>
      <p:ext uri="{BB962C8B-B14F-4D97-AF65-F5344CB8AC3E}">
        <p14:creationId xmlns:p14="http://schemas.microsoft.com/office/powerpoint/2010/main" val="360830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checkerboard(across)">
                                      <p:cBhvr>
                                        <p:cTn id="11" dur="500"/>
                                        <p:tgtEl>
                                          <p:spTgt spid="28">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build="p"/>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539552" y="144686"/>
            <a:ext cx="8064500" cy="908050"/>
          </a:xfrm>
        </p:spPr>
        <p:txBody>
          <a:bodyPr>
            <a:noAutofit/>
          </a:bodyPr>
          <a:lstStyle/>
          <a:p>
            <a:r>
              <a:rPr lang="en-GB" sz="4000" b="1" dirty="0"/>
              <a:t>But usually not for outcomes and impact</a:t>
            </a:r>
            <a:endParaRPr lang="en-US" sz="4000" b="1" dirty="0"/>
          </a:p>
        </p:txBody>
      </p:sp>
      <p:sp>
        <p:nvSpPr>
          <p:cNvPr id="52" name="Rounded Rectangle 51"/>
          <p:cNvSpPr/>
          <p:nvPr/>
        </p:nvSpPr>
        <p:spPr>
          <a:xfrm>
            <a:off x="395288" y="6357938"/>
            <a:ext cx="2357437" cy="3571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53" name="Group 107"/>
          <p:cNvGrpSpPr>
            <a:grpSpLocks/>
          </p:cNvGrpSpPr>
          <p:nvPr/>
        </p:nvGrpSpPr>
        <p:grpSpPr bwMode="auto">
          <a:xfrm>
            <a:off x="2154238" y="3875088"/>
            <a:ext cx="1660525" cy="1042987"/>
            <a:chOff x="923977" y="4431492"/>
            <a:chExt cx="2051716" cy="1286910"/>
          </a:xfrm>
        </p:grpSpPr>
        <p:sp>
          <p:nvSpPr>
            <p:cNvPr id="54" name="Line 10"/>
            <p:cNvSpPr>
              <a:spLocks noChangeShapeType="1"/>
            </p:cNvSpPr>
            <p:nvPr/>
          </p:nvSpPr>
          <p:spPr bwMode="auto">
            <a:xfrm rot="21540000" flipV="1">
              <a:off x="1597739" y="5718402"/>
              <a:ext cx="1234831"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ine 12"/>
            <p:cNvSpPr>
              <a:spLocks noChangeShapeType="1"/>
            </p:cNvSpPr>
            <p:nvPr/>
          </p:nvSpPr>
          <p:spPr bwMode="auto">
            <a:xfrm rot="21540000" flipV="1">
              <a:off x="2821339" y="4431492"/>
              <a:ext cx="154354" cy="1274885"/>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TextBox 51"/>
            <p:cNvSpPr txBox="1">
              <a:spLocks noChangeArrowheads="1"/>
            </p:cNvSpPr>
            <p:nvPr/>
          </p:nvSpPr>
          <p:spPr bwMode="auto">
            <a:xfrm rot="-60000">
              <a:off x="923977" y="5262131"/>
              <a:ext cx="1934028" cy="37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b="1" dirty="0">
                  <a:solidFill>
                    <a:schemeClr val="bg1"/>
                  </a:solidFill>
                  <a:latin typeface="Calibri" pitchFamily="34" charset="0"/>
                </a:rPr>
                <a:t>ACTIVITIES</a:t>
              </a:r>
            </a:p>
          </p:txBody>
        </p:sp>
      </p:grpSp>
      <p:grpSp>
        <p:nvGrpSpPr>
          <p:cNvPr id="68" name="Group 107"/>
          <p:cNvGrpSpPr>
            <a:grpSpLocks/>
          </p:cNvGrpSpPr>
          <p:nvPr/>
        </p:nvGrpSpPr>
        <p:grpSpPr bwMode="auto">
          <a:xfrm>
            <a:off x="1289050" y="4946650"/>
            <a:ext cx="1506538" cy="1042988"/>
            <a:chOff x="1190652" y="4431492"/>
            <a:chExt cx="1859442" cy="1286910"/>
          </a:xfrm>
        </p:grpSpPr>
        <p:sp>
          <p:nvSpPr>
            <p:cNvPr id="69" name="Line 10"/>
            <p:cNvSpPr>
              <a:spLocks noChangeShapeType="1"/>
            </p:cNvSpPr>
            <p:nvPr/>
          </p:nvSpPr>
          <p:spPr bwMode="auto">
            <a:xfrm rot="21540000" flipV="1">
              <a:off x="1597739" y="5718402"/>
              <a:ext cx="1234831"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 name="Line 12"/>
            <p:cNvSpPr>
              <a:spLocks noChangeShapeType="1"/>
            </p:cNvSpPr>
            <p:nvPr/>
          </p:nvSpPr>
          <p:spPr bwMode="auto">
            <a:xfrm rot="21540000" flipV="1">
              <a:off x="2821339" y="4431492"/>
              <a:ext cx="154354" cy="1274885"/>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 name="TextBox 40"/>
            <p:cNvSpPr txBox="1">
              <a:spLocks noChangeArrowheads="1"/>
            </p:cNvSpPr>
            <p:nvPr/>
          </p:nvSpPr>
          <p:spPr bwMode="auto">
            <a:xfrm rot="-60000">
              <a:off x="1190652" y="5262130"/>
              <a:ext cx="1859442" cy="37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b="1" dirty="0">
                  <a:solidFill>
                    <a:schemeClr val="bg1"/>
                  </a:solidFill>
                  <a:latin typeface="Calibri" pitchFamily="34" charset="0"/>
                </a:rPr>
                <a:t>INPUTS</a:t>
              </a:r>
            </a:p>
          </p:txBody>
        </p:sp>
      </p:grpSp>
      <p:sp>
        <p:nvSpPr>
          <p:cNvPr id="72" name="Footer Placeholder 2"/>
          <p:cNvSpPr txBox="1">
            <a:spLocks/>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dirty="0">
                <a:solidFill>
                  <a:schemeClr val="bg1"/>
                </a:solidFill>
                <a:latin typeface="Calibri" pitchFamily="34" charset="0"/>
              </a:rPr>
              <a:t>Inspired by Jeff Conklin, cognexus.org</a:t>
            </a:r>
          </a:p>
          <a:p>
            <a:pPr algn="ctr"/>
            <a:endParaRPr lang="en-US" sz="1000" dirty="0">
              <a:solidFill>
                <a:schemeClr val="bg1"/>
              </a:solidFill>
              <a:latin typeface="Calibri" pitchFamily="34" charset="0"/>
            </a:endParaRPr>
          </a:p>
        </p:txBody>
      </p:sp>
      <p:grpSp>
        <p:nvGrpSpPr>
          <p:cNvPr id="75" name="Group 107"/>
          <p:cNvGrpSpPr>
            <a:grpSpLocks/>
          </p:cNvGrpSpPr>
          <p:nvPr/>
        </p:nvGrpSpPr>
        <p:grpSpPr bwMode="auto">
          <a:xfrm>
            <a:off x="1983017" y="3875088"/>
            <a:ext cx="1828571" cy="1042987"/>
            <a:chOff x="716342" y="4431492"/>
            <a:chExt cx="2259351" cy="1286910"/>
          </a:xfrm>
        </p:grpSpPr>
        <p:sp>
          <p:nvSpPr>
            <p:cNvPr id="76"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77"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78" name="TextBox 51"/>
            <p:cNvSpPr txBox="1">
              <a:spLocks noChangeArrowheads="1"/>
            </p:cNvSpPr>
            <p:nvPr/>
          </p:nvSpPr>
          <p:spPr bwMode="auto">
            <a:xfrm rot="21540000">
              <a:off x="716342" y="5224792"/>
              <a:ext cx="2127431" cy="454434"/>
            </a:xfrm>
            <a:prstGeom prst="rect">
              <a:avLst/>
            </a:prstGeom>
            <a:noFill/>
            <a:ln w="9525">
              <a:noFill/>
              <a:miter lim="800000"/>
              <a:headEnd/>
              <a:tailEnd/>
            </a:ln>
          </p:spPr>
          <p:txBody>
            <a:bodyPr>
              <a:spAutoFit/>
            </a:bodyPr>
            <a:lstStyle/>
            <a:p>
              <a:pPr algn="r">
                <a:defRPr/>
              </a:pPr>
              <a:r>
                <a:rPr lang="en-GB" sz="1800" b="1" dirty="0">
                  <a:solidFill>
                    <a:schemeClr val="accent1">
                      <a:lumMod val="50000"/>
                    </a:schemeClr>
                  </a:solidFill>
                  <a:latin typeface="Calibri" pitchFamily="34" charset="0"/>
                </a:rPr>
                <a:t>ACTIVITIES</a:t>
              </a:r>
            </a:p>
          </p:txBody>
        </p:sp>
      </p:grpSp>
      <p:grpSp>
        <p:nvGrpSpPr>
          <p:cNvPr id="79" name="Group 108"/>
          <p:cNvGrpSpPr>
            <a:grpSpLocks/>
          </p:cNvGrpSpPr>
          <p:nvPr/>
        </p:nvGrpSpPr>
        <p:grpSpPr bwMode="auto">
          <a:xfrm>
            <a:off x="3627438" y="3022848"/>
            <a:ext cx="1419225" cy="838200"/>
            <a:chOff x="2748680" y="3384821"/>
            <a:chExt cx="1750292" cy="1033299"/>
          </a:xfrm>
        </p:grpSpPr>
        <p:sp>
          <p:nvSpPr>
            <p:cNvPr id="80" name="Line 17"/>
            <p:cNvSpPr>
              <a:spLocks noChangeShapeType="1"/>
            </p:cNvSpPr>
            <p:nvPr/>
          </p:nvSpPr>
          <p:spPr bwMode="auto">
            <a:xfrm rot="21540000" flipV="1">
              <a:off x="2964040" y="4418120"/>
              <a:ext cx="1390053"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81" name="Line 20"/>
            <p:cNvSpPr>
              <a:spLocks noChangeShapeType="1"/>
            </p:cNvSpPr>
            <p:nvPr/>
          </p:nvSpPr>
          <p:spPr bwMode="auto">
            <a:xfrm rot="21540000" flipV="1">
              <a:off x="4344304" y="3384821"/>
              <a:ext cx="154668" cy="1019601"/>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82" name="TextBox 48"/>
            <p:cNvSpPr txBox="1">
              <a:spLocks noChangeArrowheads="1"/>
            </p:cNvSpPr>
            <p:nvPr/>
          </p:nvSpPr>
          <p:spPr bwMode="auto">
            <a:xfrm rot="21540000">
              <a:off x="2748680" y="3926912"/>
              <a:ext cx="1632823" cy="454025"/>
            </a:xfrm>
            <a:prstGeom prst="rect">
              <a:avLst/>
            </a:prstGeom>
            <a:noFill/>
            <a:ln w="9525">
              <a:noFill/>
              <a:miter lim="800000"/>
              <a:headEnd/>
              <a:tailEnd/>
            </a:ln>
          </p:spPr>
          <p:txBody>
            <a:bodyPr>
              <a:spAutoFit/>
            </a:bodyPr>
            <a:lstStyle/>
            <a:p>
              <a:pPr algn="ctr">
                <a:defRPr/>
              </a:pPr>
              <a:r>
                <a:rPr lang="en-GB" sz="1800" b="1" dirty="0">
                  <a:solidFill>
                    <a:schemeClr val="accent1">
                      <a:lumMod val="50000"/>
                    </a:schemeClr>
                  </a:solidFill>
                  <a:latin typeface="Calibri" pitchFamily="34" charset="0"/>
                </a:rPr>
                <a:t>OUTPUTS</a:t>
              </a:r>
            </a:p>
          </p:txBody>
        </p:sp>
      </p:grpSp>
      <p:grpSp>
        <p:nvGrpSpPr>
          <p:cNvPr id="83" name="Group 109"/>
          <p:cNvGrpSpPr>
            <a:grpSpLocks/>
          </p:cNvGrpSpPr>
          <p:nvPr/>
        </p:nvGrpSpPr>
        <p:grpSpPr bwMode="auto">
          <a:xfrm>
            <a:off x="4954527" y="2204864"/>
            <a:ext cx="1452562" cy="838200"/>
            <a:chOff x="4386815" y="2335436"/>
            <a:chExt cx="1791991" cy="1034646"/>
          </a:xfrm>
        </p:grpSpPr>
        <p:sp>
          <p:nvSpPr>
            <p:cNvPr id="84" name="Line 18"/>
            <p:cNvSpPr>
              <a:spLocks noChangeShapeType="1"/>
            </p:cNvSpPr>
            <p:nvPr/>
          </p:nvSpPr>
          <p:spPr bwMode="auto">
            <a:xfrm rot="21540000" flipV="1">
              <a:off x="4490613" y="3370082"/>
              <a:ext cx="1543267"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85" name="Line 21"/>
            <p:cNvSpPr>
              <a:spLocks noChangeShapeType="1"/>
            </p:cNvSpPr>
            <p:nvPr/>
          </p:nvSpPr>
          <p:spPr bwMode="auto">
            <a:xfrm rot="21540000" flipV="1">
              <a:off x="6024088" y="2335436"/>
              <a:ext cx="154718" cy="101897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86" name="TextBox 45"/>
            <p:cNvSpPr txBox="1">
              <a:spLocks noChangeArrowheads="1"/>
            </p:cNvSpPr>
            <p:nvPr/>
          </p:nvSpPr>
          <p:spPr bwMode="auto">
            <a:xfrm rot="21540000">
              <a:off x="4386815" y="2858637"/>
              <a:ext cx="1633356" cy="454617"/>
            </a:xfrm>
            <a:prstGeom prst="rect">
              <a:avLst/>
            </a:prstGeom>
            <a:noFill/>
            <a:ln w="9525">
              <a:noFill/>
              <a:miter lim="800000"/>
              <a:headEnd/>
              <a:tailEnd/>
            </a:ln>
          </p:spPr>
          <p:txBody>
            <a:bodyPr>
              <a:spAutoFit/>
            </a:bodyPr>
            <a:lstStyle/>
            <a:p>
              <a:pPr algn="ctr">
                <a:defRPr/>
              </a:pPr>
              <a:r>
                <a:rPr lang="en-GB" sz="1800" b="1" dirty="0">
                  <a:solidFill>
                    <a:schemeClr val="accent1">
                      <a:lumMod val="50000"/>
                    </a:schemeClr>
                  </a:solidFill>
                  <a:latin typeface="Calibri" pitchFamily="34" charset="0"/>
                </a:rPr>
                <a:t>OUTCOMES</a:t>
              </a:r>
            </a:p>
          </p:txBody>
        </p:sp>
      </p:grpSp>
      <p:grpSp>
        <p:nvGrpSpPr>
          <p:cNvPr id="87" name="Group 110"/>
          <p:cNvGrpSpPr>
            <a:grpSpLocks/>
          </p:cNvGrpSpPr>
          <p:nvPr/>
        </p:nvGrpSpPr>
        <p:grpSpPr bwMode="auto">
          <a:xfrm>
            <a:off x="6084168" y="1836564"/>
            <a:ext cx="1397000" cy="368300"/>
            <a:chOff x="5834234" y="1906508"/>
            <a:chExt cx="1724739" cy="455379"/>
          </a:xfrm>
        </p:grpSpPr>
        <p:sp>
          <p:nvSpPr>
            <p:cNvPr id="88"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89" name="TextBox 88"/>
            <p:cNvSpPr txBox="1">
              <a:spLocks noChangeArrowheads="1"/>
            </p:cNvSpPr>
            <p:nvPr/>
          </p:nvSpPr>
          <p:spPr bwMode="auto">
            <a:xfrm rot="21540000">
              <a:off x="5834234" y="1906508"/>
              <a:ext cx="1632623" cy="455379"/>
            </a:xfrm>
            <a:prstGeom prst="rect">
              <a:avLst/>
            </a:prstGeom>
            <a:noFill/>
            <a:ln w="9525">
              <a:noFill/>
              <a:miter lim="800000"/>
              <a:headEnd/>
              <a:tailEnd/>
            </a:ln>
          </p:spPr>
          <p:txBody>
            <a:bodyPr>
              <a:spAutoFit/>
            </a:bodyPr>
            <a:lstStyle/>
            <a:p>
              <a:pPr algn="r">
                <a:defRPr/>
              </a:pPr>
              <a:r>
                <a:rPr lang="en-GB" sz="1800" b="1" dirty="0">
                  <a:solidFill>
                    <a:schemeClr val="accent1">
                      <a:lumMod val="50000"/>
                    </a:schemeClr>
                  </a:solidFill>
                  <a:latin typeface="Calibri" pitchFamily="34" charset="0"/>
                </a:rPr>
                <a:t>IMPACT</a:t>
              </a:r>
            </a:p>
          </p:txBody>
        </p:sp>
      </p:grpSp>
      <p:grpSp>
        <p:nvGrpSpPr>
          <p:cNvPr id="90" name="Group 107"/>
          <p:cNvGrpSpPr>
            <a:grpSpLocks/>
          </p:cNvGrpSpPr>
          <p:nvPr/>
        </p:nvGrpSpPr>
        <p:grpSpPr bwMode="auto">
          <a:xfrm>
            <a:off x="1285875" y="4946650"/>
            <a:ext cx="1506538" cy="1042988"/>
            <a:chOff x="1190652" y="4431492"/>
            <a:chExt cx="1859442" cy="1286910"/>
          </a:xfrm>
        </p:grpSpPr>
        <p:sp>
          <p:nvSpPr>
            <p:cNvPr id="91"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92"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a:defRPr/>
              </a:pPr>
              <a:endParaRPr lang="en-GB" b="1" dirty="0">
                <a:solidFill>
                  <a:schemeClr val="accent1">
                    <a:lumMod val="50000"/>
                  </a:schemeClr>
                </a:solidFill>
              </a:endParaRPr>
            </a:p>
          </p:txBody>
        </p:sp>
        <p:sp>
          <p:nvSpPr>
            <p:cNvPr id="93"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a:defRPr/>
              </a:pPr>
              <a:r>
                <a:rPr lang="en-GB" sz="1800" b="1" dirty="0">
                  <a:solidFill>
                    <a:schemeClr val="accent1">
                      <a:lumMod val="50000"/>
                    </a:schemeClr>
                  </a:solidFill>
                  <a:latin typeface="Calibri" pitchFamily="34" charset="0"/>
                </a:rPr>
                <a:t>INPUTS</a:t>
              </a:r>
            </a:p>
          </p:txBody>
        </p:sp>
      </p:grpSp>
      <p:sp>
        <p:nvSpPr>
          <p:cNvPr id="94" name="Footer Placeholder 2"/>
          <p:cNvSpPr txBox="1">
            <a:spLocks/>
          </p:cNvSpPr>
          <p:nvPr/>
        </p:nvSpPr>
        <p:spPr bwMode="auto">
          <a:xfrm>
            <a:off x="7235825" y="6400800"/>
            <a:ext cx="1905000" cy="457200"/>
          </a:xfrm>
          <a:prstGeom prst="rect">
            <a:avLst/>
          </a:prstGeom>
          <a:noFill/>
          <a:ln w="9525">
            <a:noFill/>
            <a:miter lim="800000"/>
            <a:headEnd/>
            <a:tailEnd/>
          </a:ln>
        </p:spPr>
        <p:txBody>
          <a:bodyPr/>
          <a:lstStyle/>
          <a:p>
            <a:pPr algn="ctr" eaLnBrk="0" hangingPunct="0">
              <a:defRPr/>
            </a:pPr>
            <a:r>
              <a:rPr lang="en-US" sz="1000" b="1" dirty="0">
                <a:solidFill>
                  <a:schemeClr val="accent1">
                    <a:lumMod val="50000"/>
                  </a:schemeClr>
                </a:solidFill>
                <a:latin typeface="Calibri" pitchFamily="34" charset="0"/>
              </a:rPr>
              <a:t>Inspired by Jeff Conklin, cognexus.org</a:t>
            </a:r>
          </a:p>
          <a:p>
            <a:pPr algn="ctr" eaLnBrk="0" hangingPunct="0">
              <a:defRPr/>
            </a:pPr>
            <a:endParaRPr lang="en-US" sz="1000" b="1" dirty="0">
              <a:solidFill>
                <a:schemeClr val="accent1">
                  <a:lumMod val="50000"/>
                </a:schemeClr>
              </a:solidFill>
              <a:latin typeface="Calibri" pitchFamily="34" charset="0"/>
            </a:endParaRPr>
          </a:p>
        </p:txBody>
      </p:sp>
      <p:grpSp>
        <p:nvGrpSpPr>
          <p:cNvPr id="95" name="Group 38"/>
          <p:cNvGrpSpPr>
            <a:grpSpLocks/>
          </p:cNvGrpSpPr>
          <p:nvPr/>
        </p:nvGrpSpPr>
        <p:grpSpPr bwMode="auto">
          <a:xfrm>
            <a:off x="1571625" y="5967413"/>
            <a:ext cx="6643688" cy="461962"/>
            <a:chOff x="1571846" y="5967862"/>
            <a:chExt cx="6725622" cy="462119"/>
          </a:xfrm>
        </p:grpSpPr>
        <p:sp>
          <p:nvSpPr>
            <p:cNvPr id="96"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a:spcBef>
                  <a:spcPct val="50000"/>
                </a:spcBef>
                <a:buClr>
                  <a:schemeClr val="tx2"/>
                </a:buClr>
                <a:buFont typeface="Monotype Sorts" pitchFamily="2" charset="2"/>
                <a:buNone/>
                <a:defRPr/>
              </a:pPr>
              <a:r>
                <a:rPr lang="en-GB" sz="2400" b="1" i="1" kern="10" dirty="0">
                  <a:ln w="9525">
                    <a:noFill/>
                    <a:round/>
                    <a:headEnd/>
                    <a:tailEnd/>
                  </a:ln>
                  <a:solidFill>
                    <a:srgbClr val="254061"/>
                  </a:solidFill>
                  <a:latin typeface="+mn-lt"/>
                  <a:ea typeface="+mn-lt"/>
                  <a:cs typeface="+mn-lt"/>
                </a:rPr>
                <a:t>Time</a:t>
              </a:r>
              <a:endParaRPr lang="en-US" sz="2400" b="1" i="1" dirty="0">
                <a:solidFill>
                  <a:schemeClr val="accent1">
                    <a:lumMod val="50000"/>
                  </a:schemeClr>
                </a:solidFill>
                <a:latin typeface="+mn-lt"/>
              </a:endParaRPr>
            </a:p>
          </p:txBody>
        </p:sp>
        <p:sp>
          <p:nvSpPr>
            <p:cNvPr id="97" name="Line 9"/>
            <p:cNvSpPr>
              <a:spLocks noChangeShapeType="1"/>
            </p:cNvSpPr>
            <p:nvPr/>
          </p:nvSpPr>
          <p:spPr bwMode="auto">
            <a:xfrm rot="-60000">
              <a:off x="1571846" y="5972626"/>
              <a:ext cx="6725622" cy="85754"/>
            </a:xfrm>
            <a:prstGeom prst="line">
              <a:avLst/>
            </a:prstGeom>
            <a:noFill/>
            <a:ln w="38100">
              <a:solidFill>
                <a:srgbClr val="FFC000"/>
              </a:solidFill>
              <a:prstDash val="sysDot"/>
              <a:round/>
              <a:headEnd/>
              <a:tailEnd type="triangle" w="med" len="med"/>
            </a:ln>
          </p:spPr>
          <p:txBody>
            <a:bodyPr wrap="none" anchor="ctr"/>
            <a:lstStyle/>
            <a:p>
              <a:pPr>
                <a:defRPr/>
              </a:pPr>
              <a:endParaRPr lang="en-GB" b="1" dirty="0">
                <a:solidFill>
                  <a:schemeClr val="accent1">
                    <a:lumMod val="50000"/>
                  </a:schemeClr>
                </a:solidFill>
              </a:endParaRPr>
            </a:p>
          </p:txBody>
        </p:sp>
      </p:grpSp>
      <p:grpSp>
        <p:nvGrpSpPr>
          <p:cNvPr id="98" name="Group 37"/>
          <p:cNvGrpSpPr>
            <a:grpSpLocks/>
          </p:cNvGrpSpPr>
          <p:nvPr/>
        </p:nvGrpSpPr>
        <p:grpSpPr bwMode="auto">
          <a:xfrm>
            <a:off x="508000" y="503238"/>
            <a:ext cx="8485188" cy="6116637"/>
            <a:chOff x="541338" y="289410"/>
            <a:chExt cx="8484590" cy="6116223"/>
          </a:xfrm>
        </p:grpSpPr>
        <p:sp>
          <p:nvSpPr>
            <p:cNvPr id="99" name="Line 9"/>
            <p:cNvSpPr>
              <a:spLocks noChangeShapeType="1"/>
            </p:cNvSpPr>
            <p:nvPr/>
          </p:nvSpPr>
          <p:spPr bwMode="auto">
            <a:xfrm rot="21540000" flipV="1">
              <a:off x="1566791" y="2033954"/>
              <a:ext cx="6008265" cy="3704974"/>
            </a:xfrm>
            <a:prstGeom prst="line">
              <a:avLst/>
            </a:prstGeom>
            <a:noFill/>
            <a:ln w="38100">
              <a:solidFill>
                <a:srgbClr val="FFC000"/>
              </a:solidFill>
              <a:prstDash val="sysDot"/>
              <a:round/>
              <a:headEnd/>
              <a:tailEnd type="triangle" w="med" len="med"/>
            </a:ln>
          </p:spPr>
          <p:txBody>
            <a:bodyPr wrap="none" anchor="ctr"/>
            <a:lstStyle/>
            <a:p>
              <a:pPr>
                <a:defRPr/>
              </a:pPr>
              <a:endParaRPr lang="en-GB" b="1" dirty="0">
                <a:solidFill>
                  <a:schemeClr val="accent1">
                    <a:lumMod val="50000"/>
                  </a:schemeClr>
                </a:solidFill>
              </a:endParaRPr>
            </a:p>
          </p:txBody>
        </p:sp>
        <p:sp>
          <p:nvSpPr>
            <p:cNvPr id="100" name="WordArt 8"/>
            <p:cNvSpPr>
              <a:spLocks noChangeArrowheads="1" noChangeShapeType="1" noTextEdit="1"/>
            </p:cNvSpPr>
            <p:nvPr/>
          </p:nvSpPr>
          <p:spPr bwMode="auto">
            <a:xfrm rot="-179454">
              <a:off x="7510795" y="289410"/>
              <a:ext cx="1515133" cy="200499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Vision and </a:t>
              </a:r>
            </a:p>
            <a:p>
              <a:pPr algn="ctr"/>
              <a:r>
                <a:rPr lang="en-US" b="1" kern="10" dirty="0">
                  <a:solidFill>
                    <a:srgbClr val="254061"/>
                  </a:solidFill>
                  <a:latin typeface="+mn-lt"/>
                  <a:ea typeface="+mn-lt"/>
                  <a:cs typeface="+mn-lt"/>
                </a:rPr>
                <a:t>Mission</a:t>
              </a:r>
            </a:p>
          </p:txBody>
        </p:sp>
        <p:sp>
          <p:nvSpPr>
            <p:cNvPr id="101"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Plan</a:t>
              </a:r>
            </a:p>
          </p:txBody>
        </p:sp>
      </p:grpSp>
      <p:grpSp>
        <p:nvGrpSpPr>
          <p:cNvPr id="104" name="Group 103"/>
          <p:cNvGrpSpPr>
            <a:grpSpLocks/>
          </p:cNvGrpSpPr>
          <p:nvPr/>
        </p:nvGrpSpPr>
        <p:grpSpPr bwMode="auto">
          <a:xfrm>
            <a:off x="5786438" y="3113088"/>
            <a:ext cx="3086100" cy="3000375"/>
            <a:chOff x="5786438" y="3113088"/>
            <a:chExt cx="3086100" cy="3000375"/>
          </a:xfrm>
        </p:grpSpPr>
        <p:sp>
          <p:nvSpPr>
            <p:cNvPr id="105" name="TextBox 104"/>
            <p:cNvSpPr txBox="1">
              <a:spLocks noChangeArrowheads="1"/>
            </p:cNvSpPr>
            <p:nvPr/>
          </p:nvSpPr>
          <p:spPr bwMode="auto">
            <a:xfrm>
              <a:off x="5867400" y="3182938"/>
              <a:ext cx="2819400" cy="2862262"/>
            </a:xfrm>
            <a:prstGeom prst="rect">
              <a:avLst/>
            </a:prstGeom>
            <a:noFill/>
            <a:ln w="9525">
              <a:noFill/>
              <a:miter lim="800000"/>
              <a:headEnd/>
              <a:tailEnd/>
            </a:ln>
          </p:spPr>
          <p:txBody>
            <a:bodyPr>
              <a:spAutoFit/>
            </a:bodyPr>
            <a:lstStyle/>
            <a:p>
              <a:pPr>
                <a:buClr>
                  <a:srgbClr val="FFFF00"/>
                </a:buClr>
                <a:defRPr/>
              </a:pPr>
              <a:r>
                <a:rPr lang="en-US" sz="2000" dirty="0">
                  <a:solidFill>
                    <a:schemeClr val="accent1">
                      <a:lumMod val="50000"/>
                    </a:schemeClr>
                  </a:solidFill>
                  <a:latin typeface="Calibri" pitchFamily="34" charset="0"/>
                </a:rPr>
                <a:t>Long-term, sustainable changes in the conditions of people and the state of the environment that structurally reduce poverty, improve human well-being and protect and conserve natural resources. </a:t>
              </a:r>
            </a:p>
          </p:txBody>
        </p:sp>
        <p:sp>
          <p:nvSpPr>
            <p:cNvPr id="106" name="Rounded Rectangular Callout 105"/>
            <p:cNvSpPr/>
            <p:nvPr/>
          </p:nvSpPr>
          <p:spPr>
            <a:xfrm>
              <a:off x="5786438" y="3113088"/>
              <a:ext cx="3086100" cy="3000375"/>
            </a:xfrm>
            <a:prstGeom prst="wedgeRoundRectCallout">
              <a:avLst>
                <a:gd name="adj1" fmla="val -12000"/>
                <a:gd name="adj2" fmla="val -82875"/>
                <a:gd name="adj3" fmla="val 16667"/>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fontAlgn="auto">
                <a:spcBef>
                  <a:spcPts val="0"/>
                </a:spcBef>
                <a:spcAft>
                  <a:spcPts val="0"/>
                </a:spcAft>
                <a:buClr>
                  <a:srgbClr val="FFFF00"/>
                </a:buClr>
                <a:defRPr/>
              </a:pPr>
              <a:endParaRPr lang="en-GB" sz="2000" dirty="0">
                <a:solidFill>
                  <a:schemeClr val="bg1"/>
                </a:solidFill>
              </a:endParaRPr>
            </a:p>
          </p:txBody>
        </p:sp>
      </p:grpSp>
      <p:grpSp>
        <p:nvGrpSpPr>
          <p:cNvPr id="107" name="Group 106"/>
          <p:cNvGrpSpPr>
            <a:grpSpLocks/>
          </p:cNvGrpSpPr>
          <p:nvPr/>
        </p:nvGrpSpPr>
        <p:grpSpPr bwMode="auto">
          <a:xfrm>
            <a:off x="571500" y="1785938"/>
            <a:ext cx="3086100" cy="2500312"/>
            <a:chOff x="571500" y="1785938"/>
            <a:chExt cx="3086100" cy="2500312"/>
          </a:xfrm>
        </p:grpSpPr>
        <p:sp>
          <p:nvSpPr>
            <p:cNvPr id="108" name="Rounded Rectangular Callout 107"/>
            <p:cNvSpPr/>
            <p:nvPr/>
          </p:nvSpPr>
          <p:spPr>
            <a:xfrm>
              <a:off x="571500" y="1785938"/>
              <a:ext cx="3086100" cy="2500312"/>
            </a:xfrm>
            <a:prstGeom prst="wedgeRoundRectCallout">
              <a:avLst>
                <a:gd name="adj1" fmla="val 95256"/>
                <a:gd name="adj2" fmla="val -9650"/>
                <a:gd name="adj3" fmla="val 16667"/>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fontAlgn="auto">
                <a:spcBef>
                  <a:spcPts val="0"/>
                </a:spcBef>
                <a:spcAft>
                  <a:spcPts val="0"/>
                </a:spcAft>
                <a:buClr>
                  <a:srgbClr val="FFFF00"/>
                </a:buClr>
                <a:defRPr/>
              </a:pPr>
              <a:endParaRPr lang="en-GB" sz="2000" dirty="0">
                <a:solidFill>
                  <a:schemeClr val="bg1"/>
                </a:solidFill>
              </a:endParaRPr>
            </a:p>
          </p:txBody>
        </p:sp>
        <p:sp>
          <p:nvSpPr>
            <p:cNvPr id="109" name="TextBox 108"/>
            <p:cNvSpPr txBox="1">
              <a:spLocks noChangeArrowheads="1"/>
            </p:cNvSpPr>
            <p:nvPr/>
          </p:nvSpPr>
          <p:spPr bwMode="auto">
            <a:xfrm>
              <a:off x="571500" y="1928813"/>
              <a:ext cx="3086100" cy="2246312"/>
            </a:xfrm>
            <a:prstGeom prst="rect">
              <a:avLst/>
            </a:prstGeom>
            <a:noFill/>
            <a:ln w="9525">
              <a:noFill/>
              <a:miter lim="800000"/>
              <a:headEnd/>
              <a:tailEnd/>
            </a:ln>
          </p:spPr>
          <p:txBody>
            <a:bodyPr>
              <a:spAutoFit/>
            </a:bodyPr>
            <a:lstStyle/>
            <a:p>
              <a:pPr>
                <a:buClr>
                  <a:srgbClr val="FFFF00"/>
                </a:buClr>
                <a:defRPr/>
              </a:pPr>
              <a:r>
                <a:rPr lang="en-GB" sz="2000" dirty="0">
                  <a:solidFill>
                    <a:schemeClr val="accent1">
                      <a:lumMod val="50000"/>
                    </a:schemeClr>
                  </a:solidFill>
                  <a:latin typeface="Calibri" pitchFamily="34" charset="0"/>
                </a:rPr>
                <a:t>Changes in the behaviour, relationship, actions, policies or practices of social actors and which can be plausibly linked to the activities and outputs of the network . </a:t>
              </a:r>
            </a:p>
          </p:txBody>
        </p:sp>
      </p:grpSp>
    </p:spTree>
    <p:extLst>
      <p:ext uri="{BB962C8B-B14F-4D97-AF65-F5344CB8AC3E}">
        <p14:creationId xmlns:p14="http://schemas.microsoft.com/office/powerpoint/2010/main" val="8619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up)">
                                      <p:cBhvr>
                                        <p:cTn id="11" dur="500"/>
                                        <p:tgtEl>
                                          <p:spTgt spid="10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right)">
                                      <p:cBhvr>
                                        <p:cTn id="1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solidFill>
                  <a:srgbClr val="000000"/>
                </a:solidFill>
              </a:rPr>
              <a:t>The CPS Pollinators Project</a:t>
            </a:r>
            <a:endParaRPr lang="en-US" dirty="0">
              <a:solidFill>
                <a:srgbClr val="000000"/>
              </a:solidFill>
            </a:endParaRPr>
          </a:p>
        </p:txBody>
      </p:sp>
      <p:pic>
        <p:nvPicPr>
          <p:cNvPr id="5" name="Content Placeholder 8" descr="Unpredicatble.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871" y="15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idx="4294967295"/>
          </p:nvPr>
        </p:nvSpPr>
        <p:spPr>
          <a:xfrm>
            <a:off x="0" y="260350"/>
            <a:ext cx="9144000" cy="720725"/>
          </a:xfrm>
        </p:spPr>
        <p:txBody>
          <a:bodyPr rtlCol="0">
            <a:noAutofit/>
          </a:bodyPr>
          <a:lstStyle/>
          <a:p>
            <a:pPr algn="ctr" eaLnBrk="1" fontAlgn="auto" hangingPunct="1">
              <a:spcAft>
                <a:spcPts val="0"/>
              </a:spcAft>
              <a:defRPr/>
            </a:pPr>
            <a:r>
              <a:rPr lang="en-GB" sz="3200" dirty="0">
                <a:solidFill>
                  <a:schemeClr val="bg1"/>
                </a:solidFill>
              </a:rPr>
              <a:t>Why Outcomes and Impacts are so difficult to predict</a:t>
            </a:r>
            <a:br>
              <a:rPr lang="en-GB" sz="3200" dirty="0">
                <a:solidFill>
                  <a:schemeClr val="bg1"/>
                </a:solidFill>
              </a:rPr>
            </a:br>
            <a:r>
              <a:rPr lang="en-GB" sz="3200" dirty="0">
                <a:solidFill>
                  <a:schemeClr val="bg1"/>
                </a:solidFill>
              </a:rPr>
              <a:t>An illustration of simplicity &amp; complexity</a:t>
            </a:r>
          </a:p>
        </p:txBody>
      </p:sp>
    </p:spTree>
    <p:extLst>
      <p:ext uri="{BB962C8B-B14F-4D97-AF65-F5344CB8AC3E}">
        <p14:creationId xmlns:p14="http://schemas.microsoft.com/office/powerpoint/2010/main" val="1165093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46856" y="269875"/>
            <a:ext cx="8229600" cy="855663"/>
          </a:xfrm>
        </p:spPr>
        <p:txBody>
          <a:bodyPr>
            <a:noAutofit/>
          </a:bodyPr>
          <a:lstStyle/>
          <a:p>
            <a:pPr algn="ctr"/>
            <a:r>
              <a:rPr lang="en-GB" sz="4000" b="1" dirty="0"/>
              <a:t>Inputs →Impact illustrated:</a:t>
            </a:r>
            <a:br>
              <a:rPr lang="en-GB" sz="4000" b="1" dirty="0"/>
            </a:br>
            <a:r>
              <a:rPr lang="en-GB" sz="4000" b="1" dirty="0"/>
              <a:t>The fish soup development story</a:t>
            </a:r>
          </a:p>
        </p:txBody>
      </p:sp>
      <p:pic>
        <p:nvPicPr>
          <p:cNvPr id="2662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434828"/>
            <a:ext cx="3236912"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27784" y="4869160"/>
            <a:ext cx="4320480" cy="1446550"/>
          </a:xfrm>
          <a:prstGeom prst="rect">
            <a:avLst/>
          </a:prstGeom>
        </p:spPr>
        <p:txBody>
          <a:bodyPr wrap="square">
            <a:spAutoFit/>
          </a:bodyPr>
          <a:lstStyle/>
          <a:p>
            <a:pPr>
              <a:buClr>
                <a:srgbClr val="FFFF00"/>
              </a:buClr>
              <a:defRPr/>
            </a:pPr>
            <a:r>
              <a:rPr lang="en-GB" dirty="0" smtClean="0">
                <a:solidFill>
                  <a:schemeClr val="accent1">
                    <a:lumMod val="50000"/>
                  </a:schemeClr>
                </a:solidFill>
                <a:latin typeface="Calibri" pitchFamily="34" charset="0"/>
              </a:rPr>
              <a:t>Courtesy of Ricardo Wilson-Grau</a:t>
            </a:r>
          </a:p>
          <a:p>
            <a:pPr algn="ctr">
              <a:buClr>
                <a:srgbClr val="FFFF00"/>
              </a:buClr>
              <a:defRPr/>
            </a:pPr>
            <a:r>
              <a:rPr lang="en-GB" sz="2000" b="1" dirty="0">
                <a:solidFill>
                  <a:srgbClr val="C00000"/>
                </a:solidFill>
                <a:latin typeface="Calibri" pitchFamily="34" charset="0"/>
              </a:rPr>
              <a:t>Inspired by Monika Jetzin, GWP Hungary</a:t>
            </a:r>
          </a:p>
          <a:p>
            <a:pPr>
              <a:buClr>
                <a:srgbClr val="FFFF00"/>
              </a:buClr>
              <a:defRPr/>
            </a:pPr>
            <a:endParaRPr lang="en-GB"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367366936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673744" y="-26988"/>
            <a:ext cx="7786688" cy="927101"/>
          </a:xfrm>
        </p:spPr>
        <p:txBody>
          <a:bodyPr/>
          <a:lstStyle/>
          <a:p>
            <a:r>
              <a:rPr lang="en-GB" sz="4000" b="1" dirty="0"/>
              <a:t>The fish soup development story</a:t>
            </a:r>
          </a:p>
        </p:txBody>
      </p:sp>
      <p:sp>
        <p:nvSpPr>
          <p:cNvPr id="3" name="Content Placeholder 2"/>
          <p:cNvSpPr>
            <a:spLocks noGrp="1"/>
          </p:cNvSpPr>
          <p:nvPr>
            <p:ph idx="4294967295"/>
          </p:nvPr>
        </p:nvSpPr>
        <p:spPr>
          <a:xfrm>
            <a:off x="0" y="1330325"/>
            <a:ext cx="5184775" cy="5267325"/>
          </a:xfrm>
        </p:spPr>
        <p:txBody>
          <a:bodyPr/>
          <a:lstStyle/>
          <a:p>
            <a:r>
              <a:rPr lang="en-GB" sz="2400" smtClean="0">
                <a:ea typeface="ＭＳ Ｐゴシック" pitchFamily="34" charset="-128"/>
              </a:rPr>
              <a:t>The parents follow the great grandmother’s recipe for fish soup. </a:t>
            </a:r>
          </a:p>
          <a:p>
            <a:r>
              <a:rPr lang="en-GB" sz="2400" smtClean="0">
                <a:ea typeface="ＭＳ Ｐゴシック" pitchFamily="34" charset="-128"/>
              </a:rPr>
              <a:t>The quantity and nature of the ingredients are spelled out, as well as the order in how they should be combined. </a:t>
            </a:r>
          </a:p>
          <a:p>
            <a:r>
              <a:rPr lang="en-GB" sz="2400" smtClean="0">
                <a:ea typeface="ＭＳ Ｐゴシック" pitchFamily="34" charset="-128"/>
              </a:rPr>
              <a:t>The parents do not need expertise although of course experience in cooking helps. </a:t>
            </a:r>
          </a:p>
          <a:p>
            <a:r>
              <a:rPr lang="en-GB" sz="2400" smtClean="0">
                <a:ea typeface="ＭＳ Ｐゴシック" pitchFamily="34" charset="-128"/>
              </a:rPr>
              <a:t>If they follow the recipe they will produce basically the same soup week after week.</a:t>
            </a:r>
          </a:p>
          <a:p>
            <a:endParaRPr lang="en-GB" sz="2400" smtClean="0">
              <a:ea typeface="ＭＳ Ｐゴシック" pitchFamily="34" charset="-128"/>
            </a:endParaRPr>
          </a:p>
          <a:p>
            <a:endParaRPr lang="en-GB" sz="2400" dirty="0" smtClean="0">
              <a:ea typeface="ＭＳ Ｐゴシック" pitchFamily="34" charset="-128"/>
            </a:endParaRPr>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825" y="1336923"/>
            <a:ext cx="3311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263" y="4451350"/>
            <a:ext cx="324008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605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3730"/>
                                        </p:tgtEl>
                                        <p:attrNameLst>
                                          <p:attrName>style.visibility</p:attrName>
                                        </p:attrNameLst>
                                      </p:cBhvr>
                                      <p:to>
                                        <p:strVal val="visible"/>
                                      </p:to>
                                    </p:set>
                                    <p:animEffect transition="in" filter="wipe(up)">
                                      <p:cBhvr>
                                        <p:cTn id="11" dur="500"/>
                                        <p:tgtEl>
                                          <p:spTgt spid="737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heckerboard(across)">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73731"/>
                                        </p:tgtEl>
                                        <p:attrNameLst>
                                          <p:attrName>style.visibility</p:attrName>
                                        </p:attrNameLst>
                                      </p:cBhvr>
                                      <p:to>
                                        <p:strVal val="visible"/>
                                      </p:to>
                                    </p:set>
                                    <p:animEffect transition="in" filter="wipe(up)">
                                      <p:cBhvr>
                                        <p:cTn id="30"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prstGeom prst="rect">
            <a:avLst/>
          </a:prstGeom>
        </p:spPr>
        <p:txBody>
          <a:bodyPr/>
          <a:lstStyle/>
          <a:p>
            <a:pPr algn="ctr"/>
            <a:r>
              <a:rPr lang="en-GB" sz="1400" dirty="0" smtClean="0">
                <a:latin typeface="+mn-lt"/>
              </a:rPr>
              <a:t>The CPS Pollinators Project</a:t>
            </a:r>
            <a:endParaRPr lang="en-GB" sz="1400" dirty="0">
              <a:latin typeface="+mn-lt"/>
            </a:endParaRPr>
          </a:p>
        </p:txBody>
      </p:sp>
      <p:sp>
        <p:nvSpPr>
          <p:cNvPr id="2" name="Title 1"/>
          <p:cNvSpPr>
            <a:spLocks noGrp="1"/>
          </p:cNvSpPr>
          <p:nvPr>
            <p:ph type="title" idx="4294967295"/>
          </p:nvPr>
        </p:nvSpPr>
        <p:spPr>
          <a:xfrm>
            <a:off x="688032" y="-26988"/>
            <a:ext cx="7772400" cy="927101"/>
          </a:xfrm>
        </p:spPr>
        <p:txBody>
          <a:bodyPr>
            <a:normAutofit/>
          </a:bodyPr>
          <a:lstStyle/>
          <a:p>
            <a:r>
              <a:rPr lang="en-GB" sz="4000" b="1" dirty="0" smtClean="0"/>
              <a:t>Facilitation Approach</a:t>
            </a:r>
            <a:endParaRPr lang="en-GB" sz="4000" b="1" dirty="0"/>
          </a:p>
        </p:txBody>
      </p:sp>
      <p:sp>
        <p:nvSpPr>
          <p:cNvPr id="3" name="Content Placeholder 2"/>
          <p:cNvSpPr>
            <a:spLocks noGrp="1"/>
          </p:cNvSpPr>
          <p:nvPr>
            <p:ph idx="4294967295"/>
          </p:nvPr>
        </p:nvSpPr>
        <p:spPr>
          <a:xfrm>
            <a:off x="1009650" y="1160463"/>
            <a:ext cx="8134350" cy="4537075"/>
          </a:xfrm>
        </p:spPr>
        <p:txBody>
          <a:bodyPr>
            <a:normAutofit lnSpcReduction="10000"/>
          </a:bodyPr>
          <a:lstStyle/>
          <a:p>
            <a:pPr>
              <a:spcAft>
                <a:spcPts val="1000"/>
              </a:spcAft>
            </a:pPr>
            <a:r>
              <a:rPr lang="en-GB" sz="2600" dirty="0" smtClean="0"/>
              <a:t>Everyone can participate</a:t>
            </a:r>
          </a:p>
          <a:p>
            <a:pPr>
              <a:spcAft>
                <a:spcPts val="1000"/>
              </a:spcAft>
            </a:pPr>
            <a:r>
              <a:rPr lang="en-GB" sz="2600" dirty="0" smtClean="0"/>
              <a:t>One speaks, all listen</a:t>
            </a:r>
          </a:p>
          <a:p>
            <a:pPr>
              <a:spcAft>
                <a:spcPts val="1000"/>
              </a:spcAft>
            </a:pPr>
            <a:r>
              <a:rPr lang="en-GB" sz="2600" dirty="0" smtClean="0"/>
              <a:t>Value each other’s ideas</a:t>
            </a:r>
          </a:p>
          <a:p>
            <a:pPr>
              <a:spcAft>
                <a:spcPts val="1000"/>
              </a:spcAft>
            </a:pPr>
            <a:r>
              <a:rPr lang="en-GB" sz="2600" dirty="0" smtClean="0"/>
              <a:t>No smoking </a:t>
            </a:r>
          </a:p>
          <a:p>
            <a:pPr>
              <a:spcAft>
                <a:spcPts val="1000"/>
              </a:spcAft>
            </a:pPr>
            <a:r>
              <a:rPr lang="en-GB" sz="2600" dirty="0" smtClean="0"/>
              <a:t>Mobile phones on silent</a:t>
            </a:r>
          </a:p>
          <a:p>
            <a:pPr>
              <a:spcAft>
                <a:spcPts val="1000"/>
              </a:spcAft>
            </a:pPr>
            <a:r>
              <a:rPr lang="en-GB" sz="2600" dirty="0" smtClean="0"/>
              <a:t>Respect each other by being on time</a:t>
            </a:r>
          </a:p>
          <a:p>
            <a:pPr>
              <a:spcAft>
                <a:spcPts val="1000"/>
              </a:spcAft>
            </a:pPr>
            <a:r>
              <a:rPr lang="en-GB" sz="2600" dirty="0" smtClean="0"/>
              <a:t>Questions any time (answers may come later) </a:t>
            </a:r>
          </a:p>
          <a:p>
            <a:pPr>
              <a:spcAft>
                <a:spcPts val="1000"/>
              </a:spcAft>
            </a:pPr>
            <a:r>
              <a:rPr lang="en-GB" sz="2600" dirty="0" smtClean="0"/>
              <a:t>…Other?</a:t>
            </a:r>
            <a:endParaRPr lang="en-GB" sz="2600" dirty="0"/>
          </a:p>
        </p:txBody>
      </p:sp>
    </p:spTree>
    <p:extLst>
      <p:ext uri="{BB962C8B-B14F-4D97-AF65-F5344CB8AC3E}">
        <p14:creationId xmlns:p14="http://schemas.microsoft.com/office/powerpoint/2010/main" val="226993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solidFill>
              </a:rPr>
              <a:t>The CPS Pollinators Project</a:t>
            </a:r>
            <a:endParaRPr lang="en-US" dirty="0">
              <a:solidFill>
                <a:prstClr val="black"/>
              </a:solidFill>
            </a:endParaRPr>
          </a:p>
        </p:txBody>
      </p:sp>
      <p:grpSp>
        <p:nvGrpSpPr>
          <p:cNvPr id="4" name="Group 3"/>
          <p:cNvGrpSpPr>
            <a:grpSpLocks noChangeAspect="1"/>
          </p:cNvGrpSpPr>
          <p:nvPr/>
        </p:nvGrpSpPr>
        <p:grpSpPr bwMode="auto">
          <a:xfrm>
            <a:off x="250825" y="498475"/>
            <a:ext cx="5692775" cy="1081088"/>
            <a:chOff x="70784" y="0"/>
            <a:chExt cx="5174336" cy="982980"/>
          </a:xfrm>
        </p:grpSpPr>
        <p:sp>
          <p:nvSpPr>
            <p:cNvPr id="5" name="Rounded Rectangle 4"/>
            <p:cNvSpPr/>
            <p:nvPr/>
          </p:nvSpPr>
          <p:spPr>
            <a:xfrm>
              <a:off x="70784" y="0"/>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99643" y="28869"/>
              <a:ext cx="3998351" cy="92524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Inputs or resources</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Parents get together fish, fresh vegetables, water, barley, spices, pot, source of heat</a:t>
              </a:r>
            </a:p>
          </p:txBody>
        </p:sp>
      </p:grpSp>
      <p:grpSp>
        <p:nvGrpSpPr>
          <p:cNvPr id="7" name="Group 6"/>
          <p:cNvGrpSpPr>
            <a:grpSpLocks noChangeAspect="1"/>
          </p:cNvGrpSpPr>
          <p:nvPr/>
        </p:nvGrpSpPr>
        <p:grpSpPr bwMode="auto">
          <a:xfrm>
            <a:off x="638175" y="1617663"/>
            <a:ext cx="5691188" cy="1081087"/>
            <a:chOff x="457180" y="1119505"/>
            <a:chExt cx="5174336" cy="982980"/>
          </a:xfrm>
        </p:grpSpPr>
        <p:sp>
          <p:nvSpPr>
            <p:cNvPr id="8" name="Rounded Rectangle 7"/>
            <p:cNvSpPr/>
            <p:nvPr/>
          </p:nvSpPr>
          <p:spPr>
            <a:xfrm>
              <a:off x="457180" y="1119505"/>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ounded Rectangle 6"/>
            <p:cNvSpPr/>
            <p:nvPr/>
          </p:nvSpPr>
          <p:spPr>
            <a:xfrm>
              <a:off x="486047" y="1148374"/>
              <a:ext cx="4091839" cy="92524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Activities</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Mother or father carefully prepare and cook all the ingredients</a:t>
              </a:r>
            </a:p>
          </p:txBody>
        </p:sp>
      </p:grpSp>
      <p:grpSp>
        <p:nvGrpSpPr>
          <p:cNvPr id="10" name="Group 9"/>
          <p:cNvGrpSpPr>
            <a:grpSpLocks noChangeAspect="1"/>
          </p:cNvGrpSpPr>
          <p:nvPr/>
        </p:nvGrpSpPr>
        <p:grpSpPr bwMode="auto">
          <a:xfrm>
            <a:off x="1077913" y="2736850"/>
            <a:ext cx="5691187" cy="1081088"/>
            <a:chOff x="843575" y="2239010"/>
            <a:chExt cx="5174336" cy="982980"/>
          </a:xfrm>
        </p:grpSpPr>
        <p:sp>
          <p:nvSpPr>
            <p:cNvPr id="11" name="Rounded Rectangle 10"/>
            <p:cNvSpPr/>
            <p:nvPr/>
          </p:nvSpPr>
          <p:spPr>
            <a:xfrm>
              <a:off x="843575" y="2239010"/>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8"/>
            <p:cNvSpPr/>
            <p:nvPr/>
          </p:nvSpPr>
          <p:spPr>
            <a:xfrm>
              <a:off x="872442" y="2267879"/>
              <a:ext cx="4091839" cy="92524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Output</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Children </a:t>
              </a:r>
              <a:r>
                <a:rPr lang="en-GB" sz="1600" b="1" dirty="0" smtClean="0">
                  <a:solidFill>
                    <a:schemeClr val="tx1"/>
                  </a:solidFill>
                </a:rPr>
                <a:t>are given the </a:t>
              </a:r>
              <a:r>
                <a:rPr lang="en-GB" sz="1600" b="1" dirty="0">
                  <a:solidFill>
                    <a:schemeClr val="tx1"/>
                  </a:solidFill>
                </a:rPr>
                <a:t>most nourishing fish soup in the world</a:t>
              </a:r>
            </a:p>
          </p:txBody>
        </p:sp>
      </p:grpSp>
      <p:grpSp>
        <p:nvGrpSpPr>
          <p:cNvPr id="13" name="Group 12"/>
          <p:cNvGrpSpPr>
            <a:grpSpLocks noChangeAspect="1"/>
          </p:cNvGrpSpPr>
          <p:nvPr/>
        </p:nvGrpSpPr>
        <p:grpSpPr bwMode="auto">
          <a:xfrm>
            <a:off x="1339850" y="3856038"/>
            <a:ext cx="5691188" cy="1082675"/>
            <a:chOff x="1159185" y="3358515"/>
            <a:chExt cx="5174336" cy="982980"/>
          </a:xfrm>
        </p:grpSpPr>
        <p:sp>
          <p:nvSpPr>
            <p:cNvPr id="14" name="Rounded Rectangle 13"/>
            <p:cNvSpPr/>
            <p:nvPr/>
          </p:nvSpPr>
          <p:spPr>
            <a:xfrm>
              <a:off x="1159185" y="3358515"/>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ounded Rectangle 10"/>
            <p:cNvSpPr/>
            <p:nvPr/>
          </p:nvSpPr>
          <p:spPr>
            <a:xfrm>
              <a:off x="1188052" y="3387341"/>
              <a:ext cx="4091839" cy="925327"/>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Outcome</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Children consider the soup delicious and eat fish soup once a week for the rest of their lives</a:t>
              </a:r>
            </a:p>
          </p:txBody>
        </p:sp>
      </p:grpSp>
      <p:grpSp>
        <p:nvGrpSpPr>
          <p:cNvPr id="16" name="Group 15"/>
          <p:cNvGrpSpPr>
            <a:grpSpLocks noChangeAspect="1"/>
          </p:cNvGrpSpPr>
          <p:nvPr/>
        </p:nvGrpSpPr>
        <p:grpSpPr bwMode="auto">
          <a:xfrm>
            <a:off x="1725613" y="4976813"/>
            <a:ext cx="5692775" cy="1081087"/>
            <a:chOff x="1545581" y="4478020"/>
            <a:chExt cx="5174336" cy="982980"/>
          </a:xfrm>
        </p:grpSpPr>
        <p:sp>
          <p:nvSpPr>
            <p:cNvPr id="17" name="Rounded Rectangle 16"/>
            <p:cNvSpPr/>
            <p:nvPr/>
          </p:nvSpPr>
          <p:spPr>
            <a:xfrm>
              <a:off x="1545581" y="4478020"/>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ounded Rectangle 12"/>
            <p:cNvSpPr/>
            <p:nvPr/>
          </p:nvSpPr>
          <p:spPr>
            <a:xfrm>
              <a:off x="1574440" y="4506889"/>
              <a:ext cx="4092141" cy="92524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Impact</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Children are healthy adults</a:t>
              </a:r>
            </a:p>
          </p:txBody>
        </p:sp>
      </p:grpSp>
      <p:grpSp>
        <p:nvGrpSpPr>
          <p:cNvPr id="19" name="Group 18"/>
          <p:cNvGrpSpPr>
            <a:grpSpLocks noChangeAspect="1"/>
          </p:cNvGrpSpPr>
          <p:nvPr/>
        </p:nvGrpSpPr>
        <p:grpSpPr bwMode="auto">
          <a:xfrm>
            <a:off x="4911725" y="1216025"/>
            <a:ext cx="701675" cy="704850"/>
            <a:chOff x="4663340" y="718121"/>
            <a:chExt cx="638937" cy="638937"/>
          </a:xfrm>
        </p:grpSpPr>
        <p:sp>
          <p:nvSpPr>
            <p:cNvPr id="20" name="Down Arrow 19"/>
            <p:cNvSpPr/>
            <p:nvPr/>
          </p:nvSpPr>
          <p:spPr>
            <a:xfrm>
              <a:off x="4663340" y="718121"/>
              <a:ext cx="638937" cy="638937"/>
            </a:xfrm>
            <a:prstGeom prst="downArrow">
              <a:avLst>
                <a:gd name="adj1" fmla="val 55000"/>
                <a:gd name="adj2" fmla="val 45000"/>
              </a:avLst>
            </a:prstGeom>
            <a:solidFill>
              <a:srgbClr val="00B0F0">
                <a:alpha val="90000"/>
              </a:srgb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Down Arrow 14"/>
            <p:cNvSpPr/>
            <p:nvPr/>
          </p:nvSpPr>
          <p:spPr>
            <a:xfrm>
              <a:off x="4806451" y="718121"/>
              <a:ext cx="352716" cy="480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6830" tIns="36830" rIns="36830" bIns="36830" spcCol="1270" anchor="ctr"/>
            <a:lstStyle/>
            <a:p>
              <a:pPr algn="ctr" defTabSz="1289050">
                <a:lnSpc>
                  <a:spcPct val="90000"/>
                </a:lnSpc>
                <a:spcAft>
                  <a:spcPct val="35000"/>
                </a:spcAft>
                <a:defRPr/>
              </a:pPr>
              <a:endParaRPr lang="en-GB" sz="2900" dirty="0">
                <a:solidFill>
                  <a:srgbClr val="C00000"/>
                </a:solidFill>
              </a:endParaRPr>
            </a:p>
          </p:txBody>
        </p:sp>
      </p:grpSp>
      <p:grpSp>
        <p:nvGrpSpPr>
          <p:cNvPr id="22" name="Group 21"/>
          <p:cNvGrpSpPr>
            <a:grpSpLocks noChangeAspect="1"/>
          </p:cNvGrpSpPr>
          <p:nvPr/>
        </p:nvGrpSpPr>
        <p:grpSpPr bwMode="auto">
          <a:xfrm>
            <a:off x="5283200" y="2335213"/>
            <a:ext cx="703263" cy="704850"/>
            <a:chOff x="5049735" y="1837626"/>
            <a:chExt cx="638937" cy="638937"/>
          </a:xfrm>
        </p:grpSpPr>
        <p:sp>
          <p:nvSpPr>
            <p:cNvPr id="23" name="Down Arrow 22"/>
            <p:cNvSpPr/>
            <p:nvPr/>
          </p:nvSpPr>
          <p:spPr>
            <a:xfrm>
              <a:off x="5049735" y="1837626"/>
              <a:ext cx="638937" cy="638937"/>
            </a:xfrm>
            <a:prstGeom prst="downArrow">
              <a:avLst>
                <a:gd name="adj1" fmla="val 55000"/>
                <a:gd name="adj2" fmla="val 45000"/>
              </a:avLst>
            </a:prstGeom>
            <a:solidFill>
              <a:srgbClr val="00B0F0">
                <a:alpha val="90000"/>
              </a:srgb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Down Arrow 16"/>
            <p:cNvSpPr/>
            <p:nvPr/>
          </p:nvSpPr>
          <p:spPr>
            <a:xfrm>
              <a:off x="5193964" y="1837626"/>
              <a:ext cx="350478" cy="480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6830" tIns="36830" rIns="36830" bIns="36830" spcCol="1270" anchor="ctr"/>
            <a:lstStyle/>
            <a:p>
              <a:pPr algn="ctr" defTabSz="1289050">
                <a:lnSpc>
                  <a:spcPct val="90000"/>
                </a:lnSpc>
                <a:spcAft>
                  <a:spcPct val="35000"/>
                </a:spcAft>
                <a:defRPr/>
              </a:pPr>
              <a:endParaRPr lang="en-GB" sz="2900" dirty="0">
                <a:solidFill>
                  <a:srgbClr val="C00000"/>
                </a:solidFill>
              </a:endParaRPr>
            </a:p>
          </p:txBody>
        </p:sp>
      </p:grpSp>
      <p:grpSp>
        <p:nvGrpSpPr>
          <p:cNvPr id="25" name="Group 24"/>
          <p:cNvGrpSpPr>
            <a:grpSpLocks noChangeAspect="1"/>
          </p:cNvGrpSpPr>
          <p:nvPr/>
        </p:nvGrpSpPr>
        <p:grpSpPr bwMode="auto">
          <a:xfrm>
            <a:off x="5616575" y="3438525"/>
            <a:ext cx="703263" cy="704850"/>
            <a:chOff x="5436131" y="2940748"/>
            <a:chExt cx="638937" cy="638937"/>
          </a:xfrm>
        </p:grpSpPr>
        <p:sp>
          <p:nvSpPr>
            <p:cNvPr id="26" name="Down Arrow 25"/>
            <p:cNvSpPr/>
            <p:nvPr/>
          </p:nvSpPr>
          <p:spPr>
            <a:xfrm>
              <a:off x="5436131" y="2940748"/>
              <a:ext cx="638937" cy="638937"/>
            </a:xfrm>
            <a:prstGeom prst="downArrow">
              <a:avLst>
                <a:gd name="adj1" fmla="val 55000"/>
                <a:gd name="adj2" fmla="val 45000"/>
              </a:avLst>
            </a:prstGeom>
            <a:solidFill>
              <a:srgbClr val="00B0F0">
                <a:alpha val="90000"/>
              </a:srgb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Down Arrow 18"/>
            <p:cNvSpPr/>
            <p:nvPr/>
          </p:nvSpPr>
          <p:spPr>
            <a:xfrm>
              <a:off x="5580360" y="2940748"/>
              <a:ext cx="350478" cy="480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6830" tIns="36830" rIns="36830" bIns="36830" spcCol="1270" anchor="ctr"/>
            <a:lstStyle/>
            <a:p>
              <a:pPr algn="ctr" defTabSz="1289050">
                <a:lnSpc>
                  <a:spcPct val="90000"/>
                </a:lnSpc>
                <a:spcAft>
                  <a:spcPct val="35000"/>
                </a:spcAft>
                <a:defRPr/>
              </a:pPr>
              <a:endParaRPr lang="en-GB" sz="2900" dirty="0">
                <a:solidFill>
                  <a:srgbClr val="C00000"/>
                </a:solidFill>
              </a:endParaRPr>
            </a:p>
          </p:txBody>
        </p:sp>
      </p:grpSp>
      <p:grpSp>
        <p:nvGrpSpPr>
          <p:cNvPr id="28" name="Group 27"/>
          <p:cNvGrpSpPr>
            <a:grpSpLocks noChangeAspect="1"/>
          </p:cNvGrpSpPr>
          <p:nvPr/>
        </p:nvGrpSpPr>
        <p:grpSpPr bwMode="auto">
          <a:xfrm>
            <a:off x="5932488" y="4568825"/>
            <a:ext cx="701675" cy="704850"/>
            <a:chOff x="5751738" y="4071175"/>
            <a:chExt cx="638937" cy="638937"/>
          </a:xfrm>
        </p:grpSpPr>
        <p:sp>
          <p:nvSpPr>
            <p:cNvPr id="29" name="Down Arrow 28"/>
            <p:cNvSpPr/>
            <p:nvPr/>
          </p:nvSpPr>
          <p:spPr>
            <a:xfrm>
              <a:off x="5751738" y="4071175"/>
              <a:ext cx="638937" cy="638937"/>
            </a:xfrm>
            <a:prstGeom prst="downArrow">
              <a:avLst>
                <a:gd name="adj1" fmla="val 55000"/>
                <a:gd name="adj2" fmla="val 45000"/>
              </a:avLst>
            </a:prstGeom>
            <a:solidFill>
              <a:srgbClr val="00B0F0">
                <a:alpha val="90000"/>
              </a:srgb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Down Arrow 20"/>
            <p:cNvSpPr/>
            <p:nvPr/>
          </p:nvSpPr>
          <p:spPr>
            <a:xfrm>
              <a:off x="5894848" y="4071175"/>
              <a:ext cx="352716" cy="480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6830" tIns="36830" rIns="36830" bIns="36830" spcCol="1270" anchor="ctr"/>
            <a:lstStyle/>
            <a:p>
              <a:pPr algn="ctr" defTabSz="1289050">
                <a:lnSpc>
                  <a:spcPct val="90000"/>
                </a:lnSpc>
                <a:spcAft>
                  <a:spcPct val="35000"/>
                </a:spcAft>
                <a:defRPr/>
              </a:pPr>
              <a:endParaRPr lang="en-GB" sz="2900" dirty="0">
                <a:solidFill>
                  <a:srgbClr val="C00000"/>
                </a:solidFill>
              </a:endParaRPr>
            </a:p>
          </p:txBody>
        </p:sp>
      </p:grpSp>
    </p:spTree>
    <p:extLst>
      <p:ext uri="{BB962C8B-B14F-4D97-AF65-F5344CB8AC3E}">
        <p14:creationId xmlns:p14="http://schemas.microsoft.com/office/powerpoint/2010/main" val="8466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par>
                                <p:cTn id="29" presetID="22"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par>
                                <p:cTn id="37" presetID="22" presetClass="entr" presetSubtype="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25538"/>
            <a:ext cx="6781800" cy="4724400"/>
          </a:xfrm>
        </p:spPr>
        <p:txBody>
          <a:bodyPr>
            <a:normAutofit fontScale="92500"/>
          </a:bodyPr>
          <a:lstStyle/>
          <a:p>
            <a:pPr>
              <a:defRPr/>
            </a:pPr>
            <a:r>
              <a:rPr lang="en-GB" sz="2400" smtClean="0">
                <a:ea typeface="ＭＳ Ｐゴシック" pitchFamily="34" charset="-128"/>
              </a:rPr>
              <a:t>In the real world, the results can be much less certain. </a:t>
            </a:r>
          </a:p>
          <a:p>
            <a:pPr marL="342900" indent="-342900">
              <a:buClr>
                <a:srgbClr val="C00000"/>
              </a:buClr>
              <a:buFont typeface="Wingdings" pitchFamily="2" charset="2"/>
              <a:buChar char="ü"/>
              <a:defRPr/>
            </a:pPr>
            <a:r>
              <a:rPr lang="en-GB" sz="2400" smtClean="0">
                <a:ea typeface="ＭＳ Ｐゴシック" pitchFamily="34" charset="-128"/>
              </a:rPr>
              <a:t>The great grandmother’s recipe is lost.</a:t>
            </a:r>
          </a:p>
          <a:p>
            <a:pPr marL="342900" indent="-342900">
              <a:buClr>
                <a:srgbClr val="C00000"/>
              </a:buClr>
              <a:buFont typeface="Wingdings" pitchFamily="2" charset="2"/>
              <a:buChar char="ü"/>
              <a:defRPr/>
            </a:pPr>
            <a:r>
              <a:rPr lang="en-GB" sz="2400" smtClean="0">
                <a:ea typeface="ＭＳ Ｐゴシック" pitchFamily="34" charset="-128"/>
              </a:rPr>
              <a:t>Her recommended fish is not available in the market every week of the year.</a:t>
            </a:r>
          </a:p>
          <a:p>
            <a:pPr marL="342900" indent="-342900">
              <a:buClr>
                <a:srgbClr val="C00000"/>
              </a:buClr>
              <a:buFont typeface="Wingdings" pitchFamily="2" charset="2"/>
              <a:buChar char="ü"/>
              <a:defRPr/>
            </a:pPr>
            <a:r>
              <a:rPr lang="en-GB" sz="2400" smtClean="0">
                <a:ea typeface="ＭＳ Ｐゴシック" pitchFamily="34" charset="-128"/>
              </a:rPr>
              <a:t>The family’s buying power varies from year to year.</a:t>
            </a:r>
          </a:p>
          <a:p>
            <a:pPr marL="342900" indent="-342900">
              <a:buClr>
                <a:srgbClr val="C00000"/>
              </a:buClr>
              <a:buFont typeface="Wingdings" pitchFamily="2" charset="2"/>
              <a:buChar char="ü"/>
              <a:defRPr/>
            </a:pPr>
            <a:r>
              <a:rPr lang="en-GB" sz="2400" smtClean="0">
                <a:ea typeface="ＭＳ Ｐゴシック" pitchFamily="34" charset="-128"/>
              </a:rPr>
              <a:t>Children are different and change as they grow: </a:t>
            </a:r>
          </a:p>
          <a:p>
            <a:pPr marL="1085850" lvl="1" indent="-342900">
              <a:buClr>
                <a:srgbClr val="C00000"/>
              </a:buClr>
              <a:buFont typeface="Wingdings" pitchFamily="2" charset="2"/>
              <a:buChar char="§"/>
              <a:defRPr/>
            </a:pPr>
            <a:r>
              <a:rPr lang="en-GB" sz="2400" smtClean="0">
                <a:ea typeface="ＭＳ Ｐゴシック" pitchFamily="34" charset="-128"/>
              </a:rPr>
              <a:t>One becomes a vegetarian. </a:t>
            </a:r>
          </a:p>
          <a:p>
            <a:pPr marL="1085850" lvl="1" indent="-342900">
              <a:buClr>
                <a:srgbClr val="C00000"/>
              </a:buClr>
              <a:buFont typeface="Wingdings" pitchFamily="2" charset="2"/>
              <a:buChar char="§"/>
              <a:defRPr/>
            </a:pPr>
            <a:r>
              <a:rPr lang="en-GB" sz="2400" smtClean="0">
                <a:ea typeface="ＭＳ Ｐゴシック" pitchFamily="34" charset="-128"/>
              </a:rPr>
              <a:t>Another goes on a diet. </a:t>
            </a:r>
          </a:p>
          <a:p>
            <a:pPr marL="1085850" lvl="1" indent="-342900">
              <a:buClr>
                <a:srgbClr val="C00000"/>
              </a:buClr>
              <a:buFont typeface="Wingdings" pitchFamily="2" charset="2"/>
              <a:buChar char="§"/>
              <a:defRPr/>
            </a:pPr>
            <a:r>
              <a:rPr lang="en-GB" sz="2400" smtClean="0">
                <a:ea typeface="ＭＳ Ｐゴシック" pitchFamily="34" charset="-128"/>
              </a:rPr>
              <a:t>A third is simply rebellious. </a:t>
            </a:r>
          </a:p>
          <a:p>
            <a:pPr marL="342900" indent="-342900">
              <a:buClr>
                <a:srgbClr val="C00000"/>
              </a:buClr>
              <a:buFont typeface="Wingdings" pitchFamily="2" charset="2"/>
              <a:buChar char="ü"/>
              <a:defRPr/>
            </a:pPr>
            <a:r>
              <a:rPr lang="en-GB" sz="2400" smtClean="0">
                <a:ea typeface="ＭＳ Ｐゴシック" pitchFamily="34" charset="-128"/>
              </a:rPr>
              <a:t>Outside factors actors influence the children – school, TV, friends and so forth</a:t>
            </a:r>
          </a:p>
          <a:p>
            <a:pPr>
              <a:defRPr/>
            </a:pPr>
            <a:endParaRPr lang="en-GB" sz="2400" smtClean="0">
              <a:ea typeface="ＭＳ Ｐゴシック" pitchFamily="34" charset="-128"/>
            </a:endParaRPr>
          </a:p>
          <a:p>
            <a:pPr>
              <a:defRPr/>
            </a:pPr>
            <a:endParaRPr lang="en-GB" sz="2400" dirty="0" smtClean="0">
              <a:ea typeface="ＭＳ Ｐゴシック" pitchFamily="34" charset="-128"/>
            </a:endParaRPr>
          </a:p>
        </p:txBody>
      </p:sp>
      <p:sp>
        <p:nvSpPr>
          <p:cNvPr id="30723" name="Title 1"/>
          <p:cNvSpPr>
            <a:spLocks noGrp="1"/>
          </p:cNvSpPr>
          <p:nvPr>
            <p:ph type="title" idx="4294967295"/>
          </p:nvPr>
        </p:nvSpPr>
        <p:spPr>
          <a:xfrm>
            <a:off x="0" y="44450"/>
            <a:ext cx="6781800" cy="954088"/>
          </a:xfrm>
        </p:spPr>
        <p:txBody>
          <a:bodyPr>
            <a:normAutofit/>
          </a:bodyPr>
          <a:lstStyle/>
          <a:p>
            <a:r>
              <a:rPr lang="en-GB" sz="4000" b="1" dirty="0"/>
              <a:t>If only life were so simple!</a:t>
            </a:r>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157662"/>
            <a:ext cx="1828800"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606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solidFill>
              </a:rPr>
              <a:t>The CPS Pollinators Project</a:t>
            </a:r>
            <a:endParaRPr lang="en-US" dirty="0">
              <a:solidFill>
                <a:prstClr val="black"/>
              </a:solidFill>
            </a:endParaRPr>
          </a:p>
        </p:txBody>
      </p:sp>
      <p:grpSp>
        <p:nvGrpSpPr>
          <p:cNvPr id="4" name="Group 12"/>
          <p:cNvGrpSpPr>
            <a:grpSpLocks noChangeAspect="1"/>
          </p:cNvGrpSpPr>
          <p:nvPr/>
        </p:nvGrpSpPr>
        <p:grpSpPr bwMode="auto">
          <a:xfrm>
            <a:off x="6757988" y="476250"/>
            <a:ext cx="2062162" cy="3309938"/>
            <a:chOff x="6734605" y="1104901"/>
            <a:chExt cx="1874861" cy="3009178"/>
          </a:xfrm>
        </p:grpSpPr>
        <p:sp>
          <p:nvSpPr>
            <p:cNvPr id="5" name="Right Brace 4"/>
            <p:cNvSpPr>
              <a:spLocks/>
            </p:cNvSpPr>
            <p:nvPr/>
          </p:nvSpPr>
          <p:spPr bwMode="auto">
            <a:xfrm>
              <a:off x="6734605" y="1104901"/>
              <a:ext cx="618695" cy="3009178"/>
            </a:xfrm>
            <a:prstGeom prst="rightBrace">
              <a:avLst>
                <a:gd name="adj1" fmla="val 8331"/>
                <a:gd name="adj2" fmla="val 49167"/>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sz="1600" b="1" dirty="0">
                <a:latin typeface="Calibri" pitchFamily="34" charset="0"/>
              </a:endParaRPr>
            </a:p>
          </p:txBody>
        </p:sp>
        <p:sp>
          <p:nvSpPr>
            <p:cNvPr id="6" name="TextBox 5"/>
            <p:cNvSpPr txBox="1">
              <a:spLocks noChangeArrowheads="1"/>
            </p:cNvSpPr>
            <p:nvPr/>
          </p:nvSpPr>
          <p:spPr bwMode="auto">
            <a:xfrm>
              <a:off x="7429520" y="2340755"/>
              <a:ext cx="1179946"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b="1" dirty="0">
                  <a:latin typeface="Calibri" pitchFamily="34" charset="0"/>
                </a:rPr>
                <a:t>Parents control</a:t>
              </a:r>
            </a:p>
          </p:txBody>
        </p:sp>
      </p:grpSp>
      <p:grpSp>
        <p:nvGrpSpPr>
          <p:cNvPr id="7" name="Group 6"/>
          <p:cNvGrpSpPr/>
          <p:nvPr/>
        </p:nvGrpSpPr>
        <p:grpSpPr>
          <a:xfrm>
            <a:off x="250825" y="498475"/>
            <a:ext cx="6518275" cy="3319463"/>
            <a:chOff x="250825" y="498475"/>
            <a:chExt cx="6518275" cy="3319463"/>
          </a:xfrm>
        </p:grpSpPr>
        <p:grpSp>
          <p:nvGrpSpPr>
            <p:cNvPr id="8" name="Group 7"/>
            <p:cNvGrpSpPr>
              <a:grpSpLocks noChangeAspect="1"/>
            </p:cNvGrpSpPr>
            <p:nvPr/>
          </p:nvGrpSpPr>
          <p:grpSpPr bwMode="auto">
            <a:xfrm>
              <a:off x="250825" y="498475"/>
              <a:ext cx="5692775" cy="1081088"/>
              <a:chOff x="70784" y="0"/>
              <a:chExt cx="5174336" cy="982980"/>
            </a:xfrm>
          </p:grpSpPr>
          <p:sp>
            <p:nvSpPr>
              <p:cNvPr id="21" name="Rounded Rectangle 20"/>
              <p:cNvSpPr/>
              <p:nvPr/>
            </p:nvSpPr>
            <p:spPr>
              <a:xfrm>
                <a:off x="70784" y="0"/>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99643" y="28869"/>
                <a:ext cx="3998351" cy="92524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Inputs or resources</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Parents get together fish, fresh vegetables, water, barley, spices, pot, source of heat</a:t>
                </a:r>
              </a:p>
            </p:txBody>
          </p:sp>
        </p:grpSp>
        <p:grpSp>
          <p:nvGrpSpPr>
            <p:cNvPr id="9" name="Group 8"/>
            <p:cNvGrpSpPr>
              <a:grpSpLocks noChangeAspect="1"/>
            </p:cNvGrpSpPr>
            <p:nvPr/>
          </p:nvGrpSpPr>
          <p:grpSpPr bwMode="auto">
            <a:xfrm>
              <a:off x="638175" y="1617663"/>
              <a:ext cx="5691188" cy="1081087"/>
              <a:chOff x="457180" y="1119505"/>
              <a:chExt cx="5174336" cy="982980"/>
            </a:xfrm>
          </p:grpSpPr>
          <p:sp>
            <p:nvSpPr>
              <p:cNvPr id="19" name="Rounded Rectangle 18"/>
              <p:cNvSpPr/>
              <p:nvPr/>
            </p:nvSpPr>
            <p:spPr>
              <a:xfrm>
                <a:off x="457180" y="1119505"/>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ounded Rectangle 6"/>
              <p:cNvSpPr/>
              <p:nvPr/>
            </p:nvSpPr>
            <p:spPr>
              <a:xfrm>
                <a:off x="486047" y="1148374"/>
                <a:ext cx="4091839" cy="92524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Activities</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Mother or father carefully prepare and cook all the ingredients</a:t>
                </a:r>
              </a:p>
            </p:txBody>
          </p:sp>
        </p:grpSp>
        <p:grpSp>
          <p:nvGrpSpPr>
            <p:cNvPr id="10" name="Group 9"/>
            <p:cNvGrpSpPr>
              <a:grpSpLocks noChangeAspect="1"/>
            </p:cNvGrpSpPr>
            <p:nvPr/>
          </p:nvGrpSpPr>
          <p:grpSpPr bwMode="auto">
            <a:xfrm>
              <a:off x="1077913" y="2736850"/>
              <a:ext cx="5691187" cy="1081088"/>
              <a:chOff x="843575" y="2239010"/>
              <a:chExt cx="5174336" cy="982980"/>
            </a:xfrm>
          </p:grpSpPr>
          <p:sp>
            <p:nvSpPr>
              <p:cNvPr id="17" name="Rounded Rectangle 16"/>
              <p:cNvSpPr/>
              <p:nvPr/>
            </p:nvSpPr>
            <p:spPr>
              <a:xfrm>
                <a:off x="843575" y="2239010"/>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ounded Rectangle 8"/>
              <p:cNvSpPr/>
              <p:nvPr/>
            </p:nvSpPr>
            <p:spPr>
              <a:xfrm>
                <a:off x="872442" y="2267879"/>
                <a:ext cx="4091839" cy="92524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Output</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Children </a:t>
                </a:r>
                <a:r>
                  <a:rPr lang="en-GB" sz="1600" b="1" dirty="0" smtClean="0">
                    <a:solidFill>
                      <a:schemeClr val="tx1"/>
                    </a:solidFill>
                  </a:rPr>
                  <a:t>are given the </a:t>
                </a:r>
                <a:r>
                  <a:rPr lang="en-GB" sz="1600" b="1" dirty="0">
                    <a:solidFill>
                      <a:schemeClr val="tx1"/>
                    </a:solidFill>
                  </a:rPr>
                  <a:t>most nourishing fish soup in the world</a:t>
                </a:r>
              </a:p>
            </p:txBody>
          </p:sp>
        </p:grpSp>
        <p:grpSp>
          <p:nvGrpSpPr>
            <p:cNvPr id="11" name="Group 10"/>
            <p:cNvGrpSpPr>
              <a:grpSpLocks noChangeAspect="1"/>
            </p:cNvGrpSpPr>
            <p:nvPr/>
          </p:nvGrpSpPr>
          <p:grpSpPr bwMode="auto">
            <a:xfrm>
              <a:off x="4911725" y="1216025"/>
              <a:ext cx="701675" cy="704850"/>
              <a:chOff x="4663340" y="718121"/>
              <a:chExt cx="638937" cy="638937"/>
            </a:xfrm>
          </p:grpSpPr>
          <p:sp>
            <p:nvSpPr>
              <p:cNvPr id="15" name="Down Arrow 14"/>
              <p:cNvSpPr/>
              <p:nvPr/>
            </p:nvSpPr>
            <p:spPr>
              <a:xfrm>
                <a:off x="4663340" y="718121"/>
                <a:ext cx="638937" cy="638937"/>
              </a:xfrm>
              <a:prstGeom prst="downArrow">
                <a:avLst>
                  <a:gd name="adj1" fmla="val 55000"/>
                  <a:gd name="adj2" fmla="val 45000"/>
                </a:avLst>
              </a:prstGeom>
              <a:solidFill>
                <a:srgbClr val="00B0F0">
                  <a:alpha val="90000"/>
                </a:srgb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Down Arrow 14"/>
              <p:cNvSpPr/>
              <p:nvPr/>
            </p:nvSpPr>
            <p:spPr>
              <a:xfrm>
                <a:off x="4806451" y="718121"/>
                <a:ext cx="352716" cy="480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6830" tIns="36830" rIns="36830" bIns="36830" spcCol="1270" anchor="ctr"/>
              <a:lstStyle/>
              <a:p>
                <a:pPr algn="ctr" defTabSz="1289050">
                  <a:lnSpc>
                    <a:spcPct val="90000"/>
                  </a:lnSpc>
                  <a:spcAft>
                    <a:spcPct val="35000"/>
                  </a:spcAft>
                  <a:defRPr/>
                </a:pPr>
                <a:endParaRPr lang="en-GB" sz="2900" dirty="0">
                  <a:solidFill>
                    <a:srgbClr val="C00000"/>
                  </a:solidFill>
                </a:endParaRPr>
              </a:p>
            </p:txBody>
          </p:sp>
        </p:grpSp>
        <p:grpSp>
          <p:nvGrpSpPr>
            <p:cNvPr id="12" name="Group 11"/>
            <p:cNvGrpSpPr>
              <a:grpSpLocks noChangeAspect="1"/>
            </p:cNvGrpSpPr>
            <p:nvPr/>
          </p:nvGrpSpPr>
          <p:grpSpPr bwMode="auto">
            <a:xfrm>
              <a:off x="5283200" y="2335213"/>
              <a:ext cx="703263" cy="704850"/>
              <a:chOff x="5049735" y="1837626"/>
              <a:chExt cx="638937" cy="638937"/>
            </a:xfrm>
          </p:grpSpPr>
          <p:sp>
            <p:nvSpPr>
              <p:cNvPr id="13" name="Down Arrow 12"/>
              <p:cNvSpPr/>
              <p:nvPr/>
            </p:nvSpPr>
            <p:spPr>
              <a:xfrm>
                <a:off x="5049735" y="1837626"/>
                <a:ext cx="638937" cy="638937"/>
              </a:xfrm>
              <a:prstGeom prst="downArrow">
                <a:avLst>
                  <a:gd name="adj1" fmla="val 55000"/>
                  <a:gd name="adj2" fmla="val 45000"/>
                </a:avLst>
              </a:prstGeom>
              <a:solidFill>
                <a:srgbClr val="00B0F0">
                  <a:alpha val="90000"/>
                </a:srgb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Down Arrow 16"/>
              <p:cNvSpPr/>
              <p:nvPr/>
            </p:nvSpPr>
            <p:spPr>
              <a:xfrm>
                <a:off x="5193964" y="1837626"/>
                <a:ext cx="350478" cy="480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6830" tIns="36830" rIns="36830" bIns="36830" spcCol="1270" anchor="ctr"/>
              <a:lstStyle/>
              <a:p>
                <a:pPr algn="ctr" defTabSz="1289050">
                  <a:lnSpc>
                    <a:spcPct val="90000"/>
                  </a:lnSpc>
                  <a:spcAft>
                    <a:spcPct val="35000"/>
                  </a:spcAft>
                  <a:defRPr/>
                </a:pPr>
                <a:endParaRPr lang="en-GB" sz="2900" dirty="0">
                  <a:solidFill>
                    <a:srgbClr val="C00000"/>
                  </a:solidFill>
                </a:endParaRPr>
              </a:p>
            </p:txBody>
          </p:sp>
        </p:grpSp>
      </p:grpSp>
      <p:grpSp>
        <p:nvGrpSpPr>
          <p:cNvPr id="23" name="Group 13"/>
          <p:cNvGrpSpPr>
            <a:grpSpLocks noChangeAspect="1"/>
          </p:cNvGrpSpPr>
          <p:nvPr/>
        </p:nvGrpSpPr>
        <p:grpSpPr bwMode="auto">
          <a:xfrm>
            <a:off x="6757988" y="3886200"/>
            <a:ext cx="2206625" cy="963613"/>
            <a:chOff x="6663745" y="4533900"/>
            <a:chExt cx="2005787" cy="876300"/>
          </a:xfrm>
        </p:grpSpPr>
        <p:sp>
          <p:nvSpPr>
            <p:cNvPr id="24" name="Right Brace 6"/>
            <p:cNvSpPr>
              <a:spLocks/>
            </p:cNvSpPr>
            <p:nvPr/>
          </p:nvSpPr>
          <p:spPr bwMode="auto">
            <a:xfrm>
              <a:off x="6663745" y="4533900"/>
              <a:ext cx="762000" cy="876300"/>
            </a:xfrm>
            <a:prstGeom prst="rightBrace">
              <a:avLst>
                <a:gd name="adj1" fmla="val 0"/>
                <a:gd name="adj2" fmla="val 50000"/>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sz="1600" b="1" dirty="0">
                <a:latin typeface="Calibri" pitchFamily="34" charset="0"/>
              </a:endParaRPr>
            </a:p>
          </p:txBody>
        </p:sp>
        <p:sp>
          <p:nvSpPr>
            <p:cNvPr id="25" name="TextBox 8"/>
            <p:cNvSpPr txBox="1">
              <a:spLocks noChangeArrowheads="1"/>
            </p:cNvSpPr>
            <p:nvPr/>
          </p:nvSpPr>
          <p:spPr bwMode="auto">
            <a:xfrm>
              <a:off x="7348559" y="4774180"/>
              <a:ext cx="1320973" cy="53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b="1" dirty="0">
                  <a:latin typeface="Calibri" pitchFamily="34" charset="0"/>
                </a:rPr>
                <a:t>Parents influence</a:t>
              </a:r>
            </a:p>
          </p:txBody>
        </p:sp>
      </p:grpSp>
      <p:grpSp>
        <p:nvGrpSpPr>
          <p:cNvPr id="26" name="Group 25"/>
          <p:cNvGrpSpPr/>
          <p:nvPr/>
        </p:nvGrpSpPr>
        <p:grpSpPr>
          <a:xfrm>
            <a:off x="1339850" y="3438525"/>
            <a:ext cx="5691188" cy="1500188"/>
            <a:chOff x="1339850" y="3438525"/>
            <a:chExt cx="5691188" cy="1500188"/>
          </a:xfrm>
        </p:grpSpPr>
        <p:grpSp>
          <p:nvGrpSpPr>
            <p:cNvPr id="27" name="Group 26"/>
            <p:cNvGrpSpPr>
              <a:grpSpLocks noChangeAspect="1"/>
            </p:cNvGrpSpPr>
            <p:nvPr/>
          </p:nvGrpSpPr>
          <p:grpSpPr bwMode="auto">
            <a:xfrm>
              <a:off x="1339850" y="3856038"/>
              <a:ext cx="5691188" cy="1082675"/>
              <a:chOff x="1159185" y="3358515"/>
              <a:chExt cx="5174336" cy="982980"/>
            </a:xfrm>
          </p:grpSpPr>
          <p:sp>
            <p:nvSpPr>
              <p:cNvPr id="31" name="Rounded Rectangle 30"/>
              <p:cNvSpPr/>
              <p:nvPr/>
            </p:nvSpPr>
            <p:spPr>
              <a:xfrm>
                <a:off x="1159185" y="3358515"/>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Rounded Rectangle 10"/>
              <p:cNvSpPr/>
              <p:nvPr/>
            </p:nvSpPr>
            <p:spPr>
              <a:xfrm>
                <a:off x="1188052" y="3387341"/>
                <a:ext cx="4091839" cy="925327"/>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Outcome</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Children consider the soup delicious and eat fish soup once a week for the rest of their lives</a:t>
                </a:r>
              </a:p>
            </p:txBody>
          </p:sp>
        </p:grpSp>
        <p:grpSp>
          <p:nvGrpSpPr>
            <p:cNvPr id="28" name="Group 27"/>
            <p:cNvGrpSpPr>
              <a:grpSpLocks noChangeAspect="1"/>
            </p:cNvGrpSpPr>
            <p:nvPr/>
          </p:nvGrpSpPr>
          <p:grpSpPr bwMode="auto">
            <a:xfrm>
              <a:off x="5616575" y="3438525"/>
              <a:ext cx="703263" cy="704850"/>
              <a:chOff x="5436131" y="2940748"/>
              <a:chExt cx="638937" cy="638937"/>
            </a:xfrm>
          </p:grpSpPr>
          <p:sp>
            <p:nvSpPr>
              <p:cNvPr id="29" name="Down Arrow 28"/>
              <p:cNvSpPr/>
              <p:nvPr/>
            </p:nvSpPr>
            <p:spPr>
              <a:xfrm>
                <a:off x="5436131" y="2940748"/>
                <a:ext cx="638937" cy="638937"/>
              </a:xfrm>
              <a:prstGeom prst="downArrow">
                <a:avLst>
                  <a:gd name="adj1" fmla="val 55000"/>
                  <a:gd name="adj2" fmla="val 45000"/>
                </a:avLst>
              </a:prstGeom>
              <a:solidFill>
                <a:srgbClr val="00B0F0">
                  <a:alpha val="90000"/>
                </a:srgb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Down Arrow 18"/>
              <p:cNvSpPr/>
              <p:nvPr/>
            </p:nvSpPr>
            <p:spPr>
              <a:xfrm>
                <a:off x="5580360" y="2940748"/>
                <a:ext cx="350478" cy="480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6830" tIns="36830" rIns="36830" bIns="36830" spcCol="1270" anchor="ctr"/>
              <a:lstStyle/>
              <a:p>
                <a:pPr algn="ctr" defTabSz="1289050">
                  <a:lnSpc>
                    <a:spcPct val="90000"/>
                  </a:lnSpc>
                  <a:spcAft>
                    <a:spcPct val="35000"/>
                  </a:spcAft>
                  <a:defRPr/>
                </a:pPr>
                <a:endParaRPr lang="en-GB" sz="2900" dirty="0">
                  <a:solidFill>
                    <a:srgbClr val="C00000"/>
                  </a:solidFill>
                </a:endParaRPr>
              </a:p>
            </p:txBody>
          </p:sp>
        </p:grpSp>
      </p:grpSp>
      <p:grpSp>
        <p:nvGrpSpPr>
          <p:cNvPr id="33" name="Group 14"/>
          <p:cNvGrpSpPr>
            <a:grpSpLocks noChangeAspect="1"/>
          </p:cNvGrpSpPr>
          <p:nvPr/>
        </p:nvGrpSpPr>
        <p:grpSpPr bwMode="auto">
          <a:xfrm>
            <a:off x="7273925" y="4999038"/>
            <a:ext cx="1690688" cy="1006475"/>
            <a:chOff x="7127656" y="5600700"/>
            <a:chExt cx="1536805" cy="914400"/>
          </a:xfrm>
        </p:grpSpPr>
        <p:sp>
          <p:nvSpPr>
            <p:cNvPr id="34" name="Right Brace 7"/>
            <p:cNvSpPr>
              <a:spLocks/>
            </p:cNvSpPr>
            <p:nvPr/>
          </p:nvSpPr>
          <p:spPr bwMode="auto">
            <a:xfrm>
              <a:off x="7127656" y="5600700"/>
              <a:ext cx="685800" cy="914400"/>
            </a:xfrm>
            <a:prstGeom prst="rightBrace">
              <a:avLst>
                <a:gd name="adj1" fmla="val 0"/>
                <a:gd name="adj2" fmla="val 50000"/>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GB" sz="1600" b="1" dirty="0">
                <a:latin typeface="Calibri" pitchFamily="34" charset="0"/>
              </a:endParaRPr>
            </a:p>
          </p:txBody>
        </p:sp>
        <p:sp>
          <p:nvSpPr>
            <p:cNvPr id="35" name="TextBox 9"/>
            <p:cNvSpPr txBox="1">
              <a:spLocks noChangeArrowheads="1"/>
            </p:cNvSpPr>
            <p:nvPr/>
          </p:nvSpPr>
          <p:spPr bwMode="auto">
            <a:xfrm>
              <a:off x="7467600" y="5809555"/>
              <a:ext cx="119686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b="1" dirty="0">
                  <a:latin typeface="Calibri" pitchFamily="34" charset="0"/>
                </a:rPr>
                <a:t>Parents worry</a:t>
              </a:r>
            </a:p>
          </p:txBody>
        </p:sp>
      </p:grpSp>
      <p:grpSp>
        <p:nvGrpSpPr>
          <p:cNvPr id="36" name="Group 35"/>
          <p:cNvGrpSpPr/>
          <p:nvPr/>
        </p:nvGrpSpPr>
        <p:grpSpPr>
          <a:xfrm>
            <a:off x="1725613" y="4568825"/>
            <a:ext cx="5692775" cy="1489075"/>
            <a:chOff x="1725613" y="4568825"/>
            <a:chExt cx="5692775" cy="1489075"/>
          </a:xfrm>
        </p:grpSpPr>
        <p:grpSp>
          <p:nvGrpSpPr>
            <p:cNvPr id="37" name="Group 36"/>
            <p:cNvGrpSpPr>
              <a:grpSpLocks noChangeAspect="1"/>
            </p:cNvGrpSpPr>
            <p:nvPr/>
          </p:nvGrpSpPr>
          <p:grpSpPr bwMode="auto">
            <a:xfrm>
              <a:off x="1725613" y="4976813"/>
              <a:ext cx="5692775" cy="1081087"/>
              <a:chOff x="1545581" y="4478020"/>
              <a:chExt cx="5174336" cy="982980"/>
            </a:xfrm>
          </p:grpSpPr>
          <p:sp>
            <p:nvSpPr>
              <p:cNvPr id="41" name="Rounded Rectangle 40"/>
              <p:cNvSpPr/>
              <p:nvPr/>
            </p:nvSpPr>
            <p:spPr>
              <a:xfrm>
                <a:off x="1545581" y="4478020"/>
                <a:ext cx="5174336" cy="982980"/>
              </a:xfrm>
              <a:prstGeom prst="roundRect">
                <a:avLst>
                  <a:gd name="adj" fmla="val 10000"/>
                </a:avLst>
              </a:prstGeom>
              <a:solidFill>
                <a:schemeClr val="accent5">
                  <a:lumMod val="20000"/>
                  <a:lumOff val="80000"/>
                </a:schemeClr>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Rounded Rectangle 12"/>
              <p:cNvSpPr/>
              <p:nvPr/>
            </p:nvSpPr>
            <p:spPr>
              <a:xfrm>
                <a:off x="1574440" y="4506889"/>
                <a:ext cx="4092141" cy="92524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defTabSz="800100">
                  <a:lnSpc>
                    <a:spcPct val="90000"/>
                  </a:lnSpc>
                  <a:spcAft>
                    <a:spcPct val="35000"/>
                  </a:spcAft>
                  <a:defRPr/>
                </a:pPr>
                <a:r>
                  <a:rPr lang="en-GB" sz="1600" b="1" dirty="0">
                    <a:solidFill>
                      <a:srgbClr val="C00000"/>
                    </a:solidFill>
                  </a:rPr>
                  <a:t>Impact</a:t>
                </a:r>
              </a:p>
              <a:p>
                <a:pPr marL="285750" lvl="1" indent="-285750" defTabSz="800100">
                  <a:lnSpc>
                    <a:spcPct val="90000"/>
                  </a:lnSpc>
                  <a:spcAft>
                    <a:spcPct val="15000"/>
                  </a:spcAft>
                  <a:buFont typeface="Wingdings" pitchFamily="2" charset="2"/>
                  <a:buChar char="ü"/>
                  <a:defRPr/>
                </a:pPr>
                <a:r>
                  <a:rPr lang="en-GB" sz="1600" b="1" dirty="0">
                    <a:solidFill>
                      <a:schemeClr val="tx1"/>
                    </a:solidFill>
                  </a:rPr>
                  <a:t>Children are healthy adults</a:t>
                </a:r>
              </a:p>
            </p:txBody>
          </p:sp>
        </p:grpSp>
        <p:grpSp>
          <p:nvGrpSpPr>
            <p:cNvPr id="38" name="Group 37"/>
            <p:cNvGrpSpPr>
              <a:grpSpLocks noChangeAspect="1"/>
            </p:cNvGrpSpPr>
            <p:nvPr/>
          </p:nvGrpSpPr>
          <p:grpSpPr bwMode="auto">
            <a:xfrm>
              <a:off x="5932488" y="4568825"/>
              <a:ext cx="701675" cy="704850"/>
              <a:chOff x="5751738" y="4071175"/>
              <a:chExt cx="638937" cy="638937"/>
            </a:xfrm>
          </p:grpSpPr>
          <p:sp>
            <p:nvSpPr>
              <p:cNvPr id="39" name="Down Arrow 38"/>
              <p:cNvSpPr/>
              <p:nvPr/>
            </p:nvSpPr>
            <p:spPr>
              <a:xfrm>
                <a:off x="5751738" y="4071175"/>
                <a:ext cx="638937" cy="638937"/>
              </a:xfrm>
              <a:prstGeom prst="downArrow">
                <a:avLst>
                  <a:gd name="adj1" fmla="val 55000"/>
                  <a:gd name="adj2" fmla="val 45000"/>
                </a:avLst>
              </a:prstGeom>
              <a:solidFill>
                <a:srgbClr val="00B0F0">
                  <a:alpha val="90000"/>
                </a:srgb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Down Arrow 20"/>
              <p:cNvSpPr/>
              <p:nvPr/>
            </p:nvSpPr>
            <p:spPr>
              <a:xfrm>
                <a:off x="5894848" y="4071175"/>
                <a:ext cx="352716" cy="4806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6830" tIns="36830" rIns="36830" bIns="36830" spcCol="1270" anchor="ctr"/>
              <a:lstStyle/>
              <a:p>
                <a:pPr algn="ctr" defTabSz="1289050">
                  <a:lnSpc>
                    <a:spcPct val="90000"/>
                  </a:lnSpc>
                  <a:spcAft>
                    <a:spcPct val="35000"/>
                  </a:spcAft>
                  <a:defRPr/>
                </a:pPr>
                <a:endParaRPr lang="en-GB" sz="2900" dirty="0">
                  <a:solidFill>
                    <a:srgbClr val="C00000"/>
                  </a:solidFill>
                </a:endParaRPr>
              </a:p>
            </p:txBody>
          </p:sp>
        </p:grpSp>
      </p:grpSp>
    </p:spTree>
    <p:extLst>
      <p:ext uri="{BB962C8B-B14F-4D97-AF65-F5344CB8AC3E}">
        <p14:creationId xmlns:p14="http://schemas.microsoft.com/office/powerpoint/2010/main" val="84720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Rectangle 1027"/>
          <p:cNvSpPr>
            <a:spLocks noChangeArrowheads="1"/>
          </p:cNvSpPr>
          <p:nvPr/>
        </p:nvSpPr>
        <p:spPr bwMode="auto">
          <a:xfrm>
            <a:off x="250825" y="1484313"/>
            <a:ext cx="844867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0" rIns="45720" bIns="0"/>
          <a:lstStyle/>
          <a:p>
            <a:pPr marL="619125" indent="-111125">
              <a:lnSpc>
                <a:spcPct val="90000"/>
              </a:lnSpc>
              <a:buClr>
                <a:srgbClr val="C93000"/>
              </a:buClr>
            </a:pPr>
            <a:endParaRPr lang="en-US" dirty="0">
              <a:solidFill>
                <a:srgbClr val="110400"/>
              </a:solidFill>
              <a:latin typeface="Arial" pitchFamily="34" charset="0"/>
            </a:endParaRPr>
          </a:p>
          <a:p>
            <a:pPr marL="619125" indent="-111125">
              <a:lnSpc>
                <a:spcPct val="90000"/>
              </a:lnSpc>
              <a:buClr>
                <a:srgbClr val="C93000"/>
              </a:buClr>
              <a:buFont typeface="Wingdings" pitchFamily="2" charset="2"/>
              <a:buChar char="ü"/>
            </a:pPr>
            <a:endParaRPr lang="en-US" sz="3200" dirty="0">
              <a:solidFill>
                <a:srgbClr val="110400"/>
              </a:solidFill>
              <a:latin typeface="Arial" pitchFamily="34" charset="0"/>
            </a:endParaRPr>
          </a:p>
        </p:txBody>
      </p:sp>
      <p:grpSp>
        <p:nvGrpSpPr>
          <p:cNvPr id="4" name="Group 1029"/>
          <p:cNvGrpSpPr>
            <a:grpSpLocks/>
          </p:cNvGrpSpPr>
          <p:nvPr/>
        </p:nvGrpSpPr>
        <p:grpSpPr bwMode="auto">
          <a:xfrm>
            <a:off x="228600" y="1524000"/>
            <a:ext cx="8470246" cy="5029200"/>
            <a:chOff x="784" y="960"/>
            <a:chExt cx="4677" cy="2840"/>
          </a:xfrm>
        </p:grpSpPr>
        <p:sp>
          <p:nvSpPr>
            <p:cNvPr id="5" name="Rectangle 1030"/>
            <p:cNvSpPr>
              <a:spLocks noChangeArrowheads="1"/>
            </p:cNvSpPr>
            <p:nvPr/>
          </p:nvSpPr>
          <p:spPr bwMode="auto">
            <a:xfrm>
              <a:off x="784" y="2100"/>
              <a:ext cx="441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sym typeface="Verdana" pitchFamily="34" charset="0"/>
                </a:rPr>
                <a:t> </a:t>
              </a:r>
            </a:p>
          </p:txBody>
        </p:sp>
        <p:sp>
          <p:nvSpPr>
            <p:cNvPr id="6" name="Oval 1031"/>
            <p:cNvSpPr>
              <a:spLocks noChangeArrowheads="1"/>
            </p:cNvSpPr>
            <p:nvPr/>
          </p:nvSpPr>
          <p:spPr bwMode="auto">
            <a:xfrm>
              <a:off x="912" y="960"/>
              <a:ext cx="2719" cy="2840"/>
            </a:xfrm>
            <a:prstGeom prst="ellipse">
              <a:avLst/>
            </a:prstGeom>
            <a:solidFill>
              <a:srgbClr val="FF3300"/>
            </a:solidFill>
            <a:ln w="127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 name="Oval 1032"/>
            <p:cNvSpPr>
              <a:spLocks noChangeArrowheads="1"/>
            </p:cNvSpPr>
            <p:nvPr/>
          </p:nvSpPr>
          <p:spPr bwMode="auto">
            <a:xfrm>
              <a:off x="1152" y="1824"/>
              <a:ext cx="1781" cy="1903"/>
            </a:xfrm>
            <a:prstGeom prst="ellipse">
              <a:avLst/>
            </a:prstGeom>
            <a:solidFill>
              <a:srgbClr val="FFC000"/>
            </a:solid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 name="Oval 1033"/>
            <p:cNvSpPr>
              <a:spLocks noChangeArrowheads="1"/>
            </p:cNvSpPr>
            <p:nvPr/>
          </p:nvSpPr>
          <p:spPr bwMode="auto">
            <a:xfrm>
              <a:off x="1430" y="2838"/>
              <a:ext cx="795" cy="846"/>
            </a:xfrm>
            <a:prstGeom prst="ellipse">
              <a:avLst/>
            </a:prstGeom>
            <a:solidFill>
              <a:srgbClr val="00B050"/>
            </a:solidFill>
            <a:ln w="285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 name="Text Box 1034"/>
            <p:cNvSpPr txBox="1">
              <a:spLocks noChangeArrowheads="1"/>
            </p:cNvSpPr>
            <p:nvPr/>
          </p:nvSpPr>
          <p:spPr bwMode="auto">
            <a:xfrm>
              <a:off x="1405" y="3261"/>
              <a:ext cx="862" cy="30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1"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Parents</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0" name="Text Box 1035"/>
            <p:cNvSpPr txBox="1">
              <a:spLocks noChangeArrowheads="1"/>
            </p:cNvSpPr>
            <p:nvPr/>
          </p:nvSpPr>
          <p:spPr bwMode="auto">
            <a:xfrm>
              <a:off x="1353" y="2367"/>
              <a:ext cx="646" cy="32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1"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Young child 1</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1" name="Text Box 1036"/>
            <p:cNvSpPr txBox="1">
              <a:spLocks noChangeArrowheads="1"/>
            </p:cNvSpPr>
            <p:nvPr/>
          </p:nvSpPr>
          <p:spPr bwMode="auto">
            <a:xfrm>
              <a:off x="2000" y="2285"/>
              <a:ext cx="647" cy="30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ZW" altLang="zh-CN" sz="1400" b="1" kern="0" dirty="0">
                  <a:solidFill>
                    <a:srgbClr val="000000"/>
                  </a:solidFill>
                  <a:latin typeface="Arial" pitchFamily="34" charset="0"/>
                  <a:ea typeface="SimSun" pitchFamily="2" charset="-122"/>
                </a:rPr>
                <a:t>Young child 2</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2" name="Text Box 1037"/>
            <p:cNvSpPr txBox="1">
              <a:spLocks noChangeArrowheads="1"/>
            </p:cNvSpPr>
            <p:nvPr/>
          </p:nvSpPr>
          <p:spPr bwMode="auto">
            <a:xfrm>
              <a:off x="2259" y="2672"/>
              <a:ext cx="647" cy="32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ZW" altLang="zh-CN" sz="1400" b="1" kern="0" dirty="0">
                  <a:solidFill>
                    <a:srgbClr val="000000"/>
                  </a:solidFill>
                  <a:latin typeface="Arial" pitchFamily="34" charset="0"/>
                  <a:ea typeface="SimSun" pitchFamily="2" charset="-122"/>
                </a:rPr>
                <a:t>Young child 3</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3" name="Text Box 1038"/>
            <p:cNvSpPr txBox="1">
              <a:spLocks noChangeArrowheads="1"/>
            </p:cNvSpPr>
            <p:nvPr/>
          </p:nvSpPr>
          <p:spPr bwMode="auto">
            <a:xfrm>
              <a:off x="1343" y="1371"/>
              <a:ext cx="760" cy="24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Grown up </a:t>
              </a:r>
            </a:p>
            <a:p>
              <a:pPr marL="0" marR="0" lvl="0" indent="0" algn="ctr" defTabSz="914400" eaLnBrk="1" fontAlgn="auto" latinLnBrk="0" hangingPunct="1">
                <a:lnSpc>
                  <a:spcPct val="100000"/>
                </a:lnSpc>
                <a:spcBef>
                  <a:spcPts val="0"/>
                </a:spcBef>
                <a:spcAft>
                  <a:spcPts val="0"/>
                </a:spcAft>
                <a:buClrTx/>
                <a:buSzTx/>
                <a:buFontTx/>
                <a:buNone/>
                <a:tabLst/>
                <a:defRPr/>
              </a:pPr>
              <a:r>
                <a:rPr lang="en-ZW" sz="1400" kern="0" dirty="0" smtClean="0">
                  <a:solidFill>
                    <a:srgbClr val="000000"/>
                  </a:solidFill>
                  <a:latin typeface="Arial" pitchFamily="34" charset="0"/>
                  <a:ea typeface="SimSun" pitchFamily="2" charset="-122"/>
                </a:rPr>
                <a:t>Child 1</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4" name="Text Box 1039"/>
            <p:cNvSpPr txBox="1">
              <a:spLocks noChangeArrowheads="1"/>
            </p:cNvSpPr>
            <p:nvPr/>
          </p:nvSpPr>
          <p:spPr bwMode="auto">
            <a:xfrm>
              <a:off x="2336" y="1344"/>
              <a:ext cx="791" cy="249"/>
            </a:xfrm>
            <a:prstGeom prst="rect">
              <a:avLst/>
            </a:prstGeom>
            <a:solidFill>
              <a:srgbClr val="FFFFFF">
                <a:alpha val="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ZW" altLang="zh-CN" sz="1400" kern="0" dirty="0">
                  <a:solidFill>
                    <a:srgbClr val="000000"/>
                  </a:solidFill>
                  <a:latin typeface="Arial" pitchFamily="34" charset="0"/>
                  <a:ea typeface="SimSun" pitchFamily="2" charset="-122"/>
                </a:rPr>
                <a:t>Grown up </a:t>
              </a:r>
            </a:p>
            <a:p>
              <a:pPr marL="0" marR="0" lvl="0" indent="0" algn="ctr" defTabSz="914400" eaLnBrk="1" fontAlgn="auto" latinLnBrk="0" hangingPunct="1">
                <a:lnSpc>
                  <a:spcPct val="100000"/>
                </a:lnSpc>
                <a:spcBef>
                  <a:spcPts val="0"/>
                </a:spcBef>
                <a:spcAft>
                  <a:spcPts val="0"/>
                </a:spcAft>
                <a:buClrTx/>
                <a:buSzTx/>
                <a:buFontTx/>
                <a:buNone/>
                <a:tabLst/>
                <a:defRPr/>
              </a:pPr>
              <a:r>
                <a:rPr lang="en-ZW" sz="1400" kern="0" dirty="0">
                  <a:solidFill>
                    <a:srgbClr val="000000"/>
                  </a:solidFill>
                  <a:latin typeface="Arial" pitchFamily="34" charset="0"/>
                  <a:ea typeface="SimSun" pitchFamily="2" charset="-122"/>
                </a:rPr>
                <a:t>Child</a:t>
              </a:r>
              <a:r>
                <a:rPr kumimoji="0" lang="en-ZW" altLang="zh-CN"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 2</a:t>
              </a:r>
              <a:endParaRPr kumimoji="0" lang="en-US"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endParaRPr>
            </a:p>
          </p:txBody>
        </p:sp>
        <p:sp>
          <p:nvSpPr>
            <p:cNvPr id="15" name="Text Box 1040"/>
            <p:cNvSpPr txBox="1">
              <a:spLocks noChangeArrowheads="1"/>
            </p:cNvSpPr>
            <p:nvPr/>
          </p:nvSpPr>
          <p:spPr bwMode="auto">
            <a:xfrm>
              <a:off x="2635" y="1760"/>
              <a:ext cx="841" cy="247"/>
            </a:xfrm>
            <a:prstGeom prst="rect">
              <a:avLst/>
            </a:prstGeom>
            <a:solidFill>
              <a:srgbClr val="FFFFFF">
                <a:alpha val="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ZW" altLang="zh-CN" sz="1400" kern="0" dirty="0">
                  <a:solidFill>
                    <a:srgbClr val="000000"/>
                  </a:solidFill>
                  <a:latin typeface="Arial" pitchFamily="34" charset="0"/>
                  <a:ea typeface="SimSun" pitchFamily="2" charset="-122"/>
                </a:rPr>
                <a:t>Grown up </a:t>
              </a:r>
            </a:p>
            <a:p>
              <a:pPr marL="0" marR="0" lvl="0" indent="0" algn="ctr" defTabSz="914400" eaLnBrk="1" fontAlgn="auto" latinLnBrk="0" hangingPunct="1">
                <a:lnSpc>
                  <a:spcPct val="100000"/>
                </a:lnSpc>
                <a:spcBef>
                  <a:spcPts val="0"/>
                </a:spcBef>
                <a:spcAft>
                  <a:spcPts val="0"/>
                </a:spcAft>
                <a:buClrTx/>
                <a:buSzTx/>
                <a:buFontTx/>
                <a:buNone/>
                <a:tabLst/>
                <a:defRPr/>
              </a:pPr>
              <a:r>
                <a:rPr lang="en-ZW" sz="1400" kern="0" dirty="0">
                  <a:solidFill>
                    <a:srgbClr val="000000"/>
                  </a:solidFill>
                  <a:latin typeface="Arial" pitchFamily="34" charset="0"/>
                  <a:ea typeface="SimSun" pitchFamily="2" charset="-122"/>
                </a:rPr>
                <a:t>Child </a:t>
              </a:r>
              <a:r>
                <a:rPr kumimoji="0" lang="en-ZW" altLang="zh-CN"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3</a:t>
              </a:r>
              <a:endParaRPr kumimoji="0" lang="en-US"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endParaRPr>
            </a:p>
          </p:txBody>
        </p:sp>
        <p:sp>
          <p:nvSpPr>
            <p:cNvPr id="16" name="WordArt 1041"/>
            <p:cNvSpPr>
              <a:spLocks noChangeArrowheads="1" noChangeShapeType="1" noTextEdit="1"/>
            </p:cNvSpPr>
            <p:nvPr/>
          </p:nvSpPr>
          <p:spPr bwMode="auto">
            <a:xfrm rot="946907">
              <a:off x="2177" y="1083"/>
              <a:ext cx="770" cy="162"/>
            </a:xfrm>
            <a:prstGeom prst="rect">
              <a:avLst/>
            </a:prstGeom>
          </p:spPr>
          <p:txBody>
            <a:bodyPr spcFirstLastPara="1" wrap="none" fromWordArt="1">
              <a:prstTxWarp prst="textArchUp">
                <a:avLst>
                  <a:gd name="adj" fmla="val 1080000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0" cap="none" spc="0" normalizeH="0" baseline="0" noProof="0" dirty="0" smtClean="0">
                  <a:ln w="9525">
                    <a:solidFill>
                      <a:srgbClr val="000000"/>
                    </a:solidFill>
                    <a:round/>
                    <a:headEnd/>
                    <a:tailEnd/>
                  </a:ln>
                  <a:solidFill>
                    <a:srgbClr val="000000"/>
                  </a:solidFill>
                  <a:effectLst/>
                  <a:uLnTx/>
                  <a:uFillTx/>
                  <a:latin typeface="Times New Roman"/>
                  <a:cs typeface="Times New Roman"/>
                </a:rPr>
                <a:t>indirect influence</a:t>
              </a:r>
            </a:p>
          </p:txBody>
        </p:sp>
        <p:sp>
          <p:nvSpPr>
            <p:cNvPr id="17" name="AutoShape 1042"/>
            <p:cNvSpPr>
              <a:spLocks noChangeArrowheads="1"/>
            </p:cNvSpPr>
            <p:nvPr/>
          </p:nvSpPr>
          <p:spPr bwMode="auto">
            <a:xfrm rot="-3273203">
              <a:off x="1483" y="2837"/>
              <a:ext cx="613" cy="123"/>
            </a:xfrm>
            <a:prstGeom prst="curvedUpArrow">
              <a:avLst>
                <a:gd name="adj1" fmla="val 99675"/>
                <a:gd name="adj2" fmla="val 199350"/>
                <a:gd name="adj3" fmla="val 28667"/>
              </a:avLst>
            </a:prstGeom>
            <a:solidFill>
              <a:srgbClr val="99CC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8" name="AutoShape 1043"/>
            <p:cNvSpPr>
              <a:spLocks noChangeArrowheads="1"/>
            </p:cNvSpPr>
            <p:nvPr/>
          </p:nvSpPr>
          <p:spPr bwMode="auto">
            <a:xfrm rot="-2650181">
              <a:off x="1824" y="2880"/>
              <a:ext cx="676" cy="136"/>
            </a:xfrm>
            <a:prstGeom prst="curvedDownArrow">
              <a:avLst>
                <a:gd name="adj1" fmla="val 99412"/>
                <a:gd name="adj2" fmla="val 198824"/>
                <a:gd name="adj3" fmla="val 33333"/>
              </a:avLst>
            </a:prstGeom>
            <a:solidFill>
              <a:srgbClr val="99CC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9" name="AutoShape 1044"/>
            <p:cNvSpPr>
              <a:spLocks noChangeArrowheads="1"/>
            </p:cNvSpPr>
            <p:nvPr/>
          </p:nvSpPr>
          <p:spPr bwMode="auto">
            <a:xfrm rot="-3273203">
              <a:off x="2452" y="2090"/>
              <a:ext cx="613" cy="123"/>
            </a:xfrm>
            <a:prstGeom prst="curvedUpArrow">
              <a:avLst>
                <a:gd name="adj1" fmla="val 99675"/>
                <a:gd name="adj2" fmla="val 199350"/>
                <a:gd name="adj3" fmla="val 28667"/>
              </a:avLst>
            </a:prstGeom>
            <a:solidFill>
              <a:srgbClr val="99CC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20" name="AutoShape 1045"/>
            <p:cNvSpPr>
              <a:spLocks noChangeArrowheads="1"/>
            </p:cNvSpPr>
            <p:nvPr/>
          </p:nvSpPr>
          <p:spPr bwMode="auto">
            <a:xfrm rot="-6519348">
              <a:off x="1307" y="1920"/>
              <a:ext cx="749" cy="123"/>
            </a:xfrm>
            <a:prstGeom prst="curvedDownArrow">
              <a:avLst>
                <a:gd name="adj1" fmla="val 121789"/>
                <a:gd name="adj2" fmla="val 243577"/>
                <a:gd name="adj3" fmla="val 33333"/>
              </a:avLst>
            </a:prstGeom>
            <a:solidFill>
              <a:srgbClr val="99CC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21" name="WordArt 1046"/>
            <p:cNvSpPr>
              <a:spLocks noChangeArrowheads="1" noChangeShapeType="1" noTextEdit="1"/>
            </p:cNvSpPr>
            <p:nvPr/>
          </p:nvSpPr>
          <p:spPr bwMode="auto">
            <a:xfrm rot="795204">
              <a:off x="1872" y="1968"/>
              <a:ext cx="692" cy="161"/>
            </a:xfrm>
            <a:prstGeom prst="rect">
              <a:avLst/>
            </a:prstGeom>
          </p:spPr>
          <p:txBody>
            <a:bodyPr spcFirstLastPara="1" wrap="none" fromWordArt="1">
              <a:prstTxWarp prst="textArchUp">
                <a:avLst>
                  <a:gd name="adj" fmla="val 1100256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0" cap="none" spc="0" normalizeH="0" baseline="0" noProof="0" dirty="0" smtClean="0">
                  <a:ln w="9525">
                    <a:solidFill>
                      <a:srgbClr val="000000"/>
                    </a:solidFill>
                    <a:round/>
                    <a:headEnd/>
                    <a:tailEnd/>
                  </a:ln>
                  <a:solidFill>
                    <a:srgbClr val="000000"/>
                  </a:solidFill>
                  <a:effectLst/>
                  <a:uLnTx/>
                  <a:uFillTx/>
                  <a:latin typeface="Times New Roman"/>
                  <a:cs typeface="Times New Roman"/>
                </a:rPr>
                <a:t>direct influence</a:t>
              </a:r>
            </a:p>
          </p:txBody>
        </p:sp>
        <p:sp>
          <p:nvSpPr>
            <p:cNvPr id="22" name="WordArt 1047"/>
            <p:cNvSpPr>
              <a:spLocks noChangeArrowheads="1" noChangeShapeType="1" noTextEdit="1"/>
            </p:cNvSpPr>
            <p:nvPr/>
          </p:nvSpPr>
          <p:spPr bwMode="auto">
            <a:xfrm rot="554354">
              <a:off x="1577" y="2925"/>
              <a:ext cx="566" cy="343"/>
            </a:xfrm>
            <a:prstGeom prst="rect">
              <a:avLst/>
            </a:prstGeom>
          </p:spPr>
          <p:txBody>
            <a:bodyPr spcFirstLastPara="1" wrap="none" fromWordArt="1">
              <a:prstTxWarp prst="textArchUp">
                <a:avLst>
                  <a:gd name="adj" fmla="val 1132412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0" cap="none" spc="0" normalizeH="0" baseline="0" noProof="0" dirty="0" smtClean="0">
                  <a:ln w="9525">
                    <a:solidFill>
                      <a:srgbClr val="000000"/>
                    </a:solidFill>
                    <a:round/>
                    <a:headEnd/>
                    <a:tailEnd/>
                  </a:ln>
                  <a:solidFill>
                    <a:srgbClr val="000000"/>
                  </a:solidFill>
                  <a:effectLst/>
                  <a:uLnTx/>
                  <a:uFillTx/>
                  <a:latin typeface="Times New Roman"/>
                  <a:cs typeface="Times New Roman"/>
                </a:rPr>
                <a:t>direct control</a:t>
              </a:r>
            </a:p>
          </p:txBody>
        </p:sp>
        <p:sp>
          <p:nvSpPr>
            <p:cNvPr id="23" name="Text Box 1048"/>
            <p:cNvSpPr txBox="1">
              <a:spLocks noChangeArrowheads="1"/>
            </p:cNvSpPr>
            <p:nvPr/>
          </p:nvSpPr>
          <p:spPr bwMode="auto">
            <a:xfrm>
              <a:off x="3779" y="2925"/>
              <a:ext cx="1630" cy="542"/>
            </a:xfrm>
            <a:prstGeom prst="rect">
              <a:avLst/>
            </a:prstGeom>
            <a:solidFill>
              <a:srgbClr val="00B050"/>
            </a:solidFill>
            <a:ln w="12700">
              <a:solidFill>
                <a:srgbClr val="000000"/>
              </a:solidFill>
              <a:miter lim="800000"/>
              <a:headEnd/>
              <a:tailEnd/>
            </a:ln>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CO" sz="2800" b="1" i="0" u="none" strike="noStrike" kern="0" cap="none" spc="0" normalizeH="0" baseline="0" noProof="0" dirty="0" smtClean="0">
                  <a:ln>
                    <a:noFill/>
                  </a:ln>
                  <a:solidFill>
                    <a:srgbClr val="000000"/>
                  </a:solidFill>
                  <a:effectLst/>
                  <a:uLnTx/>
                  <a:uFillTx/>
                  <a:latin typeface="Arial" pitchFamily="34" charset="0"/>
                  <a:cs typeface="Arial" pitchFamily="34" charset="0"/>
                </a:rPr>
                <a:t>Sphere of Control</a:t>
              </a:r>
              <a:endParaRPr kumimoji="0" lang="es-ES" sz="2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4" name="Text Box 1049"/>
            <p:cNvSpPr txBox="1">
              <a:spLocks noChangeArrowheads="1"/>
            </p:cNvSpPr>
            <p:nvPr/>
          </p:nvSpPr>
          <p:spPr bwMode="auto">
            <a:xfrm>
              <a:off x="3779" y="2070"/>
              <a:ext cx="1682" cy="541"/>
            </a:xfrm>
            <a:prstGeom prst="rect">
              <a:avLst/>
            </a:prstGeom>
            <a:solidFill>
              <a:srgbClr val="FFC000"/>
            </a:solidFill>
            <a:ln w="12700">
              <a:solidFill>
                <a:srgbClr val="000000"/>
              </a:solidFill>
              <a:miter lim="800000"/>
              <a:headEnd/>
              <a:tailEnd/>
            </a:ln>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CO" sz="2800" b="1" i="0" u="none" strike="noStrike" kern="0" cap="none" spc="0" normalizeH="0" baseline="0" noProof="0" dirty="0" smtClean="0">
                  <a:ln>
                    <a:noFill/>
                  </a:ln>
                  <a:solidFill>
                    <a:srgbClr val="000000"/>
                  </a:solidFill>
                  <a:effectLst/>
                  <a:uLnTx/>
                  <a:uFillTx/>
                  <a:latin typeface="Arial" pitchFamily="34" charset="0"/>
                  <a:cs typeface="Arial" pitchFamily="34" charset="0"/>
                </a:rPr>
                <a:t>Sphere of </a:t>
              </a:r>
              <a:r>
                <a:rPr kumimoji="0" lang="es-CO" sz="2800" b="1" i="0" u="none" strike="noStrike" kern="0" cap="none" spc="0" normalizeH="0" baseline="0" noProof="0" dirty="0" err="1" smtClean="0">
                  <a:ln>
                    <a:noFill/>
                  </a:ln>
                  <a:solidFill>
                    <a:srgbClr val="000000"/>
                  </a:solidFill>
                  <a:effectLst/>
                  <a:uLnTx/>
                  <a:uFillTx/>
                  <a:latin typeface="Arial" pitchFamily="34" charset="0"/>
                  <a:cs typeface="Arial" pitchFamily="34" charset="0"/>
                </a:rPr>
                <a:t>influence</a:t>
              </a:r>
              <a:endParaRPr kumimoji="0" lang="es-ES" sz="2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5" name="Text Box 1050"/>
            <p:cNvSpPr txBox="1">
              <a:spLocks noChangeArrowheads="1"/>
            </p:cNvSpPr>
            <p:nvPr/>
          </p:nvSpPr>
          <p:spPr bwMode="auto">
            <a:xfrm>
              <a:off x="3779" y="1193"/>
              <a:ext cx="1682" cy="539"/>
            </a:xfrm>
            <a:prstGeom prst="rect">
              <a:avLst/>
            </a:prstGeom>
            <a:solidFill>
              <a:srgbClr val="FF3300"/>
            </a:solidFill>
            <a:ln w="12700">
              <a:solidFill>
                <a:srgbClr val="000000"/>
              </a:solidFill>
              <a:miter lim="800000"/>
              <a:headEnd/>
              <a:tailEnd/>
            </a:ln>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CO" sz="2800" b="1" i="0" u="none" strike="noStrike" kern="0" cap="none" spc="0" normalizeH="0" baseline="0" noProof="0" dirty="0" smtClean="0">
                  <a:ln>
                    <a:noFill/>
                  </a:ln>
                  <a:solidFill>
                    <a:srgbClr val="000000"/>
                  </a:solidFill>
                  <a:effectLst/>
                  <a:uLnTx/>
                  <a:uFillTx/>
                  <a:latin typeface="Arial" pitchFamily="34" charset="0"/>
                  <a:cs typeface="Arial" pitchFamily="34" charset="0"/>
                </a:rPr>
                <a:t>Sphere of interest/concern</a:t>
              </a:r>
              <a:endParaRPr kumimoji="0" lang="es-ES" sz="2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sp>
        <p:nvSpPr>
          <p:cNvPr id="26" name="Title 1"/>
          <p:cNvSpPr txBox="1">
            <a:spLocks/>
          </p:cNvSpPr>
          <p:nvPr/>
        </p:nvSpPr>
        <p:spPr>
          <a:xfrm>
            <a:off x="1143000" y="76200"/>
            <a:ext cx="67818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3600" dirty="0" smtClean="0">
                <a:ea typeface="ＭＳ Ｐゴシック" pitchFamily="34" charset="-128"/>
              </a:rPr>
              <a:t>Circles of control, influence and</a:t>
            </a:r>
            <a:br>
              <a:rPr lang="en-GB" sz="3600" dirty="0" smtClean="0">
                <a:ea typeface="ＭＳ Ｐゴシック" pitchFamily="34" charset="-128"/>
              </a:rPr>
            </a:br>
            <a:r>
              <a:rPr lang="en-GB" sz="3600" dirty="0" smtClean="0">
                <a:ea typeface="ＭＳ Ｐゴシック" pitchFamily="34" charset="-128"/>
              </a:rPr>
              <a:t>interest/concern/worry</a:t>
            </a:r>
          </a:p>
        </p:txBody>
      </p:sp>
    </p:spTree>
    <p:extLst>
      <p:ext uri="{BB962C8B-B14F-4D97-AF65-F5344CB8AC3E}">
        <p14:creationId xmlns:p14="http://schemas.microsoft.com/office/powerpoint/2010/main" val="1694300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1174576" y="76200"/>
            <a:ext cx="6781800" cy="1066800"/>
          </a:xfrm>
        </p:spPr>
        <p:txBody>
          <a:bodyPr>
            <a:normAutofit/>
          </a:bodyPr>
          <a:lstStyle/>
          <a:p>
            <a:r>
              <a:rPr lang="en-GB" sz="4000" b="1" dirty="0"/>
              <a:t>In such a complex situation</a:t>
            </a:r>
          </a:p>
        </p:txBody>
      </p:sp>
      <p:sp>
        <p:nvSpPr>
          <p:cNvPr id="3" name="Content Placeholder 2"/>
          <p:cNvSpPr>
            <a:spLocks noGrp="1"/>
          </p:cNvSpPr>
          <p:nvPr>
            <p:ph sz="half" idx="4294967295"/>
          </p:nvPr>
        </p:nvSpPr>
        <p:spPr>
          <a:xfrm>
            <a:off x="574675" y="1557338"/>
            <a:ext cx="8569325" cy="5184775"/>
          </a:xfrm>
        </p:spPr>
        <p:txBody>
          <a:bodyPr/>
          <a:lstStyle/>
          <a:p>
            <a:pPr marL="365125" indent="-365125" defTabSz="365125">
              <a:buClr>
                <a:srgbClr val="C00000"/>
              </a:buClr>
              <a:buFont typeface="Wingdings" pitchFamily="2" charset="2"/>
              <a:buChar char="Ø"/>
              <a:defRPr/>
            </a:pPr>
            <a:r>
              <a:rPr lang="en-GB" sz="2400" b="1" dirty="0" smtClean="0">
                <a:solidFill>
                  <a:srgbClr val="C00000"/>
                </a:solidFill>
                <a:ea typeface="ＭＳ Ｐゴシック" pitchFamily="34" charset="-128"/>
              </a:rPr>
              <a:t>The relationships of cause and effect are </a:t>
            </a:r>
            <a:r>
              <a:rPr lang="en-GB" sz="2400" b="1" u="sng" dirty="0" smtClean="0">
                <a:solidFill>
                  <a:srgbClr val="C00000"/>
                </a:solidFill>
                <a:ea typeface="ＭＳ Ｐゴシック" pitchFamily="34" charset="-128"/>
              </a:rPr>
              <a:t>unknown</a:t>
            </a:r>
            <a:r>
              <a:rPr lang="en-GB" sz="2400" b="1" dirty="0" smtClean="0">
                <a:solidFill>
                  <a:srgbClr val="C00000"/>
                </a:solidFill>
                <a:ea typeface="ＭＳ Ｐゴシック" pitchFamily="34" charset="-128"/>
              </a:rPr>
              <a:t> until the outcomes emerge. </a:t>
            </a:r>
          </a:p>
          <a:p>
            <a:pPr marL="365125" indent="-365125" defTabSz="365125">
              <a:buClr>
                <a:srgbClr val="C00000"/>
              </a:buClr>
              <a:buFont typeface="Wingdings" pitchFamily="2" charset="2"/>
              <a:buChar char="Ø"/>
              <a:defRPr/>
            </a:pPr>
            <a:r>
              <a:rPr lang="en-GB" sz="2400" dirty="0" smtClean="0">
                <a:ea typeface="ＭＳ Ｐゴシック" pitchFamily="34" charset="-128"/>
              </a:rPr>
              <a:t>To produce a nutritious soup that their children will eat once a week for the rest of their lives, the recipe is less important than the parents’ relationships with each son and daughter, and theirs with their social environment.</a:t>
            </a:r>
          </a:p>
          <a:p>
            <a:pPr marL="365125" indent="-365125" defTabSz="365125">
              <a:spcBef>
                <a:spcPts val="600"/>
              </a:spcBef>
              <a:buClr>
                <a:srgbClr val="C00000"/>
              </a:buClr>
              <a:buFont typeface="Wingdings" pitchFamily="2" charset="2"/>
              <a:buChar char="Ø"/>
              <a:defRPr/>
            </a:pPr>
            <a:r>
              <a:rPr lang="en-GB" sz="2400" dirty="0" smtClean="0">
                <a:ea typeface="ＭＳ Ｐゴシック" pitchFamily="34" charset="-128"/>
              </a:rPr>
              <a:t>More than cooking experience </a:t>
            </a:r>
          </a:p>
          <a:p>
            <a:pPr marL="365125" indent="-365125" defTabSz="365125">
              <a:spcBef>
                <a:spcPts val="0"/>
              </a:spcBef>
              <a:buClr>
                <a:srgbClr val="C00000"/>
              </a:buClr>
              <a:defRPr/>
            </a:pPr>
            <a:r>
              <a:rPr lang="en-GB" sz="2400" dirty="0" smtClean="0">
                <a:ea typeface="ＭＳ Ｐゴシック" pitchFamily="34" charset="-128"/>
              </a:rPr>
              <a:t>	parent’s must rely on their </a:t>
            </a:r>
          </a:p>
          <a:p>
            <a:pPr marL="365125" indent="-365125" defTabSz="365125">
              <a:spcBef>
                <a:spcPts val="0"/>
              </a:spcBef>
              <a:buClr>
                <a:srgbClr val="C00000"/>
              </a:buClr>
              <a:defRPr/>
            </a:pPr>
            <a:r>
              <a:rPr lang="en-GB" sz="2400" dirty="0" smtClean="0">
                <a:ea typeface="ＭＳ Ｐゴシック" pitchFamily="34" charset="-128"/>
              </a:rPr>
              <a:t>	sensitivity and creativity. </a:t>
            </a:r>
          </a:p>
          <a:p>
            <a:pPr marL="365125" indent="-365125" defTabSz="365125">
              <a:spcBef>
                <a:spcPts val="600"/>
              </a:spcBef>
              <a:buClr>
                <a:srgbClr val="C00000"/>
              </a:buClr>
              <a:buFont typeface="Wingdings" pitchFamily="2" charset="2"/>
              <a:buChar char="Ø"/>
              <a:defRPr/>
            </a:pPr>
            <a:r>
              <a:rPr lang="en-GB" sz="2400" dirty="0" smtClean="0">
                <a:ea typeface="ＭＳ Ｐゴシック" pitchFamily="34" charset="-128"/>
              </a:rPr>
              <a:t>And they must accept </a:t>
            </a:r>
          </a:p>
          <a:p>
            <a:pPr marL="365125" indent="-365125" defTabSz="365125">
              <a:spcBef>
                <a:spcPts val="0"/>
              </a:spcBef>
              <a:buClr>
                <a:srgbClr val="C00000"/>
              </a:buClr>
              <a:defRPr/>
            </a:pPr>
            <a:r>
              <a:rPr lang="en-GB" sz="2400" dirty="0" smtClean="0">
                <a:ea typeface="ＭＳ Ｐゴシック" pitchFamily="34" charset="-128"/>
              </a:rPr>
              <a:t>	uncertainty about the results.</a:t>
            </a:r>
          </a:p>
          <a:p>
            <a:pPr>
              <a:defRPr/>
            </a:pPr>
            <a:endParaRPr lang="en-GB" sz="2400" dirty="0" smtClean="0">
              <a:ea typeface="ＭＳ Ｐゴシック" pitchFamily="34" charset="-128"/>
            </a:endParaRPr>
          </a:p>
        </p:txBody>
      </p:sp>
      <p:pic>
        <p:nvPicPr>
          <p:cNvPr id="31748"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105400" y="3644900"/>
            <a:ext cx="4038600" cy="3028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344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15888"/>
            <a:ext cx="6792119" cy="865187"/>
          </a:xfrm>
        </p:spPr>
        <p:txBody>
          <a:bodyPr>
            <a:noAutofit/>
          </a:bodyPr>
          <a:lstStyle/>
          <a:p>
            <a:pPr marL="0" indent="0" algn="ctr">
              <a:spcBef>
                <a:spcPct val="0"/>
              </a:spcBef>
              <a:buNone/>
            </a:pPr>
            <a:r>
              <a:rPr lang="en-GB" sz="3600" dirty="0">
                <a:latin typeface="+mj-lt"/>
                <a:ea typeface="+mj-ea"/>
                <a:cs typeface="+mj-cs"/>
              </a:rPr>
              <a:t>The reality of multi-stakeholder cross-cutting projects is substantially </a:t>
            </a:r>
            <a:r>
              <a:rPr lang="en-GB" sz="3600" b="1" dirty="0">
                <a:latin typeface="+mj-lt"/>
                <a:ea typeface="+mj-ea"/>
                <a:cs typeface="+mj-cs"/>
              </a:rPr>
              <a:t>complex</a:t>
            </a:r>
            <a:endParaRPr lang="en-US" sz="3600" b="1" dirty="0">
              <a:latin typeface="+mj-lt"/>
              <a:ea typeface="+mj-ea"/>
              <a:cs typeface="+mj-cs"/>
            </a:endParaRPr>
          </a:p>
        </p:txBody>
      </p:sp>
      <p:sp>
        <p:nvSpPr>
          <p:cNvPr id="5" name="Content Placeholder 30"/>
          <p:cNvSpPr txBox="1">
            <a:spLocks/>
          </p:cNvSpPr>
          <p:nvPr/>
        </p:nvSpPr>
        <p:spPr>
          <a:xfrm>
            <a:off x="457200" y="2143125"/>
            <a:ext cx="4330700" cy="4525963"/>
          </a:xfrm>
          <a:prstGeom prst="rect">
            <a:avLst/>
          </a:prstGeom>
        </p:spPr>
        <p:txBody>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r>
              <a:rPr lang="en-GB" b="1" dirty="0" smtClean="0">
                <a:solidFill>
                  <a:srgbClr val="FF0000"/>
                </a:solidFill>
              </a:rPr>
              <a:t>The relationships of cause and effect are unknown</a:t>
            </a:r>
          </a:p>
        </p:txBody>
      </p:sp>
      <p:grpSp>
        <p:nvGrpSpPr>
          <p:cNvPr id="6" name="Group 37"/>
          <p:cNvGrpSpPr>
            <a:grpSpLocks/>
          </p:cNvGrpSpPr>
          <p:nvPr/>
        </p:nvGrpSpPr>
        <p:grpSpPr bwMode="auto">
          <a:xfrm>
            <a:off x="611188" y="2297113"/>
            <a:ext cx="7034212" cy="4371975"/>
            <a:chOff x="541338" y="2033599"/>
            <a:chExt cx="7034212" cy="4372034"/>
          </a:xfrm>
        </p:grpSpPr>
        <p:sp>
          <p:nvSpPr>
            <p:cNvPr id="7" name="Line 9"/>
            <p:cNvSpPr>
              <a:spLocks noChangeShapeType="1"/>
            </p:cNvSpPr>
            <p:nvPr/>
          </p:nvSpPr>
          <p:spPr bwMode="auto">
            <a:xfrm rot="21540000" flipV="1">
              <a:off x="1566863" y="2033599"/>
              <a:ext cx="6008687" cy="3705275"/>
            </a:xfrm>
            <a:prstGeom prst="line">
              <a:avLst/>
            </a:prstGeom>
            <a:noFill/>
            <a:ln w="38100">
              <a:solidFill>
                <a:srgbClr val="FF0000"/>
              </a:solidFill>
              <a:prstDash val="sysDot"/>
              <a:round/>
              <a:headEnd/>
              <a:tailEnd type="triangle" w="med" len="me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8"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Plan</a:t>
              </a:r>
            </a:p>
          </p:txBody>
        </p:sp>
      </p:grpSp>
      <p:grpSp>
        <p:nvGrpSpPr>
          <p:cNvPr id="9" name="Group 107"/>
          <p:cNvGrpSpPr>
            <a:grpSpLocks/>
          </p:cNvGrpSpPr>
          <p:nvPr/>
        </p:nvGrpSpPr>
        <p:grpSpPr bwMode="auto">
          <a:xfrm>
            <a:off x="2154238" y="3875088"/>
            <a:ext cx="1660525" cy="1042987"/>
            <a:chOff x="923977" y="4431492"/>
            <a:chExt cx="2051716" cy="1286910"/>
          </a:xfrm>
        </p:grpSpPr>
        <p:sp>
          <p:nvSpPr>
            <p:cNvPr id="10"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11"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12" name="TextBox 51"/>
            <p:cNvSpPr txBox="1">
              <a:spLocks noChangeArrowheads="1"/>
            </p:cNvSpPr>
            <p:nvPr/>
          </p:nvSpPr>
          <p:spPr bwMode="auto">
            <a:xfrm rot="21540000">
              <a:off x="923977" y="5224792"/>
              <a:ext cx="1934027" cy="454434"/>
            </a:xfrm>
            <a:prstGeom prst="rect">
              <a:avLst/>
            </a:prstGeom>
            <a:noFill/>
            <a:ln w="9525">
              <a:noFill/>
              <a:miter lim="800000"/>
              <a:headEnd/>
              <a:tailEnd/>
            </a:ln>
          </p:spPr>
          <p:txBody>
            <a:bodyPr>
              <a:spAutoFit/>
            </a:bodyPr>
            <a:lstStyle/>
            <a:p>
              <a:pPr algn="r" fontAlgn="auto">
                <a:spcBef>
                  <a:spcPts val="0"/>
                </a:spcBef>
                <a:spcAft>
                  <a:spcPts val="0"/>
                </a:spcAft>
                <a:defRPr/>
              </a:pPr>
              <a:r>
                <a:rPr lang="en-GB" sz="1800" b="1" dirty="0">
                  <a:solidFill>
                    <a:schemeClr val="accent1">
                      <a:lumMod val="50000"/>
                    </a:schemeClr>
                  </a:solidFill>
                  <a:latin typeface="Calibri" pitchFamily="34" charset="0"/>
                </a:rPr>
                <a:t>ACTIVITIES</a:t>
              </a:r>
            </a:p>
          </p:txBody>
        </p:sp>
      </p:grpSp>
      <p:grpSp>
        <p:nvGrpSpPr>
          <p:cNvPr id="13" name="Group 108"/>
          <p:cNvGrpSpPr>
            <a:grpSpLocks/>
          </p:cNvGrpSpPr>
          <p:nvPr/>
        </p:nvGrpSpPr>
        <p:grpSpPr bwMode="auto">
          <a:xfrm>
            <a:off x="3492500" y="3028950"/>
            <a:ext cx="1557338" cy="838200"/>
            <a:chOff x="2577934" y="3384821"/>
            <a:chExt cx="1921038" cy="1032553"/>
          </a:xfrm>
        </p:grpSpPr>
        <p:sp>
          <p:nvSpPr>
            <p:cNvPr id="14" name="Line 17"/>
            <p:cNvSpPr>
              <a:spLocks noChangeShapeType="1"/>
            </p:cNvSpPr>
            <p:nvPr/>
          </p:nvSpPr>
          <p:spPr bwMode="auto">
            <a:xfrm rot="21540000" flipV="1">
              <a:off x="2963709" y="4417374"/>
              <a:ext cx="139035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15" name="Line 20"/>
            <p:cNvSpPr>
              <a:spLocks noChangeShapeType="1"/>
            </p:cNvSpPr>
            <p:nvPr/>
          </p:nvSpPr>
          <p:spPr bwMode="auto">
            <a:xfrm rot="21540000" flipV="1">
              <a:off x="4344270" y="3384821"/>
              <a:ext cx="154702" cy="1018864"/>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16" name="TextBox 48"/>
            <p:cNvSpPr txBox="1">
              <a:spLocks noChangeArrowheads="1"/>
            </p:cNvSpPr>
            <p:nvPr/>
          </p:nvSpPr>
          <p:spPr bwMode="auto">
            <a:xfrm rot="21540000">
              <a:off x="2577934" y="3928476"/>
              <a:ext cx="1803543" cy="455654"/>
            </a:xfrm>
            <a:prstGeom prst="rect">
              <a:avLst/>
            </a:prstGeom>
            <a:noFill/>
            <a:ln w="9525">
              <a:noFill/>
              <a:miter lim="800000"/>
              <a:headEnd/>
              <a:tailEnd/>
            </a:ln>
          </p:spPr>
          <p:txBody>
            <a:bodyPr>
              <a:spAutoFit/>
            </a:bodyPr>
            <a:lstStyle/>
            <a:p>
              <a:pPr algn="ctr" fontAlgn="auto">
                <a:spcBef>
                  <a:spcPts val="0"/>
                </a:spcBef>
                <a:spcAft>
                  <a:spcPts val="0"/>
                </a:spcAft>
                <a:defRPr/>
              </a:pPr>
              <a:r>
                <a:rPr lang="en-GB" sz="1800" b="1" dirty="0">
                  <a:solidFill>
                    <a:schemeClr val="accent1">
                      <a:lumMod val="50000"/>
                    </a:schemeClr>
                  </a:solidFill>
                  <a:latin typeface="Calibri" pitchFamily="34" charset="0"/>
                </a:rPr>
                <a:t>OUTPUTS</a:t>
              </a:r>
            </a:p>
          </p:txBody>
        </p:sp>
      </p:grpSp>
      <p:grpSp>
        <p:nvGrpSpPr>
          <p:cNvPr id="17" name="Group 109"/>
          <p:cNvGrpSpPr>
            <a:grpSpLocks/>
          </p:cNvGrpSpPr>
          <p:nvPr/>
        </p:nvGrpSpPr>
        <p:grpSpPr bwMode="auto">
          <a:xfrm>
            <a:off x="4957763" y="2179638"/>
            <a:ext cx="1452562" cy="838200"/>
            <a:chOff x="4386815" y="2335436"/>
            <a:chExt cx="1791991" cy="1034646"/>
          </a:xfrm>
        </p:grpSpPr>
        <p:sp>
          <p:nvSpPr>
            <p:cNvPr id="18" name="Line 18"/>
            <p:cNvSpPr>
              <a:spLocks noChangeShapeType="1"/>
            </p:cNvSpPr>
            <p:nvPr/>
          </p:nvSpPr>
          <p:spPr bwMode="auto">
            <a:xfrm rot="21540000" flipV="1">
              <a:off x="4490613" y="3370082"/>
              <a:ext cx="1543267"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19" name="Line 21"/>
            <p:cNvSpPr>
              <a:spLocks noChangeShapeType="1"/>
            </p:cNvSpPr>
            <p:nvPr/>
          </p:nvSpPr>
          <p:spPr bwMode="auto">
            <a:xfrm rot="21540000" flipV="1">
              <a:off x="6024088" y="2335436"/>
              <a:ext cx="154718" cy="101897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20" name="TextBox 45"/>
            <p:cNvSpPr txBox="1">
              <a:spLocks noChangeArrowheads="1"/>
            </p:cNvSpPr>
            <p:nvPr/>
          </p:nvSpPr>
          <p:spPr bwMode="auto">
            <a:xfrm rot="21540000">
              <a:off x="4386815" y="2858637"/>
              <a:ext cx="1633356" cy="454617"/>
            </a:xfrm>
            <a:prstGeom prst="rect">
              <a:avLst/>
            </a:prstGeom>
            <a:noFill/>
            <a:ln w="9525">
              <a:noFill/>
              <a:miter lim="800000"/>
              <a:headEnd/>
              <a:tailEnd/>
            </a:ln>
          </p:spPr>
          <p:txBody>
            <a:bodyPr>
              <a:spAutoFit/>
            </a:bodyPr>
            <a:lstStyle/>
            <a:p>
              <a:pPr algn="ctr" fontAlgn="auto">
                <a:spcBef>
                  <a:spcPts val="0"/>
                </a:spcBef>
                <a:spcAft>
                  <a:spcPts val="0"/>
                </a:spcAft>
                <a:defRPr/>
              </a:pPr>
              <a:r>
                <a:rPr lang="en-GB" sz="1800" b="1" dirty="0">
                  <a:solidFill>
                    <a:schemeClr val="accent1">
                      <a:lumMod val="50000"/>
                    </a:schemeClr>
                  </a:solidFill>
                  <a:latin typeface="Calibri" pitchFamily="34" charset="0"/>
                </a:rPr>
                <a:t>OUTCOMES</a:t>
              </a:r>
            </a:p>
          </p:txBody>
        </p:sp>
      </p:grpSp>
      <p:grpSp>
        <p:nvGrpSpPr>
          <p:cNvPr id="21" name="Group 110"/>
          <p:cNvGrpSpPr>
            <a:grpSpLocks/>
          </p:cNvGrpSpPr>
          <p:nvPr/>
        </p:nvGrpSpPr>
        <p:grpSpPr bwMode="auto">
          <a:xfrm>
            <a:off x="6130925" y="1830388"/>
            <a:ext cx="1397000" cy="368300"/>
            <a:chOff x="5834234" y="1906508"/>
            <a:chExt cx="1724739" cy="455379"/>
          </a:xfrm>
        </p:grpSpPr>
        <p:sp>
          <p:nvSpPr>
            <p:cNvPr id="22"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23" name="TextBox 42"/>
            <p:cNvSpPr txBox="1">
              <a:spLocks noChangeArrowheads="1"/>
            </p:cNvSpPr>
            <p:nvPr/>
          </p:nvSpPr>
          <p:spPr bwMode="auto">
            <a:xfrm rot="21540000">
              <a:off x="5834234" y="1906508"/>
              <a:ext cx="1632623" cy="455379"/>
            </a:xfrm>
            <a:prstGeom prst="rect">
              <a:avLst/>
            </a:prstGeom>
            <a:noFill/>
            <a:ln w="9525">
              <a:noFill/>
              <a:miter lim="800000"/>
              <a:headEnd/>
              <a:tailEnd/>
            </a:ln>
          </p:spPr>
          <p:txBody>
            <a:bodyPr>
              <a:spAutoFit/>
            </a:bodyPr>
            <a:lstStyle/>
            <a:p>
              <a:pPr algn="r" fontAlgn="auto">
                <a:spcBef>
                  <a:spcPts val="0"/>
                </a:spcBef>
                <a:spcAft>
                  <a:spcPts val="0"/>
                </a:spcAft>
                <a:defRPr/>
              </a:pPr>
              <a:r>
                <a:rPr lang="en-GB" sz="1800" b="1" dirty="0">
                  <a:solidFill>
                    <a:schemeClr val="accent1">
                      <a:lumMod val="50000"/>
                    </a:schemeClr>
                  </a:solidFill>
                  <a:latin typeface="Calibri" pitchFamily="34" charset="0"/>
                </a:rPr>
                <a:t>IMPACT</a:t>
              </a:r>
            </a:p>
          </p:txBody>
        </p:sp>
      </p:grpSp>
      <p:grpSp>
        <p:nvGrpSpPr>
          <p:cNvPr id="24" name="Group 107"/>
          <p:cNvGrpSpPr>
            <a:grpSpLocks/>
          </p:cNvGrpSpPr>
          <p:nvPr/>
        </p:nvGrpSpPr>
        <p:grpSpPr bwMode="auto">
          <a:xfrm>
            <a:off x="1289050" y="4946650"/>
            <a:ext cx="1506538" cy="1042988"/>
            <a:chOff x="1190652" y="4431492"/>
            <a:chExt cx="1859442" cy="1286910"/>
          </a:xfrm>
        </p:grpSpPr>
        <p:sp>
          <p:nvSpPr>
            <p:cNvPr id="25"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26"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sp>
          <p:nvSpPr>
            <p:cNvPr id="27"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fontAlgn="auto">
                <a:spcBef>
                  <a:spcPts val="0"/>
                </a:spcBef>
                <a:spcAft>
                  <a:spcPts val="0"/>
                </a:spcAft>
                <a:defRPr/>
              </a:pPr>
              <a:r>
                <a:rPr lang="en-GB" sz="1800" b="1" dirty="0">
                  <a:solidFill>
                    <a:schemeClr val="accent1">
                      <a:lumMod val="50000"/>
                    </a:schemeClr>
                  </a:solidFill>
                  <a:latin typeface="Calibri" pitchFamily="34" charset="0"/>
                </a:rPr>
                <a:t>INPUTS</a:t>
              </a:r>
            </a:p>
          </p:txBody>
        </p:sp>
      </p:grpSp>
      <p:sp>
        <p:nvSpPr>
          <p:cNvPr id="28" name="Footer Placeholder 2"/>
          <p:cNvSpPr txBox="1">
            <a:spLocks/>
          </p:cNvSpPr>
          <p:nvPr/>
        </p:nvSpPr>
        <p:spPr bwMode="auto">
          <a:xfrm>
            <a:off x="7239000" y="6400800"/>
            <a:ext cx="1905000" cy="457200"/>
          </a:xfrm>
          <a:prstGeom prst="rect">
            <a:avLst/>
          </a:prstGeom>
          <a:noFill/>
          <a:ln w="9525">
            <a:noFill/>
            <a:miter lim="800000"/>
            <a:headEnd/>
            <a:tailEnd/>
          </a:ln>
        </p:spPr>
        <p:txBody>
          <a:bodyPr/>
          <a:lstStyle/>
          <a:p>
            <a:pPr algn="ctr" eaLnBrk="0" fontAlgn="auto" hangingPunct="0">
              <a:spcBef>
                <a:spcPts val="0"/>
              </a:spcBef>
              <a:spcAft>
                <a:spcPts val="0"/>
              </a:spcAft>
              <a:defRPr/>
            </a:pPr>
            <a:r>
              <a:rPr lang="en-US" sz="1000" b="1" dirty="0">
                <a:solidFill>
                  <a:schemeClr val="accent1">
                    <a:lumMod val="50000"/>
                  </a:schemeClr>
                </a:solidFill>
                <a:latin typeface="Calibri" pitchFamily="34" charset="0"/>
              </a:rPr>
              <a:t>Inspired by Jeff Conklin, cognexus.org</a:t>
            </a:r>
          </a:p>
          <a:p>
            <a:pPr algn="ctr" eaLnBrk="0" fontAlgn="auto" hangingPunct="0">
              <a:spcBef>
                <a:spcPts val="0"/>
              </a:spcBef>
              <a:spcAft>
                <a:spcPts val="0"/>
              </a:spcAft>
              <a:defRPr/>
            </a:pPr>
            <a:endParaRPr lang="en-US" sz="1000" b="1" dirty="0">
              <a:solidFill>
                <a:schemeClr val="accent1">
                  <a:lumMod val="50000"/>
                </a:schemeClr>
              </a:solidFill>
              <a:latin typeface="Calibri" pitchFamily="34" charset="0"/>
            </a:endParaRPr>
          </a:p>
        </p:txBody>
      </p:sp>
      <p:grpSp>
        <p:nvGrpSpPr>
          <p:cNvPr id="29" name="Group 38"/>
          <p:cNvGrpSpPr>
            <a:grpSpLocks/>
          </p:cNvGrpSpPr>
          <p:nvPr/>
        </p:nvGrpSpPr>
        <p:grpSpPr bwMode="auto">
          <a:xfrm>
            <a:off x="1571625" y="5967413"/>
            <a:ext cx="6643688" cy="461962"/>
            <a:chOff x="1571846" y="5967862"/>
            <a:chExt cx="6725622" cy="462119"/>
          </a:xfrm>
        </p:grpSpPr>
        <p:sp>
          <p:nvSpPr>
            <p:cNvPr id="30"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fontAlgn="auto">
                <a:spcBef>
                  <a:spcPct val="50000"/>
                </a:spcBef>
                <a:spcAft>
                  <a:spcPts val="0"/>
                </a:spcAft>
                <a:buClr>
                  <a:schemeClr val="tx2"/>
                </a:buClr>
                <a:buFont typeface="Monotype Sorts" pitchFamily="2" charset="2"/>
                <a:buNone/>
                <a:defRPr/>
              </a:pPr>
              <a:r>
                <a:rPr lang="en-GB" sz="2400" b="1" i="1" kern="10" dirty="0">
                  <a:ln w="9525">
                    <a:noFill/>
                    <a:round/>
                    <a:headEnd/>
                    <a:tailEnd/>
                  </a:ln>
                  <a:solidFill>
                    <a:srgbClr val="FF0000"/>
                  </a:solidFill>
                  <a:latin typeface="+mn-lt"/>
                  <a:ea typeface="+mn-lt"/>
                  <a:cs typeface="+mn-lt"/>
                </a:rPr>
                <a:t>Time</a:t>
              </a:r>
              <a:endParaRPr lang="en-US" sz="2400" b="1" i="1" dirty="0">
                <a:solidFill>
                  <a:srgbClr val="FF0000"/>
                </a:solidFill>
                <a:latin typeface="+mn-lt"/>
              </a:endParaRPr>
            </a:p>
          </p:txBody>
        </p:sp>
        <p:sp>
          <p:nvSpPr>
            <p:cNvPr id="31" name="Line 9"/>
            <p:cNvSpPr>
              <a:spLocks noChangeShapeType="1"/>
            </p:cNvSpPr>
            <p:nvPr/>
          </p:nvSpPr>
          <p:spPr bwMode="auto">
            <a:xfrm rot="-60000">
              <a:off x="1571846" y="5972626"/>
              <a:ext cx="6725622" cy="85754"/>
            </a:xfrm>
            <a:prstGeom prst="line">
              <a:avLst/>
            </a:prstGeom>
            <a:noFill/>
            <a:ln w="38100">
              <a:solidFill>
                <a:srgbClr val="FF0000"/>
              </a:solidFill>
              <a:prstDash val="sysDot"/>
              <a:round/>
              <a:headEnd/>
              <a:tailEnd type="triangle" w="med" len="me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grpSp>
      <p:sp>
        <p:nvSpPr>
          <p:cNvPr id="32" name="WordArt 8"/>
          <p:cNvSpPr>
            <a:spLocks noChangeArrowheads="1" noChangeShapeType="1" noTextEdit="1"/>
          </p:cNvSpPr>
          <p:nvPr/>
        </p:nvSpPr>
        <p:spPr bwMode="auto">
          <a:xfrm rot="-179454">
            <a:off x="7478713" y="593725"/>
            <a:ext cx="1514475" cy="200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Vision and </a:t>
            </a:r>
          </a:p>
          <a:p>
            <a:pPr algn="ctr"/>
            <a:r>
              <a:rPr lang="en-US" b="1" kern="10" dirty="0">
                <a:solidFill>
                  <a:srgbClr val="254061"/>
                </a:solidFill>
                <a:latin typeface="+mn-lt"/>
                <a:ea typeface="+mn-lt"/>
                <a:cs typeface="+mn-lt"/>
              </a:rPr>
              <a:t>Mission</a:t>
            </a:r>
          </a:p>
        </p:txBody>
      </p:sp>
    </p:spTree>
    <p:extLst>
      <p:ext uri="{BB962C8B-B14F-4D97-AF65-F5344CB8AC3E}">
        <p14:creationId xmlns:p14="http://schemas.microsoft.com/office/powerpoint/2010/main" val="27763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checkerboard(across)">
                                      <p:cBhvr>
                                        <p:cTn id="3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1"/>
          <p:cNvGrpSpPr>
            <a:grpSpLocks/>
          </p:cNvGrpSpPr>
          <p:nvPr/>
        </p:nvGrpSpPr>
        <p:grpSpPr bwMode="auto">
          <a:xfrm>
            <a:off x="2493963" y="3240088"/>
            <a:ext cx="1419225" cy="1062037"/>
            <a:chOff x="2743184" y="3864934"/>
            <a:chExt cx="1561148" cy="1202557"/>
          </a:xfrm>
        </p:grpSpPr>
        <p:sp>
          <p:nvSpPr>
            <p:cNvPr id="5" name="Line 17"/>
            <p:cNvSpPr>
              <a:spLocks noChangeShapeType="1"/>
            </p:cNvSpPr>
            <p:nvPr/>
          </p:nvSpPr>
          <p:spPr bwMode="auto">
            <a:xfrm rot="21540000" flipV="1">
              <a:off x="2813034" y="4815835"/>
              <a:ext cx="1363821" cy="251656"/>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6" name="Line 20"/>
            <p:cNvSpPr>
              <a:spLocks noChangeShapeType="1"/>
            </p:cNvSpPr>
            <p:nvPr/>
          </p:nvSpPr>
          <p:spPr bwMode="auto">
            <a:xfrm rot="21540000" flipV="1">
              <a:off x="4166378" y="3864934"/>
              <a:ext cx="137954" cy="938318"/>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7" name="TextBox 6"/>
            <p:cNvSpPr txBox="1"/>
            <p:nvPr/>
          </p:nvSpPr>
          <p:spPr bwMode="auto">
            <a:xfrm rot="21540000">
              <a:off x="2743184" y="4382627"/>
              <a:ext cx="1456373" cy="348724"/>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OUTPUT</a:t>
              </a:r>
            </a:p>
          </p:txBody>
        </p:sp>
      </p:grpSp>
      <p:grpSp>
        <p:nvGrpSpPr>
          <p:cNvPr id="8" name="Group 92"/>
          <p:cNvGrpSpPr>
            <a:grpSpLocks/>
          </p:cNvGrpSpPr>
          <p:nvPr/>
        </p:nvGrpSpPr>
        <p:grpSpPr bwMode="auto">
          <a:xfrm rot="482314">
            <a:off x="5553075" y="1738313"/>
            <a:ext cx="2187575" cy="1433512"/>
            <a:chOff x="4029068" y="3927200"/>
            <a:chExt cx="2405379" cy="1623340"/>
          </a:xfrm>
        </p:grpSpPr>
        <p:sp>
          <p:nvSpPr>
            <p:cNvPr id="9" name="Line 18"/>
            <p:cNvSpPr>
              <a:spLocks noChangeShapeType="1"/>
            </p:cNvSpPr>
            <p:nvPr/>
          </p:nvSpPr>
          <p:spPr bwMode="auto">
            <a:xfrm rot="21540000" flipV="1">
              <a:off x="4076620" y="5508564"/>
              <a:ext cx="137550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10" name="Line 21"/>
            <p:cNvSpPr>
              <a:spLocks noChangeShapeType="1"/>
            </p:cNvSpPr>
            <p:nvPr/>
          </p:nvSpPr>
          <p:spPr bwMode="auto">
            <a:xfrm rot="21540000" flipV="1">
              <a:off x="5456843" y="3912317"/>
              <a:ext cx="951330" cy="1601767"/>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11" name="TextBox 10"/>
            <p:cNvSpPr txBox="1"/>
            <p:nvPr/>
          </p:nvSpPr>
          <p:spPr bwMode="auto">
            <a:xfrm rot="21540000">
              <a:off x="3980836" y="5069816"/>
              <a:ext cx="1457542" cy="348758"/>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OUTCOME</a:t>
              </a:r>
            </a:p>
          </p:txBody>
        </p:sp>
      </p:grpSp>
      <p:grpSp>
        <p:nvGrpSpPr>
          <p:cNvPr id="12" name="Group 95"/>
          <p:cNvGrpSpPr>
            <a:grpSpLocks/>
          </p:cNvGrpSpPr>
          <p:nvPr/>
        </p:nvGrpSpPr>
        <p:grpSpPr bwMode="auto">
          <a:xfrm>
            <a:off x="1052513" y="5692775"/>
            <a:ext cx="1506537" cy="1042988"/>
            <a:chOff x="671482" y="6451494"/>
            <a:chExt cx="1657191" cy="1182052"/>
          </a:xfrm>
        </p:grpSpPr>
        <p:sp>
          <p:nvSpPr>
            <p:cNvPr id="13" name="Line 10"/>
            <p:cNvSpPr>
              <a:spLocks noChangeShapeType="1"/>
            </p:cNvSpPr>
            <p:nvPr/>
          </p:nvSpPr>
          <p:spPr bwMode="auto">
            <a:xfrm rot="21540000" flipV="1">
              <a:off x="1034702" y="7633546"/>
              <a:ext cx="1100138"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14" name="Line 12"/>
            <p:cNvSpPr>
              <a:spLocks noChangeShapeType="1"/>
            </p:cNvSpPr>
            <p:nvPr/>
          </p:nvSpPr>
          <p:spPr bwMode="auto">
            <a:xfrm rot="21540000" flipV="1">
              <a:off x="2124362" y="6451494"/>
              <a:ext cx="137953" cy="1171257"/>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15" name="TextBox 14"/>
            <p:cNvSpPr txBox="1"/>
            <p:nvPr/>
          </p:nvSpPr>
          <p:spPr bwMode="auto">
            <a:xfrm rot="21540000">
              <a:off x="671482" y="7214340"/>
              <a:ext cx="1657191" cy="349038"/>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INPUTS</a:t>
              </a:r>
            </a:p>
          </p:txBody>
        </p:sp>
      </p:grpSp>
      <p:grpSp>
        <p:nvGrpSpPr>
          <p:cNvPr id="16" name="Group 96"/>
          <p:cNvGrpSpPr>
            <a:grpSpLocks/>
          </p:cNvGrpSpPr>
          <p:nvPr/>
        </p:nvGrpSpPr>
        <p:grpSpPr bwMode="auto">
          <a:xfrm>
            <a:off x="508000" y="2922588"/>
            <a:ext cx="1565275" cy="1014412"/>
            <a:chOff x="559416" y="3311520"/>
            <a:chExt cx="1721803" cy="1151096"/>
          </a:xfrm>
        </p:grpSpPr>
        <p:sp>
          <p:nvSpPr>
            <p:cNvPr id="17" name="Line 10"/>
            <p:cNvSpPr>
              <a:spLocks noChangeShapeType="1"/>
            </p:cNvSpPr>
            <p:nvPr/>
          </p:nvSpPr>
          <p:spPr bwMode="auto">
            <a:xfrm rot="21540000" flipV="1">
              <a:off x="1158380" y="4462616"/>
              <a:ext cx="1100138"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18" name="Line 12"/>
            <p:cNvSpPr>
              <a:spLocks noChangeShapeType="1"/>
            </p:cNvSpPr>
            <p:nvPr/>
          </p:nvSpPr>
          <p:spPr bwMode="auto">
            <a:xfrm rot="-60000" flipH="1" flipV="1">
              <a:off x="1895298" y="3311520"/>
              <a:ext cx="354488" cy="1143890"/>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19" name="TextBox 18"/>
            <p:cNvSpPr txBox="1"/>
            <p:nvPr/>
          </p:nvSpPr>
          <p:spPr bwMode="auto">
            <a:xfrm rot="21540000">
              <a:off x="559416" y="4023074"/>
              <a:ext cx="1721803" cy="347671"/>
            </a:xfrm>
            <a:prstGeom prst="rect">
              <a:avLst/>
            </a:prstGeom>
            <a:noFill/>
            <a:ln>
              <a:noFill/>
            </a:ln>
          </p:spPr>
          <p:txBody>
            <a:bodyPr>
              <a:spAutoFit/>
            </a:bodyPr>
            <a:lstStyle/>
            <a:p>
              <a:pPr algn="r" fontAlgn="auto">
                <a:spcBef>
                  <a:spcPts val="0"/>
                </a:spcBef>
                <a:spcAft>
                  <a:spcPts val="0"/>
                </a:spcAft>
                <a:defRPr/>
              </a:pPr>
              <a:r>
                <a:rPr lang="en-GB" sz="1400" b="1" dirty="0">
                  <a:solidFill>
                    <a:schemeClr val="accent1">
                      <a:lumMod val="50000"/>
                    </a:schemeClr>
                  </a:solidFill>
                  <a:latin typeface="+mn-lt"/>
                </a:rPr>
                <a:t>ACTIVITY</a:t>
              </a:r>
            </a:p>
          </p:txBody>
        </p:sp>
      </p:grpSp>
      <p:grpSp>
        <p:nvGrpSpPr>
          <p:cNvPr id="20" name="Group 97"/>
          <p:cNvGrpSpPr>
            <a:grpSpLocks/>
          </p:cNvGrpSpPr>
          <p:nvPr/>
        </p:nvGrpSpPr>
        <p:grpSpPr bwMode="auto">
          <a:xfrm>
            <a:off x="-357188" y="3873500"/>
            <a:ext cx="1508126" cy="1135063"/>
            <a:chOff x="-392289" y="4390149"/>
            <a:chExt cx="1657192" cy="1286910"/>
          </a:xfrm>
        </p:grpSpPr>
        <p:sp>
          <p:nvSpPr>
            <p:cNvPr id="21" name="Line 10"/>
            <p:cNvSpPr>
              <a:spLocks noChangeShapeType="1"/>
            </p:cNvSpPr>
            <p:nvPr/>
          </p:nvSpPr>
          <p:spPr bwMode="auto">
            <a:xfrm rot="21540000" flipV="1">
              <a:off x="-29451" y="5677059"/>
              <a:ext cx="1100724"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22" name="Line 12"/>
            <p:cNvSpPr>
              <a:spLocks noChangeShapeType="1"/>
            </p:cNvSpPr>
            <p:nvPr/>
          </p:nvSpPr>
          <p:spPr bwMode="auto">
            <a:xfrm rot="21540000" flipV="1">
              <a:off x="1060806" y="4390149"/>
              <a:ext cx="137809" cy="1274310"/>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23" name="TextBox 22"/>
            <p:cNvSpPr txBox="1"/>
            <p:nvPr/>
          </p:nvSpPr>
          <p:spPr bwMode="auto">
            <a:xfrm rot="21540000">
              <a:off x="-392289" y="5236089"/>
              <a:ext cx="1657192" cy="349175"/>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INPUTS</a:t>
              </a:r>
            </a:p>
          </p:txBody>
        </p:sp>
      </p:grpSp>
      <p:grpSp>
        <p:nvGrpSpPr>
          <p:cNvPr id="24" name="Group 98"/>
          <p:cNvGrpSpPr>
            <a:grpSpLocks/>
          </p:cNvGrpSpPr>
          <p:nvPr/>
        </p:nvGrpSpPr>
        <p:grpSpPr bwMode="auto">
          <a:xfrm>
            <a:off x="638175" y="1663700"/>
            <a:ext cx="3246438" cy="3079750"/>
            <a:chOff x="702292" y="1830827"/>
            <a:chExt cx="3571443" cy="3489045"/>
          </a:xfrm>
        </p:grpSpPr>
        <p:sp>
          <p:nvSpPr>
            <p:cNvPr id="25" name="Line 10"/>
            <p:cNvSpPr>
              <a:spLocks noChangeShapeType="1"/>
            </p:cNvSpPr>
            <p:nvPr/>
          </p:nvSpPr>
          <p:spPr bwMode="auto">
            <a:xfrm rot="21540000" flipV="1">
              <a:off x="1301317" y="5319872"/>
              <a:ext cx="1100249"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26" name="Line 12"/>
            <p:cNvSpPr>
              <a:spLocks noChangeShapeType="1"/>
            </p:cNvSpPr>
            <p:nvPr/>
          </p:nvSpPr>
          <p:spPr bwMode="auto">
            <a:xfrm rot="21540000" flipV="1">
              <a:off x="2371876" y="1830827"/>
              <a:ext cx="1901859" cy="3462068"/>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27" name="TextBox 26"/>
            <p:cNvSpPr txBox="1"/>
            <p:nvPr/>
          </p:nvSpPr>
          <p:spPr bwMode="auto">
            <a:xfrm rot="21540000">
              <a:off x="702292" y="4879246"/>
              <a:ext cx="1721977" cy="348905"/>
            </a:xfrm>
            <a:prstGeom prst="rect">
              <a:avLst/>
            </a:prstGeom>
            <a:noFill/>
            <a:ln>
              <a:noFill/>
            </a:ln>
          </p:spPr>
          <p:txBody>
            <a:bodyPr>
              <a:spAutoFit/>
            </a:bodyPr>
            <a:lstStyle/>
            <a:p>
              <a:pPr algn="r" fontAlgn="auto">
                <a:spcBef>
                  <a:spcPts val="0"/>
                </a:spcBef>
                <a:spcAft>
                  <a:spcPts val="0"/>
                </a:spcAft>
                <a:defRPr/>
              </a:pPr>
              <a:r>
                <a:rPr lang="en-GB" sz="1400" b="1" dirty="0">
                  <a:solidFill>
                    <a:schemeClr val="accent1">
                      <a:lumMod val="50000"/>
                    </a:schemeClr>
                  </a:solidFill>
                  <a:latin typeface="+mn-lt"/>
                </a:rPr>
                <a:t>ACTIVITY</a:t>
              </a:r>
            </a:p>
          </p:txBody>
        </p:sp>
      </p:grpSp>
      <p:grpSp>
        <p:nvGrpSpPr>
          <p:cNvPr id="28" name="Group 99"/>
          <p:cNvGrpSpPr>
            <a:grpSpLocks/>
          </p:cNvGrpSpPr>
          <p:nvPr/>
        </p:nvGrpSpPr>
        <p:grpSpPr bwMode="auto">
          <a:xfrm>
            <a:off x="-227013" y="4629150"/>
            <a:ext cx="1506538" cy="1136650"/>
            <a:chOff x="-249413" y="5247405"/>
            <a:chExt cx="1657192" cy="1286910"/>
          </a:xfrm>
        </p:grpSpPr>
        <p:sp>
          <p:nvSpPr>
            <p:cNvPr id="29" name="Line 10"/>
            <p:cNvSpPr>
              <a:spLocks noChangeShapeType="1"/>
            </p:cNvSpPr>
            <p:nvPr/>
          </p:nvSpPr>
          <p:spPr bwMode="auto">
            <a:xfrm rot="21540000" flipV="1">
              <a:off x="113808" y="6534315"/>
              <a:ext cx="1100138"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30" name="Line 12"/>
            <p:cNvSpPr>
              <a:spLocks noChangeShapeType="1"/>
            </p:cNvSpPr>
            <p:nvPr/>
          </p:nvSpPr>
          <p:spPr bwMode="auto">
            <a:xfrm rot="21540000" flipV="1">
              <a:off x="1203468" y="5247405"/>
              <a:ext cx="137953" cy="1274329"/>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31" name="TextBox 30"/>
            <p:cNvSpPr txBox="1"/>
            <p:nvPr/>
          </p:nvSpPr>
          <p:spPr bwMode="auto">
            <a:xfrm rot="21540000">
              <a:off x="-249413" y="6093962"/>
              <a:ext cx="1657192" cy="348688"/>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INPUTS</a:t>
              </a:r>
            </a:p>
          </p:txBody>
        </p:sp>
      </p:grpSp>
      <p:grpSp>
        <p:nvGrpSpPr>
          <p:cNvPr id="32" name="Group 100"/>
          <p:cNvGrpSpPr>
            <a:grpSpLocks/>
          </p:cNvGrpSpPr>
          <p:nvPr/>
        </p:nvGrpSpPr>
        <p:grpSpPr bwMode="auto">
          <a:xfrm>
            <a:off x="896938" y="4422775"/>
            <a:ext cx="1670050" cy="1012825"/>
            <a:chOff x="988044" y="4958958"/>
            <a:chExt cx="1836489" cy="1146732"/>
          </a:xfrm>
        </p:grpSpPr>
        <p:sp>
          <p:nvSpPr>
            <p:cNvPr id="33" name="TextBox 32"/>
            <p:cNvSpPr txBox="1"/>
            <p:nvPr/>
          </p:nvSpPr>
          <p:spPr bwMode="auto">
            <a:xfrm rot="21540000">
              <a:off x="988044" y="5665331"/>
              <a:ext cx="1723017" cy="348693"/>
            </a:xfrm>
            <a:prstGeom prst="rect">
              <a:avLst/>
            </a:prstGeom>
            <a:noFill/>
            <a:ln>
              <a:noFill/>
            </a:ln>
          </p:spPr>
          <p:txBody>
            <a:bodyPr>
              <a:spAutoFit/>
            </a:bodyPr>
            <a:lstStyle/>
            <a:p>
              <a:pPr algn="r" fontAlgn="auto">
                <a:spcBef>
                  <a:spcPts val="0"/>
                </a:spcBef>
                <a:spcAft>
                  <a:spcPts val="0"/>
                </a:spcAft>
                <a:defRPr/>
              </a:pPr>
              <a:r>
                <a:rPr lang="en-GB" sz="1400" b="1" dirty="0">
                  <a:solidFill>
                    <a:schemeClr val="accent1">
                      <a:lumMod val="50000"/>
                    </a:schemeClr>
                  </a:solidFill>
                  <a:latin typeface="+mn-lt"/>
                </a:rPr>
                <a:t>ACTIVITY</a:t>
              </a:r>
            </a:p>
          </p:txBody>
        </p:sp>
        <p:sp>
          <p:nvSpPr>
            <p:cNvPr id="34" name="Line 10"/>
            <p:cNvSpPr>
              <a:spLocks noChangeShapeType="1"/>
            </p:cNvSpPr>
            <p:nvPr/>
          </p:nvSpPr>
          <p:spPr bwMode="auto">
            <a:xfrm rot="21540000" flipV="1">
              <a:off x="1588569" y="6105690"/>
              <a:ext cx="1098052"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35" name="Line 12"/>
            <p:cNvSpPr>
              <a:spLocks noChangeShapeType="1"/>
            </p:cNvSpPr>
            <p:nvPr/>
          </p:nvSpPr>
          <p:spPr bwMode="auto">
            <a:xfrm rot="21540000" flipV="1">
              <a:off x="2677893" y="4958958"/>
              <a:ext cx="146640" cy="1134151"/>
            </a:xfrm>
            <a:prstGeom prst="line">
              <a:avLst/>
            </a:prstGeom>
            <a:noFill/>
            <a:ln w="57150">
              <a:solidFill>
                <a:schemeClr val="accent6">
                  <a:lumMod val="50000"/>
                </a:schemeClr>
              </a:solidFill>
              <a:prstDash val="solid"/>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grpSp>
      <p:grpSp>
        <p:nvGrpSpPr>
          <p:cNvPr id="36" name="Group 101"/>
          <p:cNvGrpSpPr>
            <a:grpSpLocks/>
          </p:cNvGrpSpPr>
          <p:nvPr/>
        </p:nvGrpSpPr>
        <p:grpSpPr bwMode="auto">
          <a:xfrm>
            <a:off x="-39688" y="5319713"/>
            <a:ext cx="1508126" cy="1136650"/>
            <a:chOff x="36339" y="6033223"/>
            <a:chExt cx="1657192" cy="1286910"/>
          </a:xfrm>
        </p:grpSpPr>
        <p:sp>
          <p:nvSpPr>
            <p:cNvPr id="37" name="Line 10"/>
            <p:cNvSpPr>
              <a:spLocks noChangeShapeType="1"/>
            </p:cNvSpPr>
            <p:nvPr/>
          </p:nvSpPr>
          <p:spPr bwMode="auto">
            <a:xfrm rot="21540000" flipV="1">
              <a:off x="399178" y="7320133"/>
              <a:ext cx="110072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38" name="Line 12"/>
            <p:cNvSpPr>
              <a:spLocks noChangeShapeType="1"/>
            </p:cNvSpPr>
            <p:nvPr/>
          </p:nvSpPr>
          <p:spPr bwMode="auto">
            <a:xfrm rot="21540000" flipV="1">
              <a:off x="1489434" y="6033223"/>
              <a:ext cx="137809" cy="1274328"/>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39" name="TextBox 38"/>
            <p:cNvSpPr txBox="1"/>
            <p:nvPr/>
          </p:nvSpPr>
          <p:spPr bwMode="auto">
            <a:xfrm rot="21540000">
              <a:off x="36339" y="6879779"/>
              <a:ext cx="1657192" cy="348688"/>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INPUTS</a:t>
              </a:r>
            </a:p>
          </p:txBody>
        </p:sp>
      </p:grpSp>
      <p:grpSp>
        <p:nvGrpSpPr>
          <p:cNvPr id="40" name="Group 102"/>
          <p:cNvGrpSpPr>
            <a:grpSpLocks/>
          </p:cNvGrpSpPr>
          <p:nvPr/>
        </p:nvGrpSpPr>
        <p:grpSpPr bwMode="auto">
          <a:xfrm>
            <a:off x="390525" y="2039938"/>
            <a:ext cx="1323975" cy="839787"/>
            <a:chOff x="429555" y="2311492"/>
            <a:chExt cx="1456373" cy="953032"/>
          </a:xfrm>
        </p:grpSpPr>
        <p:sp>
          <p:nvSpPr>
            <p:cNvPr id="41" name="Line 17"/>
            <p:cNvSpPr>
              <a:spLocks noChangeShapeType="1"/>
            </p:cNvSpPr>
            <p:nvPr/>
          </p:nvSpPr>
          <p:spPr bwMode="auto">
            <a:xfrm rot="60000" flipH="1" flipV="1">
              <a:off x="455749" y="3264524"/>
              <a:ext cx="1238091"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42" name="Line 20"/>
            <p:cNvSpPr>
              <a:spLocks noChangeShapeType="1"/>
            </p:cNvSpPr>
            <p:nvPr/>
          </p:nvSpPr>
          <p:spPr bwMode="auto">
            <a:xfrm rot="60000" flipV="1">
              <a:off x="462734" y="2311492"/>
              <a:ext cx="344011" cy="945826"/>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43" name="TextBox 42"/>
            <p:cNvSpPr txBox="1"/>
            <p:nvPr/>
          </p:nvSpPr>
          <p:spPr bwMode="auto">
            <a:xfrm rot="60000" flipH="1">
              <a:off x="429555" y="2846559"/>
              <a:ext cx="1456373" cy="349505"/>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OUTPUT</a:t>
              </a:r>
            </a:p>
          </p:txBody>
        </p:sp>
      </p:grpSp>
      <p:grpSp>
        <p:nvGrpSpPr>
          <p:cNvPr id="44" name="Group 103"/>
          <p:cNvGrpSpPr>
            <a:grpSpLocks/>
          </p:cNvGrpSpPr>
          <p:nvPr/>
        </p:nvGrpSpPr>
        <p:grpSpPr bwMode="auto">
          <a:xfrm>
            <a:off x="3665538" y="1171575"/>
            <a:ext cx="1612900" cy="1298575"/>
            <a:chOff x="4032003" y="1272006"/>
            <a:chExt cx="1773730" cy="1473573"/>
          </a:xfrm>
        </p:grpSpPr>
        <p:sp>
          <p:nvSpPr>
            <p:cNvPr id="45" name="Line 17"/>
            <p:cNvSpPr>
              <a:spLocks noChangeShapeType="1"/>
            </p:cNvSpPr>
            <p:nvPr/>
          </p:nvSpPr>
          <p:spPr bwMode="auto">
            <a:xfrm rot="21540000" flipV="1">
              <a:off x="4292126" y="1693542"/>
              <a:ext cx="1241262"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46" name="Line 20"/>
            <p:cNvSpPr>
              <a:spLocks noChangeShapeType="1"/>
            </p:cNvSpPr>
            <p:nvPr/>
          </p:nvSpPr>
          <p:spPr bwMode="auto">
            <a:xfrm rot="-60000">
              <a:off x="5542117" y="1680932"/>
              <a:ext cx="263616" cy="1064647"/>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47" name="TextBox 46"/>
            <p:cNvSpPr txBox="1"/>
            <p:nvPr/>
          </p:nvSpPr>
          <p:spPr bwMode="auto">
            <a:xfrm rot="21540000">
              <a:off x="4032003" y="1272006"/>
              <a:ext cx="1455995" cy="349478"/>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OUTPUT</a:t>
              </a:r>
            </a:p>
          </p:txBody>
        </p:sp>
      </p:grpSp>
      <p:grpSp>
        <p:nvGrpSpPr>
          <p:cNvPr id="48" name="Group 134"/>
          <p:cNvGrpSpPr>
            <a:grpSpLocks/>
          </p:cNvGrpSpPr>
          <p:nvPr/>
        </p:nvGrpSpPr>
        <p:grpSpPr bwMode="auto">
          <a:xfrm>
            <a:off x="2233613" y="5067300"/>
            <a:ext cx="1885950" cy="688975"/>
            <a:chOff x="2518664" y="5672150"/>
            <a:chExt cx="2073028" cy="780761"/>
          </a:xfrm>
        </p:grpSpPr>
        <p:grpSp>
          <p:nvGrpSpPr>
            <p:cNvPr id="49" name="Group 94"/>
            <p:cNvGrpSpPr>
              <a:grpSpLocks/>
            </p:cNvGrpSpPr>
            <p:nvPr/>
          </p:nvGrpSpPr>
          <p:grpSpPr bwMode="auto">
            <a:xfrm>
              <a:off x="2518664" y="5672150"/>
              <a:ext cx="1721803" cy="780761"/>
              <a:chOff x="2518664" y="5672150"/>
              <a:chExt cx="1721803" cy="780761"/>
            </a:xfrm>
          </p:grpSpPr>
          <p:sp>
            <p:nvSpPr>
              <p:cNvPr id="51" name="Line 10"/>
              <p:cNvSpPr>
                <a:spLocks noChangeShapeType="1"/>
              </p:cNvSpPr>
              <p:nvPr/>
            </p:nvSpPr>
            <p:spPr bwMode="auto">
              <a:xfrm rot="21540000" flipV="1">
                <a:off x="2742021" y="6415133"/>
                <a:ext cx="581075" cy="37778"/>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52" name="Line 12"/>
              <p:cNvSpPr>
                <a:spLocks noChangeShapeType="1"/>
              </p:cNvSpPr>
              <p:nvPr/>
            </p:nvSpPr>
            <p:spPr bwMode="auto">
              <a:xfrm rot="21540000" flipV="1">
                <a:off x="3316116" y="5672150"/>
                <a:ext cx="748594" cy="730389"/>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53" name="TextBox 52"/>
              <p:cNvSpPr txBox="1"/>
              <p:nvPr/>
            </p:nvSpPr>
            <p:spPr bwMode="auto">
              <a:xfrm rot="21540000">
                <a:off x="2518664" y="6094913"/>
                <a:ext cx="1722288" cy="349004"/>
              </a:xfrm>
              <a:prstGeom prst="rect">
                <a:avLst/>
              </a:prstGeom>
              <a:noFill/>
              <a:ln>
                <a:noFill/>
              </a:ln>
            </p:spPr>
            <p:txBody>
              <a:bodyPr>
                <a:spAutoFit/>
              </a:bodyPr>
              <a:lstStyle/>
              <a:p>
                <a:pPr algn="r" fontAlgn="auto">
                  <a:spcBef>
                    <a:spcPts val="0"/>
                  </a:spcBef>
                  <a:spcAft>
                    <a:spcPts val="0"/>
                  </a:spcAft>
                  <a:defRPr/>
                </a:pPr>
                <a:r>
                  <a:rPr lang="en-GB" sz="1400" b="1" dirty="0">
                    <a:solidFill>
                      <a:schemeClr val="accent1">
                        <a:lumMod val="50000"/>
                      </a:schemeClr>
                    </a:solidFill>
                    <a:latin typeface="+mn-lt"/>
                  </a:rPr>
                  <a:t>ACTIVITY</a:t>
                </a:r>
              </a:p>
            </p:txBody>
          </p:sp>
        </p:grpSp>
        <p:sp>
          <p:nvSpPr>
            <p:cNvPr id="50" name="Line 12"/>
            <p:cNvSpPr>
              <a:spLocks noChangeShapeType="1"/>
            </p:cNvSpPr>
            <p:nvPr/>
          </p:nvSpPr>
          <p:spPr bwMode="auto">
            <a:xfrm rot="21540000" flipV="1">
              <a:off x="3162559" y="6398941"/>
              <a:ext cx="1429133" cy="46774"/>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solid"/>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grpSp>
      <p:grpSp>
        <p:nvGrpSpPr>
          <p:cNvPr id="54" name="Group 104"/>
          <p:cNvGrpSpPr>
            <a:grpSpLocks/>
          </p:cNvGrpSpPr>
          <p:nvPr/>
        </p:nvGrpSpPr>
        <p:grpSpPr bwMode="auto">
          <a:xfrm>
            <a:off x="2689225" y="3681413"/>
            <a:ext cx="3511550" cy="668337"/>
            <a:chOff x="2240065" y="3347184"/>
            <a:chExt cx="3863872" cy="756467"/>
          </a:xfrm>
        </p:grpSpPr>
        <p:sp>
          <p:nvSpPr>
            <p:cNvPr id="55" name="Line 17"/>
            <p:cNvSpPr>
              <a:spLocks noChangeShapeType="1"/>
            </p:cNvSpPr>
            <p:nvPr/>
          </p:nvSpPr>
          <p:spPr bwMode="auto">
            <a:xfrm rot="21540000" flipV="1">
              <a:off x="2240065" y="3783814"/>
              <a:ext cx="3367787" cy="319837"/>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56" name="Line 20"/>
            <p:cNvSpPr>
              <a:spLocks noChangeShapeType="1"/>
            </p:cNvSpPr>
            <p:nvPr/>
          </p:nvSpPr>
          <p:spPr bwMode="auto">
            <a:xfrm rot="21540000" flipV="1">
              <a:off x="5600865" y="3390308"/>
              <a:ext cx="503072" cy="357570"/>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57" name="TextBox 56"/>
            <p:cNvSpPr txBox="1"/>
            <p:nvPr/>
          </p:nvSpPr>
          <p:spPr bwMode="auto">
            <a:xfrm rot="21540000">
              <a:off x="4172001" y="3347184"/>
              <a:ext cx="1455066" cy="348586"/>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OUTPUT</a:t>
              </a:r>
            </a:p>
          </p:txBody>
        </p:sp>
      </p:grpSp>
      <p:grpSp>
        <p:nvGrpSpPr>
          <p:cNvPr id="58" name="Group 105"/>
          <p:cNvGrpSpPr>
            <a:grpSpLocks/>
          </p:cNvGrpSpPr>
          <p:nvPr/>
        </p:nvGrpSpPr>
        <p:grpSpPr bwMode="auto">
          <a:xfrm>
            <a:off x="4376738" y="5221288"/>
            <a:ext cx="3952875" cy="1319212"/>
            <a:chOff x="4814886" y="5918952"/>
            <a:chExt cx="4348232" cy="1493162"/>
          </a:xfrm>
        </p:grpSpPr>
        <p:sp>
          <p:nvSpPr>
            <p:cNvPr id="59" name="Line 17"/>
            <p:cNvSpPr>
              <a:spLocks noChangeShapeType="1"/>
            </p:cNvSpPr>
            <p:nvPr/>
          </p:nvSpPr>
          <p:spPr bwMode="auto">
            <a:xfrm rot="21540000" flipV="1">
              <a:off x="5006977" y="6335816"/>
              <a:ext cx="1239857"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60" name="Line 20"/>
            <p:cNvSpPr>
              <a:spLocks noChangeShapeType="1"/>
            </p:cNvSpPr>
            <p:nvPr/>
          </p:nvSpPr>
          <p:spPr bwMode="auto">
            <a:xfrm rot="-60000">
              <a:off x="6255565" y="6299879"/>
              <a:ext cx="2907553" cy="111223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61" name="TextBox 60"/>
            <p:cNvSpPr txBox="1"/>
            <p:nvPr/>
          </p:nvSpPr>
          <p:spPr bwMode="auto">
            <a:xfrm rot="21540000">
              <a:off x="4814886" y="5918952"/>
              <a:ext cx="1456396" cy="348584"/>
            </a:xfrm>
            <a:prstGeom prst="rect">
              <a:avLst/>
            </a:prstGeom>
            <a:noFill/>
            <a:ln>
              <a:noFill/>
              <a:prstDash val="dash"/>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OUTPUT</a:t>
              </a:r>
            </a:p>
          </p:txBody>
        </p:sp>
      </p:grpSp>
      <p:sp>
        <p:nvSpPr>
          <p:cNvPr id="62" name="Line 12"/>
          <p:cNvSpPr>
            <a:spLocks noChangeShapeType="1"/>
          </p:cNvSpPr>
          <p:nvPr/>
        </p:nvSpPr>
        <p:spPr bwMode="auto">
          <a:xfrm rot="21540000" flipV="1">
            <a:off x="2032000" y="3057525"/>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solid"/>
            <a:round/>
            <a:headEnd/>
            <a:tailEnd type="arrow" w="med" len="med"/>
          </a:ln>
        </p:spPr>
        <p:txBody>
          <a:bodyPr wrap="none" lIns="82058" tIns="41029" rIns="82058" bIns="41029" anchor="ctr"/>
          <a:lstStyle/>
          <a:p>
            <a:pPr fontAlgn="auto">
              <a:spcBef>
                <a:spcPts val="0"/>
              </a:spcBef>
              <a:spcAft>
                <a:spcPts val="0"/>
              </a:spcAft>
              <a:defRPr/>
            </a:pPr>
            <a:endParaRPr lang="en-GB" dirty="0">
              <a:solidFill>
                <a:schemeClr val="accent1">
                  <a:lumMod val="50000"/>
                </a:schemeClr>
              </a:solidFill>
              <a:latin typeface="+mn-lt"/>
            </a:endParaRPr>
          </a:p>
        </p:txBody>
      </p:sp>
      <p:grpSp>
        <p:nvGrpSpPr>
          <p:cNvPr id="63" name="Group 106"/>
          <p:cNvGrpSpPr>
            <a:grpSpLocks/>
          </p:cNvGrpSpPr>
          <p:nvPr/>
        </p:nvGrpSpPr>
        <p:grpSpPr bwMode="auto">
          <a:xfrm rot="-785046">
            <a:off x="1649413" y="957263"/>
            <a:ext cx="2085975" cy="835025"/>
            <a:chOff x="4029068" y="4601890"/>
            <a:chExt cx="2294186" cy="948650"/>
          </a:xfrm>
        </p:grpSpPr>
        <p:sp>
          <p:nvSpPr>
            <p:cNvPr id="64" name="Line 18"/>
            <p:cNvSpPr>
              <a:spLocks noChangeShapeType="1"/>
            </p:cNvSpPr>
            <p:nvPr/>
          </p:nvSpPr>
          <p:spPr bwMode="auto">
            <a:xfrm rot="21540000" flipV="1">
              <a:off x="4097100" y="5508158"/>
              <a:ext cx="1375813"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65" name="Line 21"/>
            <p:cNvSpPr>
              <a:spLocks noChangeShapeType="1"/>
            </p:cNvSpPr>
            <p:nvPr/>
          </p:nvSpPr>
          <p:spPr bwMode="auto">
            <a:xfrm rot="21540000" flipV="1">
              <a:off x="5451636" y="4551329"/>
              <a:ext cx="834567" cy="93061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66" name="TextBox 65"/>
            <p:cNvSpPr txBox="1"/>
            <p:nvPr/>
          </p:nvSpPr>
          <p:spPr bwMode="auto">
            <a:xfrm rot="21540000">
              <a:off x="4023257" y="5108494"/>
              <a:ext cx="1456127" cy="349882"/>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OUTCOME</a:t>
              </a:r>
            </a:p>
          </p:txBody>
        </p:sp>
      </p:grpSp>
      <p:grpSp>
        <p:nvGrpSpPr>
          <p:cNvPr id="67" name="Group 110"/>
          <p:cNvGrpSpPr>
            <a:grpSpLocks/>
          </p:cNvGrpSpPr>
          <p:nvPr/>
        </p:nvGrpSpPr>
        <p:grpSpPr bwMode="auto">
          <a:xfrm>
            <a:off x="3792538" y="2365375"/>
            <a:ext cx="2278062" cy="520700"/>
            <a:chOff x="4029068" y="4960923"/>
            <a:chExt cx="2505367" cy="589617"/>
          </a:xfrm>
        </p:grpSpPr>
        <p:sp>
          <p:nvSpPr>
            <p:cNvPr id="68" name="Line 18"/>
            <p:cNvSpPr>
              <a:spLocks noChangeShapeType="1"/>
            </p:cNvSpPr>
            <p:nvPr/>
          </p:nvSpPr>
          <p:spPr bwMode="auto">
            <a:xfrm rot="21540000" flipV="1">
              <a:off x="4121600" y="5550540"/>
              <a:ext cx="137577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69" name="Line 21"/>
            <p:cNvSpPr>
              <a:spLocks noChangeShapeType="1"/>
            </p:cNvSpPr>
            <p:nvPr/>
          </p:nvSpPr>
          <p:spPr bwMode="auto">
            <a:xfrm rot="21540000" flipV="1">
              <a:off x="5492133" y="4960923"/>
              <a:ext cx="1042302" cy="569844"/>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70" name="TextBox 69"/>
            <p:cNvSpPr txBox="1"/>
            <p:nvPr/>
          </p:nvSpPr>
          <p:spPr bwMode="auto">
            <a:xfrm rot="21540000">
              <a:off x="4029068" y="5115518"/>
              <a:ext cx="1456081" cy="348737"/>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OUTCOME</a:t>
              </a:r>
            </a:p>
          </p:txBody>
        </p:sp>
      </p:grpSp>
      <p:grpSp>
        <p:nvGrpSpPr>
          <p:cNvPr id="71" name="Group 114"/>
          <p:cNvGrpSpPr>
            <a:grpSpLocks/>
          </p:cNvGrpSpPr>
          <p:nvPr/>
        </p:nvGrpSpPr>
        <p:grpSpPr bwMode="auto">
          <a:xfrm rot="2012174">
            <a:off x="7040563" y="4375150"/>
            <a:ext cx="1333500" cy="849313"/>
            <a:chOff x="4029068" y="4586699"/>
            <a:chExt cx="1468240" cy="963841"/>
          </a:xfrm>
        </p:grpSpPr>
        <p:sp>
          <p:nvSpPr>
            <p:cNvPr id="72" name="Line 18"/>
            <p:cNvSpPr>
              <a:spLocks noChangeShapeType="1"/>
            </p:cNvSpPr>
            <p:nvPr/>
          </p:nvSpPr>
          <p:spPr bwMode="auto">
            <a:xfrm rot="21540000" flipV="1">
              <a:off x="4118004" y="5550667"/>
              <a:ext cx="1375602"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73" name="Line 21"/>
            <p:cNvSpPr>
              <a:spLocks noChangeShapeType="1"/>
            </p:cNvSpPr>
            <p:nvPr/>
          </p:nvSpPr>
          <p:spPr bwMode="auto">
            <a:xfrm rot="-60000" flipH="1" flipV="1">
              <a:off x="5105459" y="4584933"/>
              <a:ext cx="381043" cy="954833"/>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74" name="TextBox 73"/>
            <p:cNvSpPr txBox="1"/>
            <p:nvPr/>
          </p:nvSpPr>
          <p:spPr bwMode="auto">
            <a:xfrm rot="21540000">
              <a:off x="4026951" y="5113950"/>
              <a:ext cx="1457753" cy="349505"/>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OUTCOME</a:t>
              </a:r>
            </a:p>
          </p:txBody>
        </p:sp>
      </p:grpSp>
      <p:grpSp>
        <p:nvGrpSpPr>
          <p:cNvPr id="75" name="Group 118"/>
          <p:cNvGrpSpPr>
            <a:grpSpLocks/>
          </p:cNvGrpSpPr>
          <p:nvPr/>
        </p:nvGrpSpPr>
        <p:grpSpPr bwMode="auto">
          <a:xfrm>
            <a:off x="3662363" y="4119563"/>
            <a:ext cx="1335087" cy="719137"/>
            <a:chOff x="4029068" y="4737560"/>
            <a:chExt cx="1468240" cy="812980"/>
          </a:xfrm>
        </p:grpSpPr>
        <p:sp>
          <p:nvSpPr>
            <p:cNvPr id="76" name="Line 18"/>
            <p:cNvSpPr>
              <a:spLocks noChangeShapeType="1"/>
            </p:cNvSpPr>
            <p:nvPr/>
          </p:nvSpPr>
          <p:spPr bwMode="auto">
            <a:xfrm rot="21540000" flipV="1">
              <a:off x="4121596" y="5550540"/>
              <a:ext cx="1375712"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77" name="Line 21"/>
            <p:cNvSpPr>
              <a:spLocks noChangeShapeType="1"/>
            </p:cNvSpPr>
            <p:nvPr/>
          </p:nvSpPr>
          <p:spPr bwMode="auto">
            <a:xfrm rot="-60000" flipH="1" flipV="1">
              <a:off x="4821673" y="4737560"/>
              <a:ext cx="668651" cy="805801"/>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78" name="TextBox 77"/>
            <p:cNvSpPr txBox="1"/>
            <p:nvPr/>
          </p:nvSpPr>
          <p:spPr bwMode="auto">
            <a:xfrm rot="21540000">
              <a:off x="4029068" y="5114438"/>
              <a:ext cx="1457765" cy="349958"/>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OUTCOME</a:t>
              </a:r>
            </a:p>
          </p:txBody>
        </p:sp>
      </p:grpSp>
      <p:grpSp>
        <p:nvGrpSpPr>
          <p:cNvPr id="79" name="Group 126"/>
          <p:cNvGrpSpPr>
            <a:grpSpLocks/>
          </p:cNvGrpSpPr>
          <p:nvPr/>
        </p:nvGrpSpPr>
        <p:grpSpPr bwMode="auto">
          <a:xfrm rot="-1089358">
            <a:off x="7285038" y="1895475"/>
            <a:ext cx="1335087" cy="2039938"/>
            <a:chOff x="4029068" y="3237192"/>
            <a:chExt cx="1468240" cy="2313348"/>
          </a:xfrm>
        </p:grpSpPr>
        <p:sp>
          <p:nvSpPr>
            <p:cNvPr id="80" name="Line 18"/>
            <p:cNvSpPr>
              <a:spLocks noChangeShapeType="1"/>
            </p:cNvSpPr>
            <p:nvPr/>
          </p:nvSpPr>
          <p:spPr bwMode="auto">
            <a:xfrm rot="21540000" flipV="1">
              <a:off x="4115532" y="5541378"/>
              <a:ext cx="1375712"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81" name="Line 21"/>
            <p:cNvSpPr>
              <a:spLocks noChangeShapeType="1"/>
            </p:cNvSpPr>
            <p:nvPr/>
          </p:nvSpPr>
          <p:spPr bwMode="auto">
            <a:xfrm rot="21540000" flipV="1">
              <a:off x="5445827" y="3191386"/>
              <a:ext cx="1746" cy="2300746"/>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82" name="TextBox 81"/>
            <p:cNvSpPr txBox="1"/>
            <p:nvPr/>
          </p:nvSpPr>
          <p:spPr bwMode="auto">
            <a:xfrm rot="21540000">
              <a:off x="4019505" y="5109137"/>
              <a:ext cx="1456020" cy="349252"/>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OUTCOME</a:t>
              </a:r>
            </a:p>
          </p:txBody>
        </p:sp>
      </p:grpSp>
      <p:grpSp>
        <p:nvGrpSpPr>
          <p:cNvPr id="83" name="Group 130"/>
          <p:cNvGrpSpPr>
            <a:grpSpLocks/>
          </p:cNvGrpSpPr>
          <p:nvPr/>
        </p:nvGrpSpPr>
        <p:grpSpPr bwMode="auto">
          <a:xfrm rot="2573326">
            <a:off x="5481638" y="530225"/>
            <a:ext cx="1335087" cy="715963"/>
            <a:chOff x="4029068" y="4737560"/>
            <a:chExt cx="1468240" cy="812980"/>
          </a:xfrm>
        </p:grpSpPr>
        <p:sp>
          <p:nvSpPr>
            <p:cNvPr id="84" name="Line 18"/>
            <p:cNvSpPr>
              <a:spLocks noChangeShapeType="1"/>
            </p:cNvSpPr>
            <p:nvPr/>
          </p:nvSpPr>
          <p:spPr bwMode="auto">
            <a:xfrm rot="21540000" flipV="1">
              <a:off x="4116567" y="5546129"/>
              <a:ext cx="1375712"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85" name="Line 21"/>
            <p:cNvSpPr>
              <a:spLocks noChangeShapeType="1"/>
            </p:cNvSpPr>
            <p:nvPr/>
          </p:nvSpPr>
          <p:spPr bwMode="auto">
            <a:xfrm rot="-60000" flipH="1" flipV="1">
              <a:off x="4810599" y="4733407"/>
              <a:ext cx="670398" cy="805770"/>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dirty="0">
                <a:solidFill>
                  <a:schemeClr val="accent1">
                    <a:lumMod val="50000"/>
                  </a:schemeClr>
                </a:solidFill>
                <a:latin typeface="+mn-lt"/>
              </a:endParaRPr>
            </a:p>
          </p:txBody>
        </p:sp>
        <p:sp>
          <p:nvSpPr>
            <p:cNvPr id="86" name="TextBox 85"/>
            <p:cNvSpPr txBox="1"/>
            <p:nvPr/>
          </p:nvSpPr>
          <p:spPr bwMode="auto">
            <a:xfrm rot="21540000">
              <a:off x="4022404" y="5112238"/>
              <a:ext cx="1457765" cy="349707"/>
            </a:xfrm>
            <a:prstGeom prst="rect">
              <a:avLst/>
            </a:prstGeom>
            <a:noFill/>
            <a:ln>
              <a:noFill/>
            </a:ln>
          </p:spPr>
          <p:txBody>
            <a:bodyPr>
              <a:spAutoFit/>
            </a:bodyPr>
            <a:lstStyle/>
            <a:p>
              <a:pPr algn="ctr" fontAlgn="auto">
                <a:spcBef>
                  <a:spcPts val="0"/>
                </a:spcBef>
                <a:spcAft>
                  <a:spcPts val="0"/>
                </a:spcAft>
                <a:defRPr/>
              </a:pPr>
              <a:r>
                <a:rPr lang="en-GB" sz="1400" b="1" dirty="0">
                  <a:solidFill>
                    <a:schemeClr val="accent1">
                      <a:lumMod val="50000"/>
                    </a:schemeClr>
                  </a:solidFill>
                  <a:latin typeface="+mn-lt"/>
                </a:rPr>
                <a:t>OUTCOME</a:t>
              </a:r>
            </a:p>
          </p:txBody>
        </p:sp>
      </p:grpSp>
      <p:sp>
        <p:nvSpPr>
          <p:cNvPr id="87" name="Title 13"/>
          <p:cNvSpPr txBox="1">
            <a:spLocks/>
          </p:cNvSpPr>
          <p:nvPr/>
        </p:nvSpPr>
        <p:spPr bwMode="auto">
          <a:xfrm>
            <a:off x="-26912" y="0"/>
            <a:ext cx="6408738" cy="78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lgn="ctr">
              <a:spcBef>
                <a:spcPct val="0"/>
              </a:spcBef>
              <a:buNone/>
            </a:pPr>
            <a:r>
              <a:rPr lang="en-GB" sz="3600" b="1" dirty="0">
                <a:solidFill>
                  <a:schemeClr val="tx1"/>
                </a:solidFill>
                <a:latin typeface="+mj-lt"/>
                <a:ea typeface="+mj-ea"/>
                <a:cs typeface="+mj-cs"/>
              </a:rPr>
              <a:t>In complex situations</a:t>
            </a:r>
          </a:p>
        </p:txBody>
      </p:sp>
      <p:sp>
        <p:nvSpPr>
          <p:cNvPr id="88" name="WordArt 7"/>
          <p:cNvSpPr>
            <a:spLocks noChangeArrowheads="1" noChangeShapeType="1" noTextEdit="1"/>
          </p:cNvSpPr>
          <p:nvPr/>
        </p:nvSpPr>
        <p:spPr bwMode="auto">
          <a:xfrm rot="-504316">
            <a:off x="508000" y="5911850"/>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Plan</a:t>
            </a:r>
          </a:p>
        </p:txBody>
      </p:sp>
      <p:grpSp>
        <p:nvGrpSpPr>
          <p:cNvPr id="89" name="Group 88"/>
          <p:cNvGrpSpPr>
            <a:grpSpLocks/>
          </p:cNvGrpSpPr>
          <p:nvPr/>
        </p:nvGrpSpPr>
        <p:grpSpPr bwMode="auto">
          <a:xfrm>
            <a:off x="1530350" y="1897063"/>
            <a:ext cx="6684963" cy="4532312"/>
            <a:chOff x="1530350" y="1897063"/>
            <a:chExt cx="6684963" cy="4532312"/>
          </a:xfrm>
        </p:grpSpPr>
        <p:sp>
          <p:nvSpPr>
            <p:cNvPr id="90" name="Line 9"/>
            <p:cNvSpPr>
              <a:spLocks noChangeShapeType="1"/>
            </p:cNvSpPr>
            <p:nvPr/>
          </p:nvSpPr>
          <p:spPr bwMode="auto">
            <a:xfrm rot="21540000" flipV="1">
              <a:off x="1530350" y="1897063"/>
              <a:ext cx="6029325" cy="4056062"/>
            </a:xfrm>
            <a:prstGeom prst="line">
              <a:avLst/>
            </a:prstGeom>
            <a:noFill/>
            <a:ln w="38100">
              <a:solidFill>
                <a:srgbClr val="FF0000"/>
              </a:solidFill>
              <a:prstDash val="sysDot"/>
              <a:round/>
              <a:headEnd/>
              <a:tailEnd type="triangle" w="med" len="me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grpSp>
          <p:nvGrpSpPr>
            <p:cNvPr id="91" name="Group 38"/>
            <p:cNvGrpSpPr>
              <a:grpSpLocks/>
            </p:cNvGrpSpPr>
            <p:nvPr/>
          </p:nvGrpSpPr>
          <p:grpSpPr bwMode="auto">
            <a:xfrm>
              <a:off x="1571625" y="5967413"/>
              <a:ext cx="6643688" cy="461962"/>
              <a:chOff x="1571846" y="5967862"/>
              <a:chExt cx="6725622" cy="462119"/>
            </a:xfrm>
          </p:grpSpPr>
          <p:sp>
            <p:nvSpPr>
              <p:cNvPr id="92"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fontAlgn="auto">
                  <a:spcBef>
                    <a:spcPct val="50000"/>
                  </a:spcBef>
                  <a:spcAft>
                    <a:spcPts val="0"/>
                  </a:spcAft>
                  <a:buClr>
                    <a:schemeClr val="tx2"/>
                  </a:buClr>
                  <a:buFont typeface="Monotype Sorts" pitchFamily="2" charset="2"/>
                  <a:buNone/>
                  <a:defRPr/>
                </a:pPr>
                <a:r>
                  <a:rPr lang="en-GB" sz="2400" b="1" i="1" kern="10" dirty="0">
                    <a:ln w="9525">
                      <a:noFill/>
                      <a:round/>
                      <a:headEnd/>
                      <a:tailEnd/>
                    </a:ln>
                    <a:solidFill>
                      <a:srgbClr val="FF0000"/>
                    </a:solidFill>
                    <a:latin typeface="+mn-lt"/>
                    <a:ea typeface="+mn-lt"/>
                    <a:cs typeface="+mn-lt"/>
                  </a:rPr>
                  <a:t>Time</a:t>
                </a:r>
                <a:endParaRPr lang="en-US" sz="2400" b="1" i="1" dirty="0">
                  <a:solidFill>
                    <a:srgbClr val="FF0000"/>
                  </a:solidFill>
                  <a:latin typeface="+mn-lt"/>
                </a:endParaRPr>
              </a:p>
            </p:txBody>
          </p:sp>
          <p:sp>
            <p:nvSpPr>
              <p:cNvPr id="93" name="Line 9"/>
              <p:cNvSpPr>
                <a:spLocks noChangeShapeType="1"/>
              </p:cNvSpPr>
              <p:nvPr/>
            </p:nvSpPr>
            <p:spPr bwMode="auto">
              <a:xfrm rot="-60000">
                <a:off x="1571846" y="5972626"/>
                <a:ext cx="6725622" cy="85754"/>
              </a:xfrm>
              <a:prstGeom prst="line">
                <a:avLst/>
              </a:prstGeom>
              <a:noFill/>
              <a:ln w="38100">
                <a:solidFill>
                  <a:srgbClr val="FF0000"/>
                </a:solidFill>
                <a:prstDash val="sysDot"/>
                <a:round/>
                <a:headEnd/>
                <a:tailEnd type="triangle" w="med" len="med"/>
              </a:ln>
            </p:spPr>
            <p:txBody>
              <a:bodyPr wrap="none" anchor="ctr"/>
              <a:lstStyle/>
              <a:p>
                <a:pPr fontAlgn="auto">
                  <a:spcBef>
                    <a:spcPts val="0"/>
                  </a:spcBef>
                  <a:spcAft>
                    <a:spcPts val="0"/>
                  </a:spcAft>
                  <a:defRPr/>
                </a:pPr>
                <a:endParaRPr lang="en-GB" b="1" dirty="0">
                  <a:solidFill>
                    <a:schemeClr val="accent1">
                      <a:lumMod val="50000"/>
                    </a:schemeClr>
                  </a:solidFill>
                  <a:latin typeface="+mn-lt"/>
                </a:endParaRPr>
              </a:p>
            </p:txBody>
          </p:sp>
        </p:grpSp>
      </p:grpSp>
      <p:sp>
        <p:nvSpPr>
          <p:cNvPr id="94" name="WordArt 8"/>
          <p:cNvSpPr>
            <a:spLocks noChangeArrowheads="1" noChangeShapeType="1" noTextEdit="1"/>
          </p:cNvSpPr>
          <p:nvPr/>
        </p:nvSpPr>
        <p:spPr bwMode="auto">
          <a:xfrm rot="-179454">
            <a:off x="7478713" y="298450"/>
            <a:ext cx="1514475" cy="200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dirty="0">
                <a:solidFill>
                  <a:srgbClr val="254061"/>
                </a:solidFill>
                <a:latin typeface="+mn-lt"/>
                <a:ea typeface="+mn-lt"/>
                <a:cs typeface="+mn-lt"/>
              </a:rPr>
              <a:t>Vision and </a:t>
            </a:r>
          </a:p>
          <a:p>
            <a:pPr algn="ctr"/>
            <a:r>
              <a:rPr lang="en-US" b="1" kern="10" dirty="0">
                <a:solidFill>
                  <a:srgbClr val="254061"/>
                </a:solidFill>
                <a:latin typeface="+mn-lt"/>
                <a:ea typeface="+mn-lt"/>
                <a:cs typeface="+mn-lt"/>
              </a:rPr>
              <a:t>Mission</a:t>
            </a:r>
          </a:p>
        </p:txBody>
      </p:sp>
    </p:spTree>
    <p:extLst>
      <p:ext uri="{BB962C8B-B14F-4D97-AF65-F5344CB8AC3E}">
        <p14:creationId xmlns:p14="http://schemas.microsoft.com/office/powerpoint/2010/main" val="14967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2.5E-6 -4.44444E-6 L -0.15885 -0.00185 " pathEditMode="relative" rAng="0" ptsTypes="AA">
                                      <p:cBhvr>
                                        <p:cTn id="11" dur="2000" fill="hold"/>
                                        <p:tgtEl>
                                          <p:spTgt spid="89"/>
                                        </p:tgtEl>
                                        <p:attrNameLst>
                                          <p:attrName>ppt_x</p:attrName>
                                          <p:attrName>ppt_y</p:attrName>
                                        </p:attrNameLst>
                                      </p:cBhvr>
                                      <p:rCtr x="-7951" y="-93"/>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0" nodeType="clickEffect">
                                  <p:stCondLst>
                                    <p:cond delay="0"/>
                                  </p:stCondLst>
                                  <p:childTnLst>
                                    <p:anim calcmode="lin" valueType="num">
                                      <p:cBhvr>
                                        <p:cTn id="40" dur="1000"/>
                                        <p:tgtEl>
                                          <p:spTgt spid="88"/>
                                        </p:tgtEl>
                                        <p:attrNameLst>
                                          <p:attrName>ppt_w</p:attrName>
                                        </p:attrNameLst>
                                      </p:cBhvr>
                                      <p:tavLst>
                                        <p:tav tm="0">
                                          <p:val>
                                            <p:strVal val="ppt_w"/>
                                          </p:val>
                                        </p:tav>
                                        <p:tav tm="100000">
                                          <p:val>
                                            <p:fltVal val="0"/>
                                          </p:val>
                                        </p:tav>
                                      </p:tavLst>
                                    </p:anim>
                                    <p:anim calcmode="lin" valueType="num">
                                      <p:cBhvr>
                                        <p:cTn id="41" dur="1000"/>
                                        <p:tgtEl>
                                          <p:spTgt spid="88"/>
                                        </p:tgtEl>
                                        <p:attrNameLst>
                                          <p:attrName>ppt_h</p:attrName>
                                        </p:attrNameLst>
                                      </p:cBhvr>
                                      <p:tavLst>
                                        <p:tav tm="0">
                                          <p:val>
                                            <p:strVal val="ppt_h"/>
                                          </p:val>
                                        </p:tav>
                                        <p:tav tm="100000">
                                          <p:val>
                                            <p:fltVal val="0"/>
                                          </p:val>
                                        </p:tav>
                                      </p:tavLst>
                                    </p:anim>
                                    <p:anim calcmode="lin" valueType="num">
                                      <p:cBhvr>
                                        <p:cTn id="42" dur="1000"/>
                                        <p:tgtEl>
                                          <p:spTgt spid="88"/>
                                        </p:tgtEl>
                                        <p:attrNameLst>
                                          <p:attrName>style.rotation</p:attrName>
                                        </p:attrNameLst>
                                      </p:cBhvr>
                                      <p:tavLst>
                                        <p:tav tm="0">
                                          <p:val>
                                            <p:fltVal val="0"/>
                                          </p:val>
                                        </p:tav>
                                        <p:tav tm="100000">
                                          <p:val>
                                            <p:fltVal val="90"/>
                                          </p:val>
                                        </p:tav>
                                      </p:tavLst>
                                    </p:anim>
                                    <p:animEffect transition="out" filter="fade">
                                      <p:cBhvr>
                                        <p:cTn id="43" dur="1000"/>
                                        <p:tgtEl>
                                          <p:spTgt spid="88"/>
                                        </p:tgtEl>
                                      </p:cBhvr>
                                    </p:animEffect>
                                    <p:set>
                                      <p:cBhvr>
                                        <p:cTn id="44" dur="1" fill="hold">
                                          <p:stCondLst>
                                            <p:cond delay="999"/>
                                          </p:stCondLst>
                                        </p:cTn>
                                        <p:tgtEl>
                                          <p:spTgt spid="88"/>
                                        </p:tgtEl>
                                        <p:attrNameLst>
                                          <p:attrName>style.visibility</p:attrName>
                                        </p:attrNameLst>
                                      </p:cBhvr>
                                      <p:to>
                                        <p:strVal val="hidden"/>
                                      </p:to>
                                    </p:se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down)">
                                      <p:cBhvr>
                                        <p:cTn id="52" dur="500"/>
                                        <p:tgtEl>
                                          <p:spTgt spid="62"/>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left)">
                                      <p:cBhvr>
                                        <p:cTn id="60" dur="500"/>
                                        <p:tgtEl>
                                          <p:spTgt spid="58"/>
                                        </p:tgtEl>
                                      </p:cBhvr>
                                    </p:animEffect>
                                  </p:childTnLst>
                                </p:cTn>
                              </p:par>
                            </p:childTnLst>
                          </p:cTn>
                        </p:par>
                        <p:par>
                          <p:cTn id="61" fill="hold">
                            <p:stCondLst>
                              <p:cond delay="3000"/>
                            </p:stCondLst>
                            <p:childTnLst>
                              <p:par>
                                <p:cTn id="62" presetID="22" presetClass="entr" presetSubtype="2" fill="hold"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right)">
                                      <p:cBhvr>
                                        <p:cTn id="64" dur="500"/>
                                        <p:tgtEl>
                                          <p:spTgt spid="75"/>
                                        </p:tgtEl>
                                      </p:cBhvr>
                                    </p:animEffect>
                                  </p:childTnLst>
                                </p:cTn>
                              </p:par>
                            </p:childTnLst>
                          </p:cTn>
                        </p:par>
                        <p:par>
                          <p:cTn id="65" fill="hold">
                            <p:stCondLst>
                              <p:cond delay="3500"/>
                            </p:stCondLst>
                            <p:childTnLst>
                              <p:par>
                                <p:cTn id="66" presetID="22" presetClass="entr" presetSubtype="4"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down)">
                                      <p:cBhvr>
                                        <p:cTn id="68" dur="500"/>
                                        <p:tgtEl>
                                          <p:spTgt spid="54"/>
                                        </p:tgtEl>
                                      </p:cBhvr>
                                    </p:animEffect>
                                  </p:childTnLst>
                                </p:cTn>
                              </p:par>
                            </p:childTnLst>
                          </p:cTn>
                        </p:par>
                        <p:par>
                          <p:cTn id="69" fill="hold">
                            <p:stCondLst>
                              <p:cond delay="4000"/>
                            </p:stCondLst>
                            <p:childTnLst>
                              <p:par>
                                <p:cTn id="70" presetID="8" presetClass="entr" presetSubtype="16"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diamond(in)">
                                      <p:cBhvr>
                                        <p:cTn id="72" dur="500"/>
                                        <p:tgtEl>
                                          <p:spTgt spid="71"/>
                                        </p:tgtEl>
                                      </p:cBhvr>
                                    </p:animEffect>
                                  </p:childTnLst>
                                </p:cTn>
                              </p:par>
                            </p:childTnLst>
                          </p:cTn>
                        </p:par>
                        <p:par>
                          <p:cTn id="73" fill="hold">
                            <p:stCondLst>
                              <p:cond delay="4500"/>
                            </p:stCondLst>
                            <p:childTnLst>
                              <p:par>
                                <p:cTn id="74" presetID="8" presetClass="entr" presetSubtype="16" fill="hold"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diamond(in)">
                                      <p:cBhvr>
                                        <p:cTn id="76" dur="500"/>
                                        <p:tgtEl>
                                          <p:spTgt spid="63"/>
                                        </p:tgtEl>
                                      </p:cBhvr>
                                    </p:animEffect>
                                  </p:childTnLst>
                                </p:cTn>
                              </p:par>
                            </p:childTnLst>
                          </p:cTn>
                        </p:par>
                        <p:par>
                          <p:cTn id="77" fill="hold">
                            <p:stCondLst>
                              <p:cond delay="5000"/>
                            </p:stCondLst>
                            <p:childTnLst>
                              <p:par>
                                <p:cTn id="78" presetID="22" presetClass="entr" presetSubtype="4"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down)">
                                      <p:cBhvr>
                                        <p:cTn id="80" dur="500"/>
                                        <p:tgtEl>
                                          <p:spTgt spid="4"/>
                                        </p:tgtEl>
                                      </p:cBhvr>
                                    </p:animEffect>
                                  </p:childTnLst>
                                </p:cTn>
                              </p:par>
                            </p:childTnLst>
                          </p:cTn>
                        </p:par>
                        <p:par>
                          <p:cTn id="81" fill="hold">
                            <p:stCondLst>
                              <p:cond delay="5500"/>
                            </p:stCondLst>
                            <p:childTnLst>
                              <p:par>
                                <p:cTn id="82" presetID="22" presetClass="entr" presetSubtype="4"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down)">
                                      <p:cBhvr>
                                        <p:cTn id="84" dur="500"/>
                                        <p:tgtEl>
                                          <p:spTgt spid="67"/>
                                        </p:tgtEl>
                                      </p:cBhvr>
                                    </p:animEffect>
                                  </p:childTnLst>
                                </p:cTn>
                              </p:par>
                            </p:childTnLst>
                          </p:cTn>
                        </p:par>
                        <p:par>
                          <p:cTn id="85" fill="hold">
                            <p:stCondLst>
                              <p:cond delay="6000"/>
                            </p:stCondLst>
                            <p:childTnLst>
                              <p:par>
                                <p:cTn id="86" presetID="22" presetClass="entr" presetSubtype="4"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down)">
                                      <p:cBhvr>
                                        <p:cTn id="88" dur="500"/>
                                        <p:tgtEl>
                                          <p:spTgt spid="8"/>
                                        </p:tgtEl>
                                      </p:cBhvr>
                                    </p:animEffect>
                                  </p:childTnLst>
                                </p:cTn>
                              </p:par>
                            </p:childTnLst>
                          </p:cTn>
                        </p:par>
                        <p:par>
                          <p:cTn id="89" fill="hold">
                            <p:stCondLst>
                              <p:cond delay="6500"/>
                            </p:stCondLst>
                            <p:childTnLst>
                              <p:par>
                                <p:cTn id="90" presetID="22" presetClass="entr" presetSubtype="4" fill="hold" nodeType="after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wipe(down)">
                                      <p:cBhvr>
                                        <p:cTn id="92" dur="500"/>
                                        <p:tgtEl>
                                          <p:spTgt spid="79"/>
                                        </p:tgtEl>
                                      </p:cBhvr>
                                    </p:animEffect>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wipe(down)">
                                      <p:cBhvr>
                                        <p:cTn id="96" dur="500"/>
                                        <p:tgtEl>
                                          <p:spTgt spid="83"/>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down)">
                                      <p:cBhvr>
                                        <p:cTn id="10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742528" y="476672"/>
            <a:ext cx="7645896" cy="806451"/>
          </a:xfrm>
        </p:spPr>
        <p:txBody>
          <a:bodyPr>
            <a:noAutofit/>
          </a:bodyPr>
          <a:lstStyle/>
          <a:p>
            <a:r>
              <a:rPr lang="en-US" sz="4000" b="1" dirty="0"/>
              <a:t>Why don’t we measure impact?</a:t>
            </a:r>
          </a:p>
        </p:txBody>
      </p:sp>
      <p:sp>
        <p:nvSpPr>
          <p:cNvPr id="6" name="AutoShape 3"/>
          <p:cNvSpPr>
            <a:spLocks noChangeArrowheads="1"/>
          </p:cNvSpPr>
          <p:nvPr/>
        </p:nvSpPr>
        <p:spPr bwMode="auto">
          <a:xfrm>
            <a:off x="1331168" y="1988840"/>
            <a:ext cx="6553200" cy="3048000"/>
          </a:xfrm>
          <a:prstGeom prst="flowChartAlternateProcess">
            <a:avLst/>
          </a:prstGeom>
          <a:solidFill>
            <a:srgbClr val="CC9900"/>
          </a:solidFill>
          <a:ln w="9525">
            <a:solidFill>
              <a:schemeClr val="tx1"/>
            </a:solidFill>
            <a:miter lim="800000"/>
            <a:headEnd/>
            <a:tailEnd/>
          </a:ln>
        </p:spPr>
        <p:txBody>
          <a:bodyPr wrap="none" anchor="ctr"/>
          <a:lstStyle/>
          <a:p>
            <a:endParaRPr lang="en-GB" dirty="0"/>
          </a:p>
        </p:txBody>
      </p:sp>
      <p:sp>
        <p:nvSpPr>
          <p:cNvPr id="10" name="TextBox 9"/>
          <p:cNvSpPr txBox="1"/>
          <p:nvPr/>
        </p:nvSpPr>
        <p:spPr>
          <a:xfrm>
            <a:off x="2447764" y="2728010"/>
            <a:ext cx="4248472" cy="1569660"/>
          </a:xfrm>
          <a:prstGeom prst="rect">
            <a:avLst/>
          </a:prstGeom>
          <a:noFill/>
        </p:spPr>
        <p:txBody>
          <a:bodyPr wrap="square" rtlCol="0">
            <a:spAutoFit/>
          </a:bodyPr>
          <a:lstStyle/>
          <a:p>
            <a:pPr algn="ctr"/>
            <a:r>
              <a:rPr lang="en-US" b="1" u="sng" dirty="0">
                <a:latin typeface="+mn-lt"/>
              </a:rPr>
              <a:t>EXERCISE</a:t>
            </a:r>
          </a:p>
          <a:p>
            <a:pPr algn="ctr"/>
            <a:r>
              <a:rPr lang="en-GB" dirty="0">
                <a:latin typeface="+mn-lt"/>
              </a:rPr>
              <a:t>Brainstorm: Why do we not try to measure impact?</a:t>
            </a:r>
          </a:p>
          <a:p>
            <a:endParaRPr lang="en-GB" dirty="0"/>
          </a:p>
        </p:txBody>
      </p:sp>
    </p:spTree>
    <p:extLst>
      <p:ext uri="{BB962C8B-B14F-4D97-AF65-F5344CB8AC3E}">
        <p14:creationId xmlns:p14="http://schemas.microsoft.com/office/powerpoint/2010/main" val="2181291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26988"/>
            <a:ext cx="6781800" cy="806451"/>
          </a:xfrm>
        </p:spPr>
        <p:txBody>
          <a:bodyPr>
            <a:normAutofit/>
          </a:bodyPr>
          <a:lstStyle/>
          <a:p>
            <a:r>
              <a:rPr lang="en-US" sz="4000" b="1" dirty="0"/>
              <a:t>Impact Definitions</a:t>
            </a:r>
          </a:p>
        </p:txBody>
      </p:sp>
      <p:sp>
        <p:nvSpPr>
          <p:cNvPr id="3" name="Content Placeholder 2"/>
          <p:cNvSpPr>
            <a:spLocks noGrp="1"/>
          </p:cNvSpPr>
          <p:nvPr>
            <p:ph idx="4294967295"/>
          </p:nvPr>
        </p:nvSpPr>
        <p:spPr>
          <a:xfrm>
            <a:off x="1174576" y="1219200"/>
            <a:ext cx="6781800" cy="3865563"/>
          </a:xfrm>
        </p:spPr>
        <p:txBody>
          <a:bodyPr>
            <a:normAutofit fontScale="85000" lnSpcReduction="10000"/>
          </a:bodyPr>
          <a:lstStyle/>
          <a:p>
            <a:r>
              <a:rPr lang="en-GB" dirty="0" smtClean="0"/>
              <a:t>“Long-term, widespread improvement in society” – World Bank</a:t>
            </a:r>
          </a:p>
          <a:p>
            <a:r>
              <a:rPr lang="en-GB" dirty="0" smtClean="0"/>
              <a:t>“Longer term or ultimate result  attributable to a development intervention” – OECD</a:t>
            </a:r>
          </a:p>
          <a:p>
            <a:r>
              <a:rPr lang="en-GB" dirty="0" smtClean="0"/>
              <a:t>“Long-term and national-level development change” – UNDP</a:t>
            </a:r>
          </a:p>
          <a:p>
            <a:r>
              <a:rPr lang="en-GB" dirty="0" smtClean="0"/>
              <a:t>“Ultimate sustainable changes, sometimes attributable to action. ” – Gates Foundation</a:t>
            </a:r>
          </a:p>
          <a:p>
            <a:pPr marL="0" indent="0">
              <a:buNone/>
            </a:pPr>
            <a:endParaRPr lang="en-US" dirty="0"/>
          </a:p>
        </p:txBody>
      </p:sp>
    </p:spTree>
    <p:extLst>
      <p:ext uri="{BB962C8B-B14F-4D97-AF65-F5344CB8AC3E}">
        <p14:creationId xmlns:p14="http://schemas.microsoft.com/office/powerpoint/2010/main" val="3303709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26988"/>
            <a:ext cx="6781800" cy="806451"/>
          </a:xfrm>
        </p:spPr>
        <p:txBody>
          <a:bodyPr>
            <a:normAutofit/>
          </a:bodyPr>
          <a:lstStyle/>
          <a:p>
            <a:r>
              <a:rPr lang="en-US" sz="4000" b="1" dirty="0"/>
              <a:t>Impact Definitions</a:t>
            </a:r>
          </a:p>
        </p:txBody>
      </p:sp>
      <p:sp>
        <p:nvSpPr>
          <p:cNvPr id="3" name="Content Placeholder 2"/>
          <p:cNvSpPr>
            <a:spLocks noGrp="1"/>
          </p:cNvSpPr>
          <p:nvPr>
            <p:ph idx="4294967295"/>
          </p:nvPr>
        </p:nvSpPr>
        <p:spPr>
          <a:xfrm>
            <a:off x="1174576" y="1219200"/>
            <a:ext cx="6781800" cy="3865563"/>
          </a:xfrm>
        </p:spPr>
        <p:txBody>
          <a:bodyPr>
            <a:normAutofit fontScale="85000" lnSpcReduction="10000"/>
          </a:bodyPr>
          <a:lstStyle/>
          <a:p>
            <a:r>
              <a:rPr lang="en-GB" dirty="0" smtClean="0"/>
              <a:t>“</a:t>
            </a:r>
            <a:r>
              <a:rPr lang="en-GB" b="1" dirty="0" smtClean="0">
                <a:solidFill>
                  <a:srgbClr val="FF0000"/>
                </a:solidFill>
              </a:rPr>
              <a:t>Long-term</a:t>
            </a:r>
            <a:r>
              <a:rPr lang="en-GB" dirty="0" smtClean="0"/>
              <a:t>, widespread improvement in society” – World Bank</a:t>
            </a:r>
          </a:p>
          <a:p>
            <a:r>
              <a:rPr lang="en-GB" dirty="0" smtClean="0"/>
              <a:t>“</a:t>
            </a:r>
            <a:r>
              <a:rPr lang="en-GB" b="1" dirty="0" smtClean="0">
                <a:solidFill>
                  <a:srgbClr val="FF0000"/>
                </a:solidFill>
              </a:rPr>
              <a:t>Longer term</a:t>
            </a:r>
            <a:r>
              <a:rPr lang="en-GB" b="1" dirty="0" smtClean="0"/>
              <a:t> </a:t>
            </a:r>
            <a:r>
              <a:rPr lang="en-GB" dirty="0" smtClean="0"/>
              <a:t>or ultimate result  attributable to a development intervention” – OECD</a:t>
            </a:r>
          </a:p>
          <a:p>
            <a:r>
              <a:rPr lang="en-GB" dirty="0" smtClean="0"/>
              <a:t>“</a:t>
            </a:r>
            <a:r>
              <a:rPr lang="en-GB" b="1" dirty="0" smtClean="0">
                <a:solidFill>
                  <a:srgbClr val="FF0000"/>
                </a:solidFill>
              </a:rPr>
              <a:t>Long-term</a:t>
            </a:r>
            <a:r>
              <a:rPr lang="en-GB" dirty="0" smtClean="0"/>
              <a:t> and national-level development change” – UNDP</a:t>
            </a:r>
          </a:p>
          <a:p>
            <a:r>
              <a:rPr lang="en-GB" dirty="0" smtClean="0"/>
              <a:t>“</a:t>
            </a:r>
            <a:r>
              <a:rPr lang="en-GB" b="1" dirty="0" smtClean="0">
                <a:solidFill>
                  <a:srgbClr val="FF0000"/>
                </a:solidFill>
              </a:rPr>
              <a:t>Ultimate</a:t>
            </a:r>
            <a:r>
              <a:rPr lang="en-GB" dirty="0" smtClean="0"/>
              <a:t> sustainable changes, sometimes attributable to action. ” – Gates Foundation</a:t>
            </a:r>
          </a:p>
          <a:p>
            <a:pPr marL="0" indent="0">
              <a:buNone/>
            </a:pPr>
            <a:endParaRPr lang="en-US" dirty="0"/>
          </a:p>
        </p:txBody>
      </p:sp>
    </p:spTree>
    <p:extLst>
      <p:ext uri="{BB962C8B-B14F-4D97-AF65-F5344CB8AC3E}">
        <p14:creationId xmlns:p14="http://schemas.microsoft.com/office/powerpoint/2010/main" val="219392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187624" y="3270621"/>
            <a:ext cx="6781800" cy="8064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AN OVERVIEW OF PME</a:t>
            </a:r>
            <a:endParaRPr lang="en-US" sz="4000" b="1" dirty="0"/>
          </a:p>
        </p:txBody>
      </p:sp>
    </p:spTree>
    <p:extLst>
      <p:ext uri="{BB962C8B-B14F-4D97-AF65-F5344CB8AC3E}">
        <p14:creationId xmlns:p14="http://schemas.microsoft.com/office/powerpoint/2010/main" val="3329771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26988"/>
            <a:ext cx="6781800" cy="806451"/>
          </a:xfrm>
        </p:spPr>
        <p:txBody>
          <a:bodyPr>
            <a:normAutofit/>
          </a:bodyPr>
          <a:lstStyle/>
          <a:p>
            <a:r>
              <a:rPr lang="en-US" sz="4000" b="1" dirty="0"/>
              <a:t>In summary</a:t>
            </a:r>
          </a:p>
        </p:txBody>
      </p:sp>
      <p:sp>
        <p:nvSpPr>
          <p:cNvPr id="3" name="Content Placeholder 2"/>
          <p:cNvSpPr>
            <a:spLocks noGrp="1"/>
          </p:cNvSpPr>
          <p:nvPr>
            <p:ph idx="4294967295"/>
          </p:nvPr>
        </p:nvSpPr>
        <p:spPr>
          <a:xfrm>
            <a:off x="935038" y="1219200"/>
            <a:ext cx="8208962" cy="4724400"/>
          </a:xfrm>
        </p:spPr>
        <p:txBody>
          <a:bodyPr/>
          <a:lstStyle/>
          <a:p>
            <a:r>
              <a:rPr lang="en-GB" sz="2600" dirty="0" smtClean="0"/>
              <a:t>Programmes &amp; projects operate in a complex and uncertain world</a:t>
            </a:r>
          </a:p>
          <a:p>
            <a:r>
              <a:rPr lang="en-GB" sz="2600" dirty="0" smtClean="0"/>
              <a:t>The logic of cause and effect can be effective in simple situations but is challenged by complexity</a:t>
            </a:r>
          </a:p>
          <a:p>
            <a:r>
              <a:rPr lang="en-GB" sz="2600" dirty="0" smtClean="0"/>
              <a:t>Impact is long term, attribution is often unrealistic and contribution to impact is often practically impossible to measure </a:t>
            </a:r>
          </a:p>
          <a:p>
            <a:pPr lvl="1"/>
            <a:r>
              <a:rPr lang="en-GB" sz="2400" dirty="0" smtClean="0"/>
              <a:t>A programme more or less controls outputs</a:t>
            </a:r>
          </a:p>
          <a:p>
            <a:pPr lvl="1"/>
            <a:r>
              <a:rPr lang="en-GB" sz="2400" dirty="0" smtClean="0"/>
              <a:t>Only influences outcomes  </a:t>
            </a:r>
          </a:p>
          <a:p>
            <a:pPr lvl="1"/>
            <a:r>
              <a:rPr lang="en-GB" sz="2400" dirty="0" smtClean="0"/>
              <a:t>And indirectly contributes to impact</a:t>
            </a:r>
          </a:p>
          <a:p>
            <a:endParaRPr lang="en-US" dirty="0"/>
          </a:p>
        </p:txBody>
      </p:sp>
    </p:spTree>
    <p:extLst>
      <p:ext uri="{BB962C8B-B14F-4D97-AF65-F5344CB8AC3E}">
        <p14:creationId xmlns:p14="http://schemas.microsoft.com/office/powerpoint/2010/main" val="6020134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323528" y="30261"/>
            <a:ext cx="8532440" cy="806451"/>
          </a:xfrm>
        </p:spPr>
        <p:txBody>
          <a:bodyPr>
            <a:noAutofit/>
          </a:bodyPr>
          <a:lstStyle/>
          <a:p>
            <a:r>
              <a:rPr lang="en-US" sz="4000" b="1" dirty="0"/>
              <a:t>BUT we are still concerned with impact</a:t>
            </a:r>
          </a:p>
        </p:txBody>
      </p:sp>
      <p:sp>
        <p:nvSpPr>
          <p:cNvPr id="3" name="Content Placeholder 2"/>
          <p:cNvSpPr>
            <a:spLocks noGrp="1"/>
          </p:cNvSpPr>
          <p:nvPr>
            <p:ph idx="4294967295"/>
          </p:nvPr>
        </p:nvSpPr>
        <p:spPr>
          <a:xfrm>
            <a:off x="1174576" y="1219200"/>
            <a:ext cx="6781800" cy="1201738"/>
          </a:xfrm>
        </p:spPr>
        <p:txBody>
          <a:bodyPr/>
          <a:lstStyle/>
          <a:p>
            <a:pPr marL="0" indent="0">
              <a:buNone/>
            </a:pPr>
            <a:r>
              <a:rPr lang="en-US" dirty="0" smtClean="0"/>
              <a:t>Impact is our guiding star but not our measuring stick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719" y="2564904"/>
            <a:ext cx="4770561" cy="2973201"/>
          </a:xfrm>
          <a:prstGeom prst="rect">
            <a:avLst/>
          </a:prstGeom>
        </p:spPr>
      </p:pic>
    </p:spTree>
    <p:extLst>
      <p:ext uri="{BB962C8B-B14F-4D97-AF65-F5344CB8AC3E}">
        <p14:creationId xmlns:p14="http://schemas.microsoft.com/office/powerpoint/2010/main" val="30621418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1187624" y="-26988"/>
            <a:ext cx="6781800" cy="806451"/>
          </a:xfrm>
        </p:spPr>
        <p:txBody>
          <a:bodyPr>
            <a:normAutofit/>
          </a:bodyPr>
          <a:lstStyle/>
          <a:p>
            <a:r>
              <a:rPr lang="en-GB" sz="4000" b="1" dirty="0"/>
              <a:t>Changing the M&amp;E perspective</a:t>
            </a:r>
          </a:p>
        </p:txBody>
      </p:sp>
      <p:sp>
        <p:nvSpPr>
          <p:cNvPr id="6" name="Rectangle 4"/>
          <p:cNvSpPr>
            <a:spLocks noGrp="1" noChangeArrowheads="1"/>
          </p:cNvSpPr>
          <p:nvPr>
            <p:ph sz="half" idx="4294967295"/>
          </p:nvPr>
        </p:nvSpPr>
        <p:spPr>
          <a:xfrm>
            <a:off x="5100638" y="1600200"/>
            <a:ext cx="4043362" cy="4530725"/>
          </a:xfrm>
          <a:prstGeom prst="rect">
            <a:avLst/>
          </a:prstGeom>
        </p:spPr>
        <p:txBody>
          <a:bodyPr/>
          <a:lstStyle/>
          <a:p>
            <a:pPr eaLnBrk="1" hangingPunct="1">
              <a:buFont typeface="Wingdings" pitchFamily="2" charset="2"/>
              <a:buNone/>
            </a:pPr>
            <a:r>
              <a:rPr lang="en-GB" sz="2000" dirty="0" smtClean="0"/>
              <a:t>New M&amp;E</a:t>
            </a:r>
          </a:p>
          <a:p>
            <a:pPr eaLnBrk="1" hangingPunct="1"/>
            <a:r>
              <a:rPr lang="en-GB" sz="2000" dirty="0" smtClean="0"/>
              <a:t>M&amp;E is for everybody involved in project</a:t>
            </a:r>
          </a:p>
          <a:p>
            <a:pPr eaLnBrk="1" hangingPunct="1"/>
            <a:r>
              <a:rPr lang="en-GB" sz="2000" dirty="0" smtClean="0"/>
              <a:t>Also look at effects and outcome</a:t>
            </a:r>
            <a:r>
              <a:rPr lang="nl-BE" sz="2000" dirty="0" smtClean="0"/>
              <a:t>s</a:t>
            </a:r>
            <a:r>
              <a:rPr lang="en-GB" sz="2000" dirty="0" smtClean="0"/>
              <a:t> and why there is success and failure</a:t>
            </a:r>
          </a:p>
          <a:p>
            <a:pPr eaLnBrk="1" hangingPunct="1"/>
            <a:r>
              <a:rPr lang="en-GB" sz="2000" dirty="0" smtClean="0"/>
              <a:t>Learning is a key function of M&amp;E</a:t>
            </a:r>
          </a:p>
          <a:p>
            <a:pPr eaLnBrk="1" hangingPunct="1"/>
            <a:r>
              <a:rPr lang="en-GB" sz="2000" dirty="0" smtClean="0"/>
              <a:t>Good analysis on how to improve project</a:t>
            </a:r>
          </a:p>
          <a:p>
            <a:pPr eaLnBrk="1" hangingPunct="1"/>
            <a:r>
              <a:rPr lang="en-GB" sz="2000" dirty="0" smtClean="0"/>
              <a:t>Lots of stakeholder participation</a:t>
            </a:r>
          </a:p>
          <a:p>
            <a:pPr eaLnBrk="1" hangingPunct="1"/>
            <a:r>
              <a:rPr lang="en-GB" sz="2000" dirty="0" smtClean="0"/>
              <a:t>M&amp;E is active, interesting and useful</a:t>
            </a:r>
          </a:p>
        </p:txBody>
      </p:sp>
      <p:sp>
        <p:nvSpPr>
          <p:cNvPr id="5" name="Rectangle 3"/>
          <p:cNvSpPr txBox="1">
            <a:spLocks noChangeArrowheads="1"/>
          </p:cNvSpPr>
          <p:nvPr/>
        </p:nvSpPr>
        <p:spPr bwMode="auto">
          <a:xfrm>
            <a:off x="457200" y="1600200"/>
            <a:ext cx="4043363"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358775" indent="-358775" defTabSz="957263">
              <a:buFont typeface="Wingdings" pitchFamily="2" charset="2"/>
              <a:buNone/>
            </a:pPr>
            <a:r>
              <a:rPr lang="en-GB" sz="2000" dirty="0" smtClean="0"/>
              <a:t>Old M&amp;E:</a:t>
            </a:r>
          </a:p>
          <a:p>
            <a:pPr marL="358775" indent="-358775" defTabSz="957263"/>
            <a:r>
              <a:rPr lang="en-GB" sz="2000" dirty="0" smtClean="0"/>
              <a:t>M&amp;E is mainly for external funding body</a:t>
            </a:r>
          </a:p>
          <a:p>
            <a:pPr marL="358775" indent="-358775" defTabSz="957263"/>
            <a:r>
              <a:rPr lang="en-GB" sz="2000" dirty="0" smtClean="0"/>
              <a:t>Concentrates </a:t>
            </a:r>
            <a:r>
              <a:rPr lang="nl-BE" sz="2000" dirty="0" smtClean="0"/>
              <a:t>on </a:t>
            </a:r>
            <a:r>
              <a:rPr lang="en-GB" sz="2000" dirty="0" smtClean="0"/>
              <a:t>activities and financial reporting</a:t>
            </a:r>
          </a:p>
          <a:p>
            <a:pPr marL="358775" indent="-358775" defTabSz="957263"/>
            <a:r>
              <a:rPr lang="en-GB" sz="2000" dirty="0" smtClean="0"/>
              <a:t>Lots of data and little analysis (big reports!)</a:t>
            </a:r>
          </a:p>
          <a:p>
            <a:pPr marL="358775" indent="-358775" defTabSz="957263"/>
            <a:r>
              <a:rPr lang="en-GB" sz="2000" dirty="0" smtClean="0"/>
              <a:t>Little learning takes place</a:t>
            </a:r>
          </a:p>
          <a:p>
            <a:pPr marL="358775" indent="-358775" defTabSz="957263"/>
            <a:r>
              <a:rPr lang="en-GB" sz="2000" dirty="0" smtClean="0"/>
              <a:t>Little stakeholder participation</a:t>
            </a:r>
          </a:p>
          <a:p>
            <a:pPr marL="358775" indent="-358775" defTabSz="957263"/>
            <a:r>
              <a:rPr lang="en-GB" sz="2000" dirty="0" smtClean="0"/>
              <a:t>M&amp;E is boring and not very useful for project staff and beneficiaries</a:t>
            </a:r>
          </a:p>
          <a:p>
            <a:pPr marL="358775" indent="-358775" defTabSz="957263">
              <a:buFont typeface="Wingdings" pitchFamily="2" charset="2"/>
              <a:buNone/>
            </a:pPr>
            <a:endParaRPr lang="en-GB" sz="2000" dirty="0" smtClean="0"/>
          </a:p>
        </p:txBody>
      </p:sp>
    </p:spTree>
    <p:extLst>
      <p:ext uri="{BB962C8B-B14F-4D97-AF65-F5344CB8AC3E}">
        <p14:creationId xmlns:p14="http://schemas.microsoft.com/office/powerpoint/2010/main" val="23096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187624" y="980728"/>
            <a:ext cx="6781800"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QUESTIONS?</a:t>
            </a:r>
          </a:p>
          <a:p>
            <a:pPr fontAlgn="auto">
              <a:spcAft>
                <a:spcPts val="0"/>
              </a:spcAft>
            </a:pPr>
            <a:r>
              <a:rPr lang="en-US" sz="4000" b="1" dirty="0" smtClean="0"/>
              <a:t>on what we monitor</a:t>
            </a:r>
          </a:p>
          <a:p>
            <a:pPr fontAlgn="auto">
              <a:spcAft>
                <a:spcPts val="0"/>
              </a:spcAft>
            </a:pPr>
            <a:endParaRPr lang="en-US" sz="4000" b="1" dirty="0"/>
          </a:p>
        </p:txBody>
      </p:sp>
      <p:sp>
        <p:nvSpPr>
          <p:cNvPr id="4" name="TextBox 3"/>
          <p:cNvSpPr txBox="1"/>
          <p:nvPr/>
        </p:nvSpPr>
        <p:spPr>
          <a:xfrm>
            <a:off x="1187624" y="908720"/>
            <a:ext cx="492443" cy="830997"/>
          </a:xfrm>
          <a:prstGeom prst="rect">
            <a:avLst/>
          </a:prstGeom>
          <a:noFill/>
        </p:spPr>
        <p:txBody>
          <a:bodyPr wrap="none" rtlCol="0">
            <a:spAutoFit/>
          </a:bodyPr>
          <a:lstStyle/>
          <a:p>
            <a:r>
              <a:rPr lang="en-GB" sz="4800" b="1" dirty="0" smtClean="0"/>
              <a:t>?</a:t>
            </a:r>
            <a:endParaRPr lang="en-GB" b="1" dirty="0"/>
          </a:p>
        </p:txBody>
      </p:sp>
      <p:sp>
        <p:nvSpPr>
          <p:cNvPr id="5" name="TextBox 4"/>
          <p:cNvSpPr txBox="1"/>
          <p:nvPr/>
        </p:nvSpPr>
        <p:spPr>
          <a:xfrm>
            <a:off x="7498369" y="645621"/>
            <a:ext cx="492443" cy="830997"/>
          </a:xfrm>
          <a:prstGeom prst="rect">
            <a:avLst/>
          </a:prstGeom>
          <a:noFill/>
        </p:spPr>
        <p:txBody>
          <a:bodyPr wrap="none" rtlCol="0">
            <a:spAutoFit/>
          </a:bodyPr>
          <a:lstStyle/>
          <a:p>
            <a:r>
              <a:rPr lang="en-GB" sz="4800" b="1" dirty="0" smtClean="0"/>
              <a:t>?</a:t>
            </a:r>
            <a:endParaRPr lang="en-GB" b="1" dirty="0"/>
          </a:p>
        </p:txBody>
      </p:sp>
      <p:sp>
        <p:nvSpPr>
          <p:cNvPr id="6" name="TextBox 5"/>
          <p:cNvSpPr txBox="1"/>
          <p:nvPr/>
        </p:nvSpPr>
        <p:spPr>
          <a:xfrm>
            <a:off x="847581" y="2608157"/>
            <a:ext cx="492443" cy="830997"/>
          </a:xfrm>
          <a:prstGeom prst="rect">
            <a:avLst/>
          </a:prstGeom>
          <a:noFill/>
        </p:spPr>
        <p:txBody>
          <a:bodyPr wrap="none" rtlCol="0">
            <a:spAutoFit/>
          </a:bodyPr>
          <a:lstStyle/>
          <a:p>
            <a:r>
              <a:rPr lang="en-GB" sz="4800" b="1" dirty="0" smtClean="0"/>
              <a:t>?</a:t>
            </a:r>
            <a:endParaRPr lang="en-GB" b="1" dirty="0"/>
          </a:p>
        </p:txBody>
      </p:sp>
      <p:sp>
        <p:nvSpPr>
          <p:cNvPr id="7" name="TextBox 6"/>
          <p:cNvSpPr txBox="1"/>
          <p:nvPr/>
        </p:nvSpPr>
        <p:spPr>
          <a:xfrm>
            <a:off x="7723202" y="2492896"/>
            <a:ext cx="492443" cy="830997"/>
          </a:xfrm>
          <a:prstGeom prst="rect">
            <a:avLst/>
          </a:prstGeom>
          <a:noFill/>
        </p:spPr>
        <p:txBody>
          <a:bodyPr wrap="none" rtlCol="0">
            <a:spAutoFit/>
          </a:bodyPr>
          <a:lstStyle/>
          <a:p>
            <a:r>
              <a:rPr lang="en-GB" sz="4800" b="1" dirty="0" smtClean="0"/>
              <a:t>?</a:t>
            </a:r>
            <a:endParaRPr lang="en-GB" b="1" dirty="0"/>
          </a:p>
        </p:txBody>
      </p:sp>
      <p:sp>
        <p:nvSpPr>
          <p:cNvPr id="8" name="TextBox 7"/>
          <p:cNvSpPr txBox="1"/>
          <p:nvPr/>
        </p:nvSpPr>
        <p:spPr>
          <a:xfrm>
            <a:off x="2339752" y="4581128"/>
            <a:ext cx="492443" cy="830997"/>
          </a:xfrm>
          <a:prstGeom prst="rect">
            <a:avLst/>
          </a:prstGeom>
          <a:noFill/>
        </p:spPr>
        <p:txBody>
          <a:bodyPr wrap="none" rtlCol="0">
            <a:spAutoFit/>
          </a:bodyPr>
          <a:lstStyle/>
          <a:p>
            <a:r>
              <a:rPr lang="en-GB" sz="4800" b="1" dirty="0" smtClean="0"/>
              <a:t>?</a:t>
            </a:r>
            <a:endParaRPr lang="en-GB" b="1" dirty="0"/>
          </a:p>
        </p:txBody>
      </p:sp>
      <p:sp>
        <p:nvSpPr>
          <p:cNvPr id="9" name="TextBox 8"/>
          <p:cNvSpPr txBox="1"/>
          <p:nvPr/>
        </p:nvSpPr>
        <p:spPr>
          <a:xfrm>
            <a:off x="6588224" y="4509120"/>
            <a:ext cx="492443" cy="830997"/>
          </a:xfrm>
          <a:prstGeom prst="rect">
            <a:avLst/>
          </a:prstGeom>
          <a:noFill/>
        </p:spPr>
        <p:txBody>
          <a:bodyPr wrap="none" rtlCol="0">
            <a:spAutoFit/>
          </a:bodyPr>
          <a:lstStyle/>
          <a:p>
            <a:r>
              <a:rPr lang="en-GB" sz="4800" b="1" dirty="0" smtClean="0"/>
              <a:t>?</a:t>
            </a:r>
            <a:endParaRPr lang="en-GB" b="1" dirty="0"/>
          </a:p>
        </p:txBody>
      </p:sp>
      <p:sp>
        <p:nvSpPr>
          <p:cNvPr id="10" name="TextBox 9"/>
          <p:cNvSpPr txBox="1"/>
          <p:nvPr/>
        </p:nvSpPr>
        <p:spPr>
          <a:xfrm>
            <a:off x="4325778" y="503375"/>
            <a:ext cx="492443" cy="830997"/>
          </a:xfrm>
          <a:prstGeom prst="rect">
            <a:avLst/>
          </a:prstGeom>
          <a:noFill/>
        </p:spPr>
        <p:txBody>
          <a:bodyPr wrap="none" rtlCol="0">
            <a:spAutoFit/>
          </a:bodyPr>
          <a:lstStyle/>
          <a:p>
            <a:r>
              <a:rPr lang="en-GB" sz="4800" b="1" dirty="0" smtClean="0"/>
              <a:t>?</a:t>
            </a:r>
            <a:endParaRPr lang="en-GB" b="1" dirty="0"/>
          </a:p>
        </p:txBody>
      </p:sp>
      <p:sp>
        <p:nvSpPr>
          <p:cNvPr id="11" name="TextBox 10"/>
          <p:cNvSpPr txBox="1"/>
          <p:nvPr/>
        </p:nvSpPr>
        <p:spPr>
          <a:xfrm>
            <a:off x="4540224" y="5350271"/>
            <a:ext cx="492443" cy="830997"/>
          </a:xfrm>
          <a:prstGeom prst="rect">
            <a:avLst/>
          </a:prstGeom>
          <a:noFill/>
        </p:spPr>
        <p:txBody>
          <a:bodyPr wrap="none" rtlCol="0">
            <a:spAutoFit/>
          </a:bodyPr>
          <a:lstStyle/>
          <a:p>
            <a:r>
              <a:rPr lang="en-GB" sz="4800" b="1" dirty="0" smtClean="0"/>
              <a:t>?</a:t>
            </a:r>
            <a:endParaRPr lang="en-GB" b="1" dirty="0"/>
          </a:p>
        </p:txBody>
      </p:sp>
    </p:spTree>
    <p:extLst>
      <p:ext uri="{BB962C8B-B14F-4D97-AF65-F5344CB8AC3E}">
        <p14:creationId xmlns:p14="http://schemas.microsoft.com/office/powerpoint/2010/main" val="3653810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74576" y="115888"/>
            <a:ext cx="6781800" cy="882650"/>
          </a:xfrm>
        </p:spPr>
        <p:txBody>
          <a:bodyPr>
            <a:normAutofit/>
          </a:bodyPr>
          <a:lstStyle/>
          <a:p>
            <a:r>
              <a:rPr lang="en-US" sz="4000" b="1" dirty="0"/>
              <a:t>HOW DO WE MONITOR?</a:t>
            </a:r>
          </a:p>
        </p:txBody>
      </p:sp>
      <p:sp>
        <p:nvSpPr>
          <p:cNvPr id="3" name="Content Placeholder 2"/>
          <p:cNvSpPr>
            <a:spLocks noGrp="1"/>
          </p:cNvSpPr>
          <p:nvPr>
            <p:ph idx="4294967295"/>
          </p:nvPr>
        </p:nvSpPr>
        <p:spPr>
          <a:xfrm>
            <a:off x="1174576" y="1368425"/>
            <a:ext cx="6781800" cy="4724400"/>
          </a:xfrm>
        </p:spPr>
        <p:txBody>
          <a:bodyPr/>
          <a:lstStyle/>
          <a:p>
            <a:pPr lvl="0"/>
            <a:r>
              <a:rPr lang="en-GB" dirty="0" smtClean="0"/>
              <a:t>Assess readiness for monitoring</a:t>
            </a:r>
          </a:p>
          <a:p>
            <a:pPr lvl="0"/>
            <a:r>
              <a:rPr lang="en-GB" dirty="0" smtClean="0"/>
              <a:t>Establish tools for monitoring inputs, processes and outputs</a:t>
            </a:r>
          </a:p>
          <a:p>
            <a:pPr lvl="0"/>
            <a:r>
              <a:rPr lang="en-GB" dirty="0" smtClean="0"/>
              <a:t>Establish tools for monitoring results/outcomes</a:t>
            </a:r>
          </a:p>
          <a:p>
            <a:pPr lvl="0"/>
            <a:endParaRPr lang="en-GB" sz="2000" dirty="0" smtClean="0"/>
          </a:p>
          <a:p>
            <a:endParaRPr lang="en-US" dirty="0"/>
          </a:p>
        </p:txBody>
      </p:sp>
    </p:spTree>
    <p:extLst>
      <p:ext uri="{BB962C8B-B14F-4D97-AF65-F5344CB8AC3E}">
        <p14:creationId xmlns:p14="http://schemas.microsoft.com/office/powerpoint/2010/main" val="3311541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216024" y="115888"/>
            <a:ext cx="8676456" cy="811212"/>
          </a:xfrm>
        </p:spPr>
        <p:txBody>
          <a:bodyPr>
            <a:noAutofit/>
          </a:bodyPr>
          <a:lstStyle/>
          <a:p>
            <a:r>
              <a:rPr lang="en-US" sz="4000" b="1" dirty="0"/>
              <a:t>Assess readiness for monitoring</a:t>
            </a:r>
          </a:p>
        </p:txBody>
      </p:sp>
      <p:sp>
        <p:nvSpPr>
          <p:cNvPr id="3" name="Content Placeholder 2"/>
          <p:cNvSpPr>
            <a:spLocks noGrp="1"/>
          </p:cNvSpPr>
          <p:nvPr>
            <p:ph idx="4294967295"/>
          </p:nvPr>
        </p:nvSpPr>
        <p:spPr>
          <a:xfrm>
            <a:off x="1174576" y="1219200"/>
            <a:ext cx="6781800" cy="4081463"/>
          </a:xfrm>
        </p:spPr>
        <p:txBody>
          <a:bodyPr>
            <a:normAutofit fontScale="92500"/>
          </a:bodyPr>
          <a:lstStyle/>
          <a:p>
            <a:r>
              <a:rPr lang="en-GB" sz="2000" dirty="0" smtClean="0"/>
              <a:t>Why do we want to embark on setting up a monitoring system? </a:t>
            </a:r>
          </a:p>
          <a:p>
            <a:r>
              <a:rPr lang="en-GB" sz="2000" dirty="0" smtClean="0"/>
              <a:t>What are the advantages of setting up a monitoring system? </a:t>
            </a:r>
          </a:p>
          <a:p>
            <a:r>
              <a:rPr lang="en-GB" sz="2000" dirty="0" smtClean="0"/>
              <a:t>What are the difficulties people see in monitoring? </a:t>
            </a:r>
          </a:p>
          <a:p>
            <a:r>
              <a:rPr lang="en-GB" sz="2000" dirty="0" smtClean="0"/>
              <a:t>What are the necessary supporting measures?</a:t>
            </a:r>
          </a:p>
          <a:p>
            <a:r>
              <a:rPr lang="en-GB" sz="2000" dirty="0" smtClean="0"/>
              <a:t>Which incentives can be given to motivate people to monitor?</a:t>
            </a:r>
          </a:p>
          <a:p>
            <a:r>
              <a:rPr lang="en-GB" sz="2000" dirty="0" smtClean="0"/>
              <a:t>Who will be the responsible person(s) for designing and enforcing the monitoring system?</a:t>
            </a:r>
          </a:p>
          <a:p>
            <a:r>
              <a:rPr lang="en-GB" sz="2000" dirty="0" smtClean="0"/>
              <a:t>Who will be the users of the monitoring system? </a:t>
            </a:r>
          </a:p>
          <a:p>
            <a:r>
              <a:rPr lang="en-GB" sz="2000" dirty="0" smtClean="0"/>
              <a:t>What are the users’ needs? What type of information do the users need?</a:t>
            </a:r>
          </a:p>
          <a:p>
            <a:r>
              <a:rPr lang="en-GB" sz="2000" dirty="0" smtClean="0"/>
              <a:t>Whose interests and needs are to be given priority? </a:t>
            </a:r>
            <a:endParaRPr lang="en-GB" sz="2000" dirty="0"/>
          </a:p>
        </p:txBody>
      </p:sp>
    </p:spTree>
    <p:extLst>
      <p:ext uri="{BB962C8B-B14F-4D97-AF65-F5344CB8AC3E}">
        <p14:creationId xmlns:p14="http://schemas.microsoft.com/office/powerpoint/2010/main" val="34655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810716" y="260648"/>
            <a:ext cx="7505700" cy="473075"/>
          </a:xfrm>
        </p:spPr>
        <p:txBody>
          <a:bodyPr>
            <a:normAutofit fontScale="90000"/>
          </a:bodyPr>
          <a:lstStyle/>
          <a:p>
            <a:r>
              <a:rPr lang="en-GB" dirty="0" smtClean="0"/>
              <a:t/>
            </a:r>
            <a:br>
              <a:rPr lang="en-GB" dirty="0" smtClean="0"/>
            </a:br>
            <a:r>
              <a:rPr lang="en-GB" b="1" dirty="0"/>
              <a:t>Tools for monitoring inputs, activities and outputs</a:t>
            </a:r>
            <a:endParaRPr lang="en-US" b="1" dirty="0"/>
          </a:p>
        </p:txBody>
      </p:sp>
      <p:sp>
        <p:nvSpPr>
          <p:cNvPr id="4" name="Content Placeholder 2"/>
          <p:cNvSpPr txBox="1">
            <a:spLocks/>
          </p:cNvSpPr>
          <p:nvPr/>
        </p:nvSpPr>
        <p:spPr>
          <a:xfrm>
            <a:off x="1143000" y="1441474"/>
            <a:ext cx="6781800" cy="2131542"/>
          </a:xfrm>
          <a:prstGeom prst="rect">
            <a:avLst/>
          </a:prstGeom>
        </p:spPr>
        <p:txBody>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buNone/>
            </a:pPr>
            <a:r>
              <a:rPr lang="en-GB" dirty="0" smtClean="0"/>
              <a:t>a) Activities and tasks over time</a:t>
            </a:r>
          </a:p>
          <a:p>
            <a:r>
              <a:rPr lang="en-GB" dirty="0" smtClean="0"/>
              <a:t>Gantt charts = breakdown of tasks that must be completed in the required order to achieve a project result</a:t>
            </a:r>
          </a:p>
          <a:p>
            <a:endParaRPr lang="en-GB" sz="2000"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4005064"/>
            <a:ext cx="73723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086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810716" y="116632"/>
            <a:ext cx="7505700" cy="473075"/>
          </a:xfrm>
        </p:spPr>
        <p:txBody>
          <a:bodyPr>
            <a:normAutofit fontScale="90000"/>
          </a:bodyPr>
          <a:lstStyle/>
          <a:p>
            <a:r>
              <a:rPr lang="en-GB" dirty="0" smtClean="0"/>
              <a:t/>
            </a:r>
            <a:br>
              <a:rPr lang="en-GB" dirty="0" smtClean="0"/>
            </a:br>
            <a:r>
              <a:rPr lang="en-GB" b="1" dirty="0"/>
              <a:t>Tools for monitoring inputs, activities and outputs</a:t>
            </a:r>
            <a:endParaRPr lang="en-US" b="1" dirty="0"/>
          </a:p>
        </p:txBody>
      </p:sp>
      <p:sp>
        <p:nvSpPr>
          <p:cNvPr id="4" name="Content Placeholder 2"/>
          <p:cNvSpPr txBox="1">
            <a:spLocks/>
          </p:cNvSpPr>
          <p:nvPr/>
        </p:nvSpPr>
        <p:spPr>
          <a:xfrm>
            <a:off x="1143000" y="1340768"/>
            <a:ext cx="6781800" cy="907406"/>
          </a:xfrm>
          <a:prstGeom prst="rect">
            <a:avLst/>
          </a:prstGeom>
        </p:spPr>
        <p:txBody>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buNone/>
            </a:pPr>
            <a:r>
              <a:rPr lang="en-GB" sz="2400" dirty="0" smtClean="0"/>
              <a:t>b) Money &amp; resources</a:t>
            </a:r>
          </a:p>
          <a:p>
            <a:r>
              <a:rPr lang="en-GB" sz="2400" dirty="0" smtClean="0"/>
              <a:t>Original budget versus actual expenditures</a:t>
            </a:r>
          </a:p>
          <a:p>
            <a:endParaRPr lang="en-GB" sz="2000"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76191147"/>
              </p:ext>
            </p:extLst>
          </p:nvPr>
        </p:nvGraphicFramePr>
        <p:xfrm>
          <a:off x="971599" y="2348880"/>
          <a:ext cx="7272808" cy="3606800"/>
        </p:xfrm>
        <a:graphic>
          <a:graphicData uri="http://schemas.openxmlformats.org/drawingml/2006/table">
            <a:tbl>
              <a:tblPr firstRow="1" bandRow="1">
                <a:tableStyleId>{5C22544A-7EE6-4342-B048-85BDC9FD1C3A}</a:tableStyleId>
              </a:tblPr>
              <a:tblGrid>
                <a:gridCol w="2592289"/>
                <a:gridCol w="1008112"/>
                <a:gridCol w="1440160"/>
                <a:gridCol w="2232247"/>
              </a:tblGrid>
              <a:tr h="370840">
                <a:tc>
                  <a:txBody>
                    <a:bodyPr/>
                    <a:lstStyle/>
                    <a:p>
                      <a:r>
                        <a:rPr lang="en-US" baseline="0" dirty="0" smtClean="0"/>
                        <a:t>Item</a:t>
                      </a:r>
                      <a:endParaRPr lang="en-US" dirty="0"/>
                    </a:p>
                  </a:txBody>
                  <a:tcPr/>
                </a:tc>
                <a:tc>
                  <a:txBody>
                    <a:bodyPr/>
                    <a:lstStyle/>
                    <a:p>
                      <a:r>
                        <a:rPr lang="en-US" dirty="0" smtClean="0"/>
                        <a:t>Budget</a:t>
                      </a:r>
                      <a:endParaRPr lang="en-US" dirty="0"/>
                    </a:p>
                  </a:txBody>
                  <a:tcPr/>
                </a:tc>
                <a:tc>
                  <a:txBody>
                    <a:bodyPr/>
                    <a:lstStyle/>
                    <a:p>
                      <a:r>
                        <a:rPr lang="en-US" dirty="0" smtClean="0"/>
                        <a:t>Expenditure</a:t>
                      </a:r>
                      <a:endParaRPr lang="en-US" dirty="0"/>
                    </a:p>
                  </a:txBody>
                  <a:tcPr/>
                </a:tc>
                <a:tc>
                  <a:txBody>
                    <a:bodyPr/>
                    <a:lstStyle/>
                    <a:p>
                      <a:r>
                        <a:rPr lang="en-US" dirty="0" smtClean="0"/>
                        <a:t>Variance/Comments</a:t>
                      </a:r>
                      <a:endParaRPr lang="en-US" dirty="0"/>
                    </a:p>
                  </a:txBody>
                  <a:tcPr/>
                </a:tc>
              </a:tr>
              <a:tr h="370840">
                <a:tc>
                  <a:txBody>
                    <a:bodyPr/>
                    <a:lstStyle/>
                    <a:p>
                      <a:r>
                        <a:rPr lang="en-GB" dirty="0" smtClean="0"/>
                        <a:t>Staff costs specified by individual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Overhead costs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Travel</a:t>
                      </a:r>
                      <a:r>
                        <a:rPr lang="en-US" baseline="0" dirty="0" smtClean="0"/>
                        <a:t> &amp; subsistence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Operating costs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Capital items/equipment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Others Consultancy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Others (please specify)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TOTAL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Content Placeholder 2"/>
          <p:cNvSpPr txBox="1">
            <a:spLocks/>
          </p:cNvSpPr>
          <p:nvPr/>
        </p:nvSpPr>
        <p:spPr>
          <a:xfrm>
            <a:off x="1200547" y="6237312"/>
            <a:ext cx="6781800" cy="432048"/>
          </a:xfrm>
          <a:prstGeom prst="rect">
            <a:avLst/>
          </a:prstGeom>
        </p:spPr>
        <p:txBody>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lgn="r">
              <a:buNone/>
            </a:pPr>
            <a:r>
              <a:rPr lang="en-GB" sz="2000" dirty="0" smtClean="0"/>
              <a:t>Continued…</a:t>
            </a:r>
          </a:p>
          <a:p>
            <a:endParaRPr lang="en-GB" sz="2000" dirty="0" smtClean="0"/>
          </a:p>
          <a:p>
            <a:endParaRPr lang="en-US" dirty="0"/>
          </a:p>
        </p:txBody>
      </p:sp>
    </p:spTree>
    <p:extLst>
      <p:ext uri="{BB962C8B-B14F-4D97-AF65-F5344CB8AC3E}">
        <p14:creationId xmlns:p14="http://schemas.microsoft.com/office/powerpoint/2010/main" val="17601008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0" y="333375"/>
            <a:ext cx="8072438" cy="471488"/>
          </a:xfrm>
        </p:spPr>
        <p:txBody>
          <a:bodyPr>
            <a:noAutofit/>
          </a:bodyPr>
          <a:lstStyle/>
          <a:p>
            <a:r>
              <a:rPr lang="en-GB" sz="4000" b="1" dirty="0"/>
              <a:t>Monitoring money &amp; resources (continued)</a:t>
            </a:r>
            <a:endParaRPr lang="en-US" sz="4000" b="1" dirty="0"/>
          </a:p>
        </p:txBody>
      </p:sp>
      <p:sp>
        <p:nvSpPr>
          <p:cNvPr id="4" name="Content Placeholder 2"/>
          <p:cNvSpPr txBox="1">
            <a:spLocks/>
          </p:cNvSpPr>
          <p:nvPr/>
        </p:nvSpPr>
        <p:spPr>
          <a:xfrm>
            <a:off x="1130311" y="1369466"/>
            <a:ext cx="6781800" cy="2131542"/>
          </a:xfrm>
          <a:prstGeom prst="rect">
            <a:avLst/>
          </a:prstGeom>
        </p:spPr>
        <p:txBody>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buNone/>
            </a:pPr>
            <a:r>
              <a:rPr lang="en-GB" dirty="0" smtClean="0"/>
              <a:t>What does the above table tell us?</a:t>
            </a:r>
          </a:p>
          <a:p>
            <a:r>
              <a:rPr lang="en-GB" sz="2600" dirty="0"/>
              <a:t>The cost of the planned activity at completion.</a:t>
            </a:r>
          </a:p>
          <a:p>
            <a:r>
              <a:rPr lang="en-GB" sz="2600" dirty="0"/>
              <a:t>If the planned and actual expenditure is on schedule or if there are any deviations.</a:t>
            </a:r>
          </a:p>
          <a:p>
            <a:r>
              <a:rPr lang="en-GB" sz="2600" dirty="0"/>
              <a:t>If any variance is within a manageable margin of error.</a:t>
            </a:r>
          </a:p>
          <a:p>
            <a:r>
              <a:rPr lang="en-GB" sz="2600" dirty="0"/>
              <a:t>If all the planned activities are being carried out as planned.</a:t>
            </a:r>
          </a:p>
          <a:p>
            <a:r>
              <a:rPr lang="en-GB" sz="2600" dirty="0"/>
              <a:t>If there are sufficient financial resources to conduct activities.</a:t>
            </a:r>
          </a:p>
          <a:p>
            <a:endParaRPr lang="en-GB" sz="2000" dirty="0" smtClean="0"/>
          </a:p>
          <a:p>
            <a:endParaRPr lang="en-US" dirty="0"/>
          </a:p>
        </p:txBody>
      </p:sp>
    </p:spTree>
    <p:extLst>
      <p:ext uri="{BB962C8B-B14F-4D97-AF65-F5344CB8AC3E}">
        <p14:creationId xmlns:p14="http://schemas.microsoft.com/office/powerpoint/2010/main" val="16567804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810716" y="116632"/>
            <a:ext cx="7505700" cy="473075"/>
          </a:xfrm>
        </p:spPr>
        <p:txBody>
          <a:bodyPr>
            <a:normAutofit fontScale="90000"/>
          </a:bodyPr>
          <a:lstStyle/>
          <a:p>
            <a:r>
              <a:rPr lang="en-GB" dirty="0" smtClean="0"/>
              <a:t/>
            </a:r>
            <a:br>
              <a:rPr lang="en-GB" dirty="0" smtClean="0"/>
            </a:br>
            <a:r>
              <a:rPr lang="en-GB" b="1" dirty="0"/>
              <a:t>Tools for monitoring inputs, activities and outputs</a:t>
            </a:r>
            <a:endParaRPr lang="en-US" b="1" dirty="0"/>
          </a:p>
        </p:txBody>
      </p:sp>
      <p:sp>
        <p:nvSpPr>
          <p:cNvPr id="4" name="Content Placeholder 2"/>
          <p:cNvSpPr txBox="1">
            <a:spLocks/>
          </p:cNvSpPr>
          <p:nvPr/>
        </p:nvSpPr>
        <p:spPr>
          <a:xfrm>
            <a:off x="1143000" y="1330424"/>
            <a:ext cx="6781800" cy="691952"/>
          </a:xfrm>
          <a:prstGeom prst="rect">
            <a:avLst/>
          </a:prstGeom>
        </p:spPr>
        <p:txBody>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buNone/>
            </a:pPr>
            <a:r>
              <a:rPr lang="en-GB" dirty="0" smtClean="0"/>
              <a:t>c) Quantity of outputs - Output tracking tools</a:t>
            </a:r>
          </a:p>
          <a:p>
            <a:endParaRPr lang="en-GB" sz="2000" dirty="0" smtClean="0"/>
          </a:p>
          <a:p>
            <a:endParaRPr lang="en-US" dirty="0"/>
          </a:p>
        </p:txBody>
      </p:sp>
      <p:sp>
        <p:nvSpPr>
          <p:cNvPr id="9" name="Content Placeholder 2"/>
          <p:cNvSpPr txBox="1">
            <a:spLocks/>
          </p:cNvSpPr>
          <p:nvPr/>
        </p:nvSpPr>
        <p:spPr>
          <a:xfrm>
            <a:off x="6982172" y="6150496"/>
            <a:ext cx="1885256" cy="446856"/>
          </a:xfrm>
          <a:prstGeom prst="rect">
            <a:avLst/>
          </a:prstGeom>
        </p:spPr>
        <p:txBody>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lgn="r">
              <a:buNone/>
            </a:pPr>
            <a:r>
              <a:rPr lang="en-GB" sz="2000" dirty="0" smtClean="0"/>
              <a:t>Continued…</a:t>
            </a:r>
          </a:p>
          <a:p>
            <a:endParaRPr lang="en-GB" sz="2000"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68806389"/>
              </p:ext>
            </p:extLst>
          </p:nvPr>
        </p:nvGraphicFramePr>
        <p:xfrm>
          <a:off x="467544" y="1906488"/>
          <a:ext cx="8280920" cy="4114800"/>
        </p:xfrm>
        <a:graphic>
          <a:graphicData uri="http://schemas.openxmlformats.org/drawingml/2006/table">
            <a:tbl>
              <a:tblPr firstRow="1" bandRow="1">
                <a:tableStyleId>{073A0DAA-6AF3-43AB-8588-CEC1D06C72B9}</a:tableStyleId>
              </a:tblPr>
              <a:tblGrid>
                <a:gridCol w="870857"/>
                <a:gridCol w="1505407"/>
                <a:gridCol w="1152128"/>
                <a:gridCol w="936104"/>
                <a:gridCol w="1008112"/>
                <a:gridCol w="1296144"/>
                <a:gridCol w="1512168"/>
              </a:tblGrid>
              <a:tr h="370840">
                <a:tc>
                  <a:txBody>
                    <a:bodyPr/>
                    <a:lstStyle/>
                    <a:p>
                      <a:r>
                        <a:rPr lang="en-GB" sz="1400" dirty="0" smtClean="0"/>
                        <a:t>Date Received</a:t>
                      </a:r>
                      <a:endParaRPr lang="en-GB" sz="1400" dirty="0"/>
                    </a:p>
                  </a:txBody>
                  <a:tcPr/>
                </a:tc>
                <a:tc>
                  <a:txBody>
                    <a:bodyPr/>
                    <a:lstStyle/>
                    <a:p>
                      <a:r>
                        <a:rPr lang="en-GB" sz="1400" dirty="0" smtClean="0"/>
                        <a:t>Citation</a:t>
                      </a:r>
                      <a:endParaRPr lang="en-GB" sz="1400" dirty="0"/>
                    </a:p>
                  </a:txBody>
                  <a:tcPr/>
                </a:tc>
                <a:tc>
                  <a:txBody>
                    <a:bodyPr/>
                    <a:lstStyle/>
                    <a:p>
                      <a:r>
                        <a:rPr lang="en-GB" sz="1400" dirty="0" smtClean="0"/>
                        <a:t>File name</a:t>
                      </a:r>
                      <a:endParaRPr lang="en-GB" sz="1400" dirty="0"/>
                    </a:p>
                  </a:txBody>
                  <a:tcPr/>
                </a:tc>
                <a:tc>
                  <a:txBody>
                    <a:bodyPr/>
                    <a:lstStyle/>
                    <a:p>
                      <a:r>
                        <a:rPr lang="en-GB" sz="1400" dirty="0" smtClean="0"/>
                        <a:t>Type of output</a:t>
                      </a:r>
                      <a:endParaRPr lang="en-GB" sz="1400" dirty="0"/>
                    </a:p>
                  </a:txBody>
                  <a:tcPr/>
                </a:tc>
                <a:tc>
                  <a:txBody>
                    <a:bodyPr/>
                    <a:lstStyle/>
                    <a:p>
                      <a:r>
                        <a:rPr lang="en-GB" sz="1400" dirty="0" smtClean="0"/>
                        <a:t>Status (draft, complete)</a:t>
                      </a:r>
                      <a:endParaRPr lang="en-GB" sz="1400" dirty="0"/>
                    </a:p>
                  </a:txBody>
                  <a:tcPr/>
                </a:tc>
                <a:tc>
                  <a:txBody>
                    <a:bodyPr/>
                    <a:lstStyle/>
                    <a:p>
                      <a:r>
                        <a:rPr lang="en-GB" sz="1400" dirty="0" smtClean="0"/>
                        <a:t>Follow up action</a:t>
                      </a:r>
                      <a:endParaRPr lang="en-GB" sz="1400" dirty="0"/>
                    </a:p>
                  </a:txBody>
                  <a:tcPr/>
                </a:tc>
                <a:tc>
                  <a:txBody>
                    <a:bodyPr/>
                    <a:lstStyle/>
                    <a:p>
                      <a:r>
                        <a:rPr lang="en-GB" sz="1400" dirty="0" smtClean="0"/>
                        <a:t>Notes</a:t>
                      </a:r>
                      <a:endParaRPr lang="en-GB" sz="1400" dirty="0"/>
                    </a:p>
                  </a:txBody>
                  <a:tcPr/>
                </a:tc>
              </a:tr>
              <a:tr h="370840">
                <a:tc>
                  <a:txBody>
                    <a:bodyPr/>
                    <a:lstStyle/>
                    <a:p>
                      <a:r>
                        <a:rPr lang="en-GB" sz="1200" dirty="0" smtClean="0"/>
                        <a:t>11 Jan 09</a:t>
                      </a:r>
                      <a:endParaRPr lang="en-GB" sz="1200" dirty="0"/>
                    </a:p>
                  </a:txBody>
                  <a:tcPr/>
                </a:tc>
                <a:tc>
                  <a:txBody>
                    <a:bodyPr/>
                    <a:lstStyle/>
                    <a:p>
                      <a:r>
                        <a:rPr lang="en-GB" sz="1200" dirty="0" smtClean="0"/>
                        <a:t>EAFRINET brochure featuring the UVIMA Project (2009)</a:t>
                      </a:r>
                      <a:endParaRPr lang="en-GB" sz="1200" dirty="0"/>
                    </a:p>
                  </a:txBody>
                  <a:tcPr/>
                </a:tc>
                <a:tc>
                  <a:txBody>
                    <a:bodyPr/>
                    <a:lstStyle/>
                    <a:p>
                      <a:r>
                        <a:rPr lang="en-GB" sz="1200" dirty="0" smtClean="0"/>
                        <a:t>EAFRINET REVISED FLIER JAN 2009.pdf</a:t>
                      </a:r>
                      <a:endParaRPr lang="en-GB" sz="1200" dirty="0"/>
                    </a:p>
                  </a:txBody>
                  <a:tcPr/>
                </a:tc>
                <a:tc>
                  <a:txBody>
                    <a:bodyPr/>
                    <a:lstStyle/>
                    <a:p>
                      <a:r>
                        <a:rPr lang="en-GB" sz="1200" dirty="0" smtClean="0"/>
                        <a:t>Brochure</a:t>
                      </a:r>
                      <a:endParaRPr lang="en-GB" sz="1200" dirty="0"/>
                    </a:p>
                  </a:txBody>
                  <a:tcPr/>
                </a:tc>
                <a:tc>
                  <a:txBody>
                    <a:bodyPr/>
                    <a:lstStyle/>
                    <a:p>
                      <a:r>
                        <a:rPr lang="en-GB" sz="1200" dirty="0" smtClean="0"/>
                        <a:t>Complete</a:t>
                      </a:r>
                      <a:endParaRPr lang="en-GB" sz="1200" dirty="0"/>
                    </a:p>
                  </a:txBody>
                  <a:tcPr/>
                </a:tc>
                <a:tc>
                  <a:txBody>
                    <a:bodyPr/>
                    <a:lstStyle/>
                    <a:p>
                      <a:endParaRPr lang="en-GB" sz="1200" dirty="0"/>
                    </a:p>
                  </a:txBody>
                  <a:tcPr/>
                </a:tc>
                <a:tc>
                  <a:txBody>
                    <a:bodyPr/>
                    <a:lstStyle/>
                    <a:p>
                      <a:endParaRPr lang="en-GB" sz="1200" dirty="0"/>
                    </a:p>
                  </a:txBody>
                  <a:tcPr/>
                </a:tc>
              </a:tr>
              <a:tr h="370840">
                <a:tc>
                  <a:txBody>
                    <a:bodyPr/>
                    <a:lstStyle/>
                    <a:p>
                      <a:pPr marL="0" algn="l" defTabSz="914400" rtl="0" eaLnBrk="1" latinLnBrk="0" hangingPunct="1"/>
                      <a:r>
                        <a:rPr lang="en-GB" sz="1200" kern="1200" dirty="0" smtClean="0">
                          <a:solidFill>
                            <a:schemeClr val="dk1"/>
                          </a:solidFill>
                          <a:latin typeface="+mn-lt"/>
                          <a:ea typeface="+mn-ea"/>
                          <a:cs typeface="+mn-cs"/>
                        </a:rPr>
                        <a:t>30 Jul 09</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r>
                        <a:rPr lang="en-GB" sz="1200" kern="1200" dirty="0" smtClean="0">
                          <a:solidFill>
                            <a:schemeClr val="dk1"/>
                          </a:solidFill>
                          <a:latin typeface="+mn-lt"/>
                          <a:ea typeface="+mn-ea"/>
                          <a:cs typeface="+mn-cs"/>
                        </a:rPr>
                        <a:t>The UVIMA Project Preparatory Workshop Summary Report. 29th June - 1st July 2009, Lukenya Getaway, Athi River, Kenya.</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r>
                        <a:rPr lang="en-GB" sz="1200" kern="1200" dirty="0" smtClean="0">
                          <a:solidFill>
                            <a:schemeClr val="dk1"/>
                          </a:solidFill>
                          <a:latin typeface="+mn-lt"/>
                          <a:ea typeface="+mn-ea"/>
                          <a:cs typeface="+mn-cs"/>
                        </a:rPr>
                        <a:t>UVIMA</a:t>
                      </a:r>
                      <a:r>
                        <a:rPr lang="en-GB" sz="1200" kern="1200" baseline="0" dirty="0" smtClean="0">
                          <a:solidFill>
                            <a:schemeClr val="dk1"/>
                          </a:solidFill>
                          <a:latin typeface="+mn-lt"/>
                          <a:ea typeface="+mn-ea"/>
                          <a:cs typeface="+mn-cs"/>
                        </a:rPr>
                        <a:t> </a:t>
                      </a:r>
                      <a:r>
                        <a:rPr lang="en-GB" sz="1200" kern="1200" dirty="0" smtClean="0">
                          <a:solidFill>
                            <a:schemeClr val="dk1"/>
                          </a:solidFill>
                          <a:latin typeface="+mn-lt"/>
                          <a:ea typeface="+mn-ea"/>
                          <a:cs typeface="+mn-cs"/>
                        </a:rPr>
                        <a:t>Final Project Preparatory Workshop Report.pdf</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r>
                        <a:rPr lang="en-GB" sz="1200" kern="1200" dirty="0" smtClean="0">
                          <a:solidFill>
                            <a:schemeClr val="dk1"/>
                          </a:solidFill>
                          <a:latin typeface="+mn-lt"/>
                          <a:ea typeface="+mn-ea"/>
                          <a:cs typeface="+mn-cs"/>
                        </a:rPr>
                        <a:t>Report</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r>
                        <a:rPr lang="en-GB" sz="1200" kern="1200" dirty="0" smtClean="0">
                          <a:solidFill>
                            <a:schemeClr val="dk1"/>
                          </a:solidFill>
                          <a:latin typeface="+mn-lt"/>
                          <a:ea typeface="+mn-ea"/>
                          <a:cs typeface="+mn-cs"/>
                        </a:rPr>
                        <a:t>Complete</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GB" sz="1200" kern="1200" dirty="0" smtClean="0">
                          <a:solidFill>
                            <a:schemeClr val="dk1"/>
                          </a:solidFill>
                          <a:latin typeface="+mn-lt"/>
                          <a:ea typeface="+mn-ea"/>
                          <a:cs typeface="+mn-cs"/>
                        </a:rPr>
                        <a:t>29 Sep 09</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r>
                        <a:rPr lang="en-GB" sz="1200" kern="1200" dirty="0" smtClean="0">
                          <a:solidFill>
                            <a:schemeClr val="dk1"/>
                          </a:solidFill>
                          <a:latin typeface="+mn-lt"/>
                          <a:ea typeface="+mn-ea"/>
                          <a:cs typeface="+mn-cs"/>
                        </a:rPr>
                        <a:t>Agwanda, B., Odhiambo, C. &amp; Malaki, P. (2009). Baseline review of taxonomic capacity and infrastructure on pests in Kenya.</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r>
                        <a:rPr lang="en-GB" sz="1200" kern="1200" dirty="0" smtClean="0">
                          <a:solidFill>
                            <a:schemeClr val="dk1"/>
                          </a:solidFill>
                          <a:latin typeface="+mn-lt"/>
                          <a:ea typeface="+mn-ea"/>
                          <a:cs typeface="+mn-cs"/>
                        </a:rPr>
                        <a:t>2009-07_UVIMA_Kenya_Baseline_Pests.pdf</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r>
                        <a:rPr lang="en-GB" sz="1200" kern="1200" dirty="0" smtClean="0">
                          <a:solidFill>
                            <a:schemeClr val="dk1"/>
                          </a:solidFill>
                          <a:latin typeface="+mn-lt"/>
                          <a:ea typeface="+mn-ea"/>
                          <a:cs typeface="+mn-cs"/>
                        </a:rPr>
                        <a:t>Report</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r>
                        <a:rPr lang="en-GB" sz="1200" kern="1200" dirty="0" smtClean="0">
                          <a:solidFill>
                            <a:schemeClr val="dk1"/>
                          </a:solidFill>
                          <a:latin typeface="+mn-lt"/>
                          <a:ea typeface="+mn-ea"/>
                          <a:cs typeface="+mn-cs"/>
                        </a:rPr>
                        <a:t>Draft</a:t>
                      </a:r>
                      <a:endParaRPr lang="en-GB" sz="1200" kern="1200" dirty="0">
                        <a:solidFill>
                          <a:schemeClr val="dk1"/>
                        </a:solidFill>
                        <a:latin typeface="+mn-lt"/>
                        <a:ea typeface="+mn-ea"/>
                        <a:cs typeface="+mn-cs"/>
                      </a:endParaRPr>
                    </a:p>
                  </a:txBody>
                  <a:tcPr/>
                </a:tc>
                <a:tc>
                  <a:txBody>
                    <a:bodyPr/>
                    <a:lstStyle/>
                    <a:p>
                      <a:pPr marL="0" algn="l" defTabSz="914400" rtl="0" eaLnBrk="1" latinLnBrk="0" hangingPunct="1"/>
                      <a:r>
                        <a:rPr lang="en-GB" sz="1200" kern="1200" dirty="0" smtClean="0">
                          <a:solidFill>
                            <a:srgbClr val="FF0000"/>
                          </a:solidFill>
                          <a:latin typeface="+mn-lt"/>
                          <a:ea typeface="+mn-ea"/>
                          <a:cs typeface="+mn-cs"/>
                        </a:rPr>
                        <a:t>JM to finalise editing &amp; send to PK for formatting</a:t>
                      </a:r>
                      <a:endParaRPr lang="en-GB" sz="1200" kern="1200" dirty="0">
                        <a:solidFill>
                          <a:srgbClr val="FF0000"/>
                        </a:solidFill>
                        <a:latin typeface="+mn-lt"/>
                        <a:ea typeface="+mn-ea"/>
                        <a:cs typeface="+mn-cs"/>
                      </a:endParaRPr>
                    </a:p>
                  </a:txBody>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828211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1259632" y="2132856"/>
            <a:ext cx="6553200" cy="3048000"/>
          </a:xfrm>
          <a:prstGeom prst="flowChartAlternateProcess">
            <a:avLst/>
          </a:prstGeom>
          <a:solidFill>
            <a:srgbClr val="CC9900"/>
          </a:solidFill>
          <a:ln w="9525">
            <a:solidFill>
              <a:schemeClr val="tx1"/>
            </a:solidFill>
            <a:miter lim="800000"/>
            <a:headEnd/>
            <a:tailEnd/>
          </a:ln>
        </p:spPr>
        <p:txBody>
          <a:bodyPr wrap="none" anchor="ctr"/>
          <a:lstStyle/>
          <a:p>
            <a:endParaRPr lang="en-GB" dirty="0"/>
          </a:p>
        </p:txBody>
      </p:sp>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102269"/>
            <a:ext cx="6781800" cy="806451"/>
          </a:xfrm>
        </p:spPr>
        <p:txBody>
          <a:bodyPr>
            <a:normAutofit/>
          </a:bodyPr>
          <a:lstStyle/>
          <a:p>
            <a:r>
              <a:rPr lang="en-US" sz="4000" b="1" dirty="0" smtClean="0"/>
              <a:t>Exercise: What is M&amp;E?</a:t>
            </a:r>
            <a:endParaRPr lang="en-US" sz="4000" b="1" dirty="0"/>
          </a:p>
        </p:txBody>
      </p:sp>
      <p:sp>
        <p:nvSpPr>
          <p:cNvPr id="8" name="TextBox 7"/>
          <p:cNvSpPr txBox="1"/>
          <p:nvPr/>
        </p:nvSpPr>
        <p:spPr>
          <a:xfrm>
            <a:off x="1619672" y="2204864"/>
            <a:ext cx="5760640" cy="2375009"/>
          </a:xfrm>
          <a:prstGeom prst="rect">
            <a:avLst/>
          </a:prstGeom>
          <a:noFill/>
        </p:spPr>
        <p:txBody>
          <a:bodyPr wrap="square" rtlCol="0">
            <a:spAutoFit/>
          </a:bodyPr>
          <a:lstStyle/>
          <a:p>
            <a:pPr algn="ctr">
              <a:spcAft>
                <a:spcPts val="1000"/>
              </a:spcAft>
            </a:pPr>
            <a:r>
              <a:rPr lang="en-US" sz="2800" b="1" u="sng" dirty="0" smtClean="0">
                <a:latin typeface="Calibri" pitchFamily="34" charset="0"/>
                <a:cs typeface="Calibri" pitchFamily="34" charset="0"/>
              </a:rPr>
              <a:t>INDIVIDUAL EXERCISE</a:t>
            </a:r>
          </a:p>
          <a:p>
            <a:pPr algn="ctr"/>
            <a:r>
              <a:rPr lang="en-US" sz="2800" dirty="0" smtClean="0">
                <a:latin typeface="Calibri" pitchFamily="34" charset="0"/>
                <a:cs typeface="Calibri" pitchFamily="34" charset="0"/>
              </a:rPr>
              <a:t>Each person writes a single word that describes what they feel when they hear the word M&amp;E: </a:t>
            </a:r>
          </a:p>
          <a:p>
            <a:pPr algn="ctr"/>
            <a:r>
              <a:rPr lang="en-US" sz="2800" dirty="0" smtClean="0">
                <a:latin typeface="Calibri" pitchFamily="34" charset="0"/>
                <a:cs typeface="Calibri" pitchFamily="34" charset="0"/>
              </a:rPr>
              <a:t>Write up to five words per person</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3451544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2" name="Title 1"/>
          <p:cNvSpPr>
            <a:spLocks noGrp="1"/>
          </p:cNvSpPr>
          <p:nvPr>
            <p:ph type="title" idx="4294967295"/>
          </p:nvPr>
        </p:nvSpPr>
        <p:spPr>
          <a:xfrm>
            <a:off x="0" y="-99392"/>
            <a:ext cx="9144000" cy="473075"/>
          </a:xfrm>
        </p:spPr>
        <p:txBody>
          <a:bodyPr>
            <a:normAutofit fontScale="90000"/>
          </a:bodyPr>
          <a:lstStyle/>
          <a:p>
            <a:r>
              <a:rPr lang="en-GB" dirty="0" smtClean="0"/>
              <a:t/>
            </a:r>
            <a:br>
              <a:rPr lang="en-GB" dirty="0" smtClean="0"/>
            </a:br>
            <a:r>
              <a:rPr lang="en-GB" sz="3600" b="1" dirty="0"/>
              <a:t>Tools for monitoring inputs, processes and outputs</a:t>
            </a:r>
            <a:endParaRPr lang="en-US" sz="3600" b="1" dirty="0"/>
          </a:p>
        </p:txBody>
      </p:sp>
      <p:sp>
        <p:nvSpPr>
          <p:cNvPr id="4" name="Content Placeholder 2"/>
          <p:cNvSpPr txBox="1">
            <a:spLocks/>
          </p:cNvSpPr>
          <p:nvPr/>
        </p:nvSpPr>
        <p:spPr>
          <a:xfrm>
            <a:off x="251520" y="980728"/>
            <a:ext cx="7673280" cy="691952"/>
          </a:xfrm>
          <a:prstGeom prst="rect">
            <a:avLst/>
          </a:prstGeom>
        </p:spPr>
        <p:txBody>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pPr marL="0" indent="0">
              <a:buNone/>
            </a:pPr>
            <a:r>
              <a:rPr lang="en-GB" dirty="0" smtClean="0"/>
              <a:t>d) Quality of outputs - Quality Assurance Checklists</a:t>
            </a:r>
          </a:p>
          <a:p>
            <a:endParaRPr lang="en-GB" sz="2000" dirty="0" smtClean="0"/>
          </a:p>
          <a:p>
            <a:pPr marL="0" indent="0">
              <a:buNone/>
            </a:pPr>
            <a:endParaRPr lang="en-US" dirty="0"/>
          </a:p>
        </p:txBody>
      </p:sp>
      <p:sp>
        <p:nvSpPr>
          <p:cNvPr id="8" name="TextBox 7"/>
          <p:cNvSpPr txBox="1"/>
          <p:nvPr/>
        </p:nvSpPr>
        <p:spPr>
          <a:xfrm>
            <a:off x="2555776" y="5877272"/>
            <a:ext cx="4075411" cy="400110"/>
          </a:xfrm>
          <a:prstGeom prst="rect">
            <a:avLst/>
          </a:prstGeom>
          <a:noFill/>
        </p:spPr>
        <p:txBody>
          <a:bodyPr wrap="none" rtlCol="0">
            <a:spAutoFit/>
          </a:bodyPr>
          <a:lstStyle/>
          <a:p>
            <a:r>
              <a:rPr lang="en-US" sz="2000" dirty="0" smtClean="0">
                <a:latin typeface="+mn-lt"/>
              </a:rPr>
              <a:t>Example Quality Assurance Checklist</a:t>
            </a:r>
            <a:endParaRPr lang="en-US" sz="2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8547390"/>
              </p:ext>
            </p:extLst>
          </p:nvPr>
        </p:nvGraphicFramePr>
        <p:xfrm>
          <a:off x="611561" y="1455008"/>
          <a:ext cx="8208910" cy="4296584"/>
        </p:xfrm>
        <a:graphic>
          <a:graphicData uri="http://schemas.openxmlformats.org/drawingml/2006/table">
            <a:tbl>
              <a:tblPr>
                <a:tableStyleId>{5C22544A-7EE6-4342-B048-85BDC9FD1C3A}</a:tableStyleId>
              </a:tblPr>
              <a:tblGrid>
                <a:gridCol w="319827"/>
                <a:gridCol w="2825145"/>
                <a:gridCol w="1391531"/>
                <a:gridCol w="1380309"/>
                <a:gridCol w="426436"/>
                <a:gridCol w="426436"/>
                <a:gridCol w="1439226"/>
              </a:tblGrid>
              <a:tr h="117434">
                <a:tc gridSpan="2">
                  <a:txBody>
                    <a:bodyPr/>
                    <a:lstStyle/>
                    <a:p>
                      <a:pPr algn="ct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hMerge="1">
                  <a:txBody>
                    <a:bodyPr/>
                    <a:lstStyle/>
                    <a:p>
                      <a:endParaRPr lang="en-GB"/>
                    </a:p>
                  </a:txBody>
                  <a:tcPr/>
                </a:tc>
                <a:tc gridSpan="2">
                  <a:txBody>
                    <a:bodyPr/>
                    <a:lstStyle/>
                    <a:p>
                      <a:pPr algn="ctr" hangingPunct="0">
                        <a:spcAft>
                          <a:spcPts val="0"/>
                        </a:spcAft>
                      </a:pPr>
                      <a:r>
                        <a:rPr lang="en-US" sz="1200" b="1" dirty="0">
                          <a:effectLst/>
                        </a:rPr>
                        <a:t>To be completed by Author</a:t>
                      </a:r>
                      <a:endParaRPr lang="en-GB" sz="1200" b="1" dirty="0">
                        <a:effectLst/>
                        <a:latin typeface="Times New Roman"/>
                        <a:ea typeface="Times New Roman"/>
                      </a:endParaRPr>
                    </a:p>
                  </a:txBody>
                  <a:tcPr marL="52845" marR="52845" marT="0" marB="0"/>
                </a:tc>
                <a:tc hMerge="1">
                  <a:txBody>
                    <a:bodyPr/>
                    <a:lstStyle/>
                    <a:p>
                      <a:endParaRPr lang="en-GB"/>
                    </a:p>
                  </a:txBody>
                  <a:tcPr/>
                </a:tc>
                <a:tc gridSpan="3">
                  <a:txBody>
                    <a:bodyPr/>
                    <a:lstStyle/>
                    <a:p>
                      <a:pPr algn="ctr" hangingPunct="0">
                        <a:spcAft>
                          <a:spcPts val="0"/>
                        </a:spcAft>
                      </a:pPr>
                      <a:r>
                        <a:rPr lang="en-US" sz="1200" b="1" dirty="0">
                          <a:effectLst/>
                        </a:rPr>
                        <a:t>To be completed by Reviewer</a:t>
                      </a:r>
                      <a:endParaRPr lang="en-GB" sz="1200" b="1" dirty="0">
                        <a:effectLst/>
                        <a:latin typeface="Times New Roman"/>
                        <a:ea typeface="Times New Roman"/>
                      </a:endParaRPr>
                    </a:p>
                  </a:txBody>
                  <a:tcPr marL="52845" marR="52845" marT="0" marB="0"/>
                </a:tc>
                <a:tc hMerge="1">
                  <a:txBody>
                    <a:bodyPr/>
                    <a:lstStyle/>
                    <a:p>
                      <a:endParaRPr lang="en-GB"/>
                    </a:p>
                  </a:txBody>
                  <a:tcPr/>
                </a:tc>
                <a:tc hMerge="1">
                  <a:txBody>
                    <a:bodyPr/>
                    <a:lstStyle/>
                    <a:p>
                      <a:endParaRPr lang="en-GB"/>
                    </a:p>
                  </a:txBody>
                  <a:tcPr/>
                </a:tc>
              </a:tr>
              <a:tr h="638984">
                <a:tc gridSpan="2">
                  <a:txBody>
                    <a:bodyPr/>
                    <a:lstStyle/>
                    <a:p>
                      <a:pPr algn="ctr" hangingPunct="0">
                        <a:spcBef>
                          <a:spcPts val="1200"/>
                        </a:spcBef>
                        <a:spcAft>
                          <a:spcPts val="0"/>
                        </a:spcAft>
                      </a:pPr>
                      <a:r>
                        <a:rPr lang="en-US" sz="1200" b="1" dirty="0">
                          <a:effectLst/>
                        </a:rPr>
                        <a:t>REQUIREMENT</a:t>
                      </a:r>
                      <a:endParaRPr lang="en-GB" sz="1200" b="1" dirty="0">
                        <a:effectLst/>
                        <a:latin typeface="Times New Roman"/>
                        <a:ea typeface="Times New Roman"/>
                      </a:endParaRPr>
                    </a:p>
                  </a:txBody>
                  <a:tcPr marL="52845" marR="52845" marT="0" marB="0"/>
                </a:tc>
                <a:tc hMerge="1">
                  <a:txBody>
                    <a:bodyPr/>
                    <a:lstStyle/>
                    <a:p>
                      <a:endParaRPr lang="en-GB"/>
                    </a:p>
                  </a:txBody>
                  <a:tcPr/>
                </a:tc>
                <a:tc>
                  <a:txBody>
                    <a:bodyPr/>
                    <a:lstStyle/>
                    <a:p>
                      <a:pPr algn="ctr" hangingPunct="0">
                        <a:spcAft>
                          <a:spcPts val="0"/>
                        </a:spcAft>
                      </a:pPr>
                      <a:r>
                        <a:rPr lang="en-US" sz="1200" b="1" dirty="0">
                          <a:effectLst/>
                        </a:rPr>
                        <a:t>AUTHOR X‑REFERENCE Page #/Section #</a:t>
                      </a:r>
                      <a:endParaRPr lang="en-GB" sz="1200" b="1" dirty="0">
                        <a:effectLst/>
                        <a:latin typeface="Times New Roman"/>
                        <a:ea typeface="Times New Roman"/>
                      </a:endParaRPr>
                    </a:p>
                  </a:txBody>
                  <a:tcPr marL="52845" marR="52845" marT="0" marB="0"/>
                </a:tc>
                <a:tc>
                  <a:txBody>
                    <a:bodyPr/>
                    <a:lstStyle/>
                    <a:p>
                      <a:pPr algn="ctr" hangingPunct="0">
                        <a:spcBef>
                          <a:spcPts val="1200"/>
                        </a:spcBef>
                        <a:spcAft>
                          <a:spcPts val="0"/>
                        </a:spcAft>
                      </a:pPr>
                      <a:r>
                        <a:rPr lang="en-US" sz="1200" b="1" dirty="0">
                          <a:effectLst/>
                        </a:rPr>
                        <a:t>AUTHOR COMMENTS</a:t>
                      </a:r>
                      <a:endParaRPr lang="en-GB" sz="1200" b="1" dirty="0">
                        <a:effectLst/>
                        <a:latin typeface="Times New Roman"/>
                        <a:ea typeface="Times New Roman"/>
                      </a:endParaRPr>
                    </a:p>
                  </a:txBody>
                  <a:tcPr marL="52845" marR="52845" marT="0" marB="0"/>
                </a:tc>
                <a:tc gridSpan="2">
                  <a:txBody>
                    <a:bodyPr/>
                    <a:lstStyle/>
                    <a:p>
                      <a:pPr algn="ctr" hangingPunct="0">
                        <a:spcBef>
                          <a:spcPts val="1200"/>
                        </a:spcBef>
                        <a:spcAft>
                          <a:spcPts val="0"/>
                        </a:spcAft>
                      </a:pPr>
                      <a:r>
                        <a:rPr lang="en-US" sz="1200" b="1" dirty="0">
                          <a:effectLst/>
                        </a:rPr>
                        <a:t>COMPLY</a:t>
                      </a:r>
                      <a:endParaRPr lang="en-GB" sz="1200" b="1" dirty="0">
                        <a:effectLst/>
                        <a:latin typeface="Times New Roman"/>
                        <a:ea typeface="Times New Roman"/>
                      </a:endParaRPr>
                    </a:p>
                  </a:txBody>
                  <a:tcPr marL="52845" marR="52845" marT="0" marB="0"/>
                </a:tc>
                <a:tc hMerge="1">
                  <a:txBody>
                    <a:bodyPr/>
                    <a:lstStyle/>
                    <a:p>
                      <a:endParaRPr lang="en-GB"/>
                    </a:p>
                  </a:txBody>
                  <a:tcPr/>
                </a:tc>
                <a:tc>
                  <a:txBody>
                    <a:bodyPr/>
                    <a:lstStyle/>
                    <a:p>
                      <a:pPr algn="ctr" hangingPunct="0">
                        <a:spcBef>
                          <a:spcPts val="1200"/>
                        </a:spcBef>
                        <a:spcAft>
                          <a:spcPts val="0"/>
                        </a:spcAft>
                      </a:pPr>
                      <a:r>
                        <a:rPr lang="en-US" sz="1200" b="1" dirty="0">
                          <a:effectLst/>
                        </a:rPr>
                        <a:t>REVIEWER COMMENTS</a:t>
                      </a:r>
                      <a:endParaRPr lang="en-GB" sz="1200" b="1" dirty="0">
                        <a:effectLst/>
                        <a:latin typeface="Times New Roman"/>
                        <a:ea typeface="Times New Roman"/>
                      </a:endParaRPr>
                    </a:p>
                  </a:txBody>
                  <a:tcPr marL="52845" marR="52845" marT="0" marB="0"/>
                </a:tc>
              </a:tr>
              <a:tr h="117434">
                <a:tc gridSpan="2">
                  <a:txBody>
                    <a:bodyPr/>
                    <a:lstStyle/>
                    <a:p>
                      <a:pPr algn="ct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hMerge="1">
                  <a:txBody>
                    <a:bodyPr/>
                    <a:lstStyle/>
                    <a:p>
                      <a:endParaRPr lang="en-GB"/>
                    </a:p>
                  </a:txBody>
                  <a:tcPr/>
                </a:tc>
                <a:tc>
                  <a:txBody>
                    <a:bodyPr/>
                    <a:lstStyle/>
                    <a:p>
                      <a:pPr algn="ct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algn="ct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algn="ctr" hangingPunct="0">
                        <a:spcAft>
                          <a:spcPts val="0"/>
                        </a:spcAft>
                      </a:pPr>
                      <a:r>
                        <a:rPr lang="en-US" sz="1200" dirty="0">
                          <a:effectLst/>
                        </a:rPr>
                        <a:t>Y</a:t>
                      </a:r>
                      <a:endParaRPr lang="en-GB" sz="1200" dirty="0">
                        <a:effectLst/>
                        <a:latin typeface="Times New Roman"/>
                        <a:ea typeface="Times New Roman"/>
                      </a:endParaRPr>
                    </a:p>
                  </a:txBody>
                  <a:tcPr marL="52845" marR="52845" marT="0" marB="0"/>
                </a:tc>
                <a:tc>
                  <a:txBody>
                    <a:bodyPr/>
                    <a:lstStyle/>
                    <a:p>
                      <a:pPr algn="ctr" hangingPunct="0">
                        <a:spcAft>
                          <a:spcPts val="0"/>
                        </a:spcAft>
                      </a:pPr>
                      <a:r>
                        <a:rPr lang="en-US" sz="1200" dirty="0">
                          <a:effectLst/>
                        </a:rPr>
                        <a:t>N</a:t>
                      </a:r>
                      <a:endParaRPr lang="en-GB" sz="1200" dirty="0">
                        <a:effectLst/>
                        <a:latin typeface="Times New Roman"/>
                        <a:ea typeface="Times New Roman"/>
                      </a:endParaRPr>
                    </a:p>
                  </a:txBody>
                  <a:tcPr marL="52845" marR="52845" marT="0" marB="0"/>
                </a:tc>
                <a:tc>
                  <a:txBody>
                    <a:bodyPr/>
                    <a:lstStyle/>
                    <a:p>
                      <a:pPr algn="ctr" hangingPunct="0">
                        <a:spcAft>
                          <a:spcPts val="0"/>
                        </a:spcAft>
                      </a:pPr>
                      <a:r>
                        <a:rPr lang="en-US" sz="1200" dirty="0">
                          <a:effectLst/>
                        </a:rPr>
                        <a:t> </a:t>
                      </a:r>
                      <a:endParaRPr lang="en-GB" sz="1200" dirty="0">
                        <a:effectLst/>
                        <a:latin typeface="Times New Roman"/>
                        <a:ea typeface="Times New Roman"/>
                      </a:endParaRPr>
                    </a:p>
                  </a:txBody>
                  <a:tcPr marL="52845" marR="52845" marT="0" marB="0"/>
                </a:tc>
              </a:tr>
              <a:tr h="117434">
                <a:tc gridSpan="7">
                  <a:txBody>
                    <a:bodyPr/>
                    <a:lstStyle/>
                    <a:p>
                      <a:pPr marL="457200" indent="-457200" hangingPunct="0">
                        <a:spcAft>
                          <a:spcPts val="0"/>
                        </a:spcAft>
                        <a:tabLst>
                          <a:tab pos="457200" algn="l"/>
                          <a:tab pos="274320" algn="l"/>
                        </a:tabLst>
                      </a:pPr>
                      <a:r>
                        <a:rPr lang="en-US" sz="1200" b="1" dirty="0">
                          <a:effectLst/>
                        </a:rPr>
                        <a:t>1.0	GENERAL INFORMATION</a:t>
                      </a:r>
                      <a:endParaRPr lang="en-GB" sz="1200" b="1" dirty="0">
                        <a:effectLst/>
                        <a:latin typeface="Times New Roman"/>
                        <a:ea typeface="Times New Roman"/>
                      </a:endParaRPr>
                    </a:p>
                  </a:txBody>
                  <a:tcPr marL="52845" marR="5284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3488">
                <a:tc>
                  <a:txBody>
                    <a:bodyPr/>
                    <a:lstStyle/>
                    <a:p>
                      <a:pPr hangingPunct="0">
                        <a:spcAft>
                          <a:spcPts val="0"/>
                        </a:spcAft>
                      </a:pPr>
                      <a:r>
                        <a:rPr lang="en-US" sz="1200" dirty="0">
                          <a:effectLst/>
                        </a:rPr>
                        <a:t>1.1</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b="1" dirty="0">
                          <a:effectLst/>
                        </a:rPr>
                        <a:t>Purpose</a:t>
                      </a:r>
                      <a:r>
                        <a:rPr lang="en-US" sz="1200" dirty="0">
                          <a:effectLst/>
                        </a:rPr>
                        <a:t>:  </a:t>
                      </a:r>
                      <a:r>
                        <a:rPr lang="en-US" sz="1200" dirty="0" smtClean="0">
                          <a:effectLst/>
                        </a:rPr>
                        <a:t>Describes </a:t>
                      </a:r>
                      <a:r>
                        <a:rPr lang="en-US" sz="1200" dirty="0">
                          <a:effectLst/>
                        </a:rPr>
                        <a:t>the purpose of the </a:t>
                      </a:r>
                      <a:r>
                        <a:rPr lang="en-US" sz="1200" dirty="0" smtClean="0">
                          <a:effectLst/>
                        </a:rPr>
                        <a:t>report</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r>
              <a:tr h="234868">
                <a:tc>
                  <a:txBody>
                    <a:bodyPr/>
                    <a:lstStyle/>
                    <a:p>
                      <a:pPr hangingPunct="0">
                        <a:spcAft>
                          <a:spcPts val="0"/>
                        </a:spcAft>
                      </a:pPr>
                      <a:r>
                        <a:rPr lang="en-US" sz="1200" dirty="0">
                          <a:effectLst/>
                        </a:rPr>
                        <a:t>1.2</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b="1" dirty="0">
                          <a:effectLst/>
                        </a:rPr>
                        <a:t>Scope</a:t>
                      </a:r>
                      <a:r>
                        <a:rPr lang="en-US" sz="1200" dirty="0">
                          <a:effectLst/>
                        </a:rPr>
                        <a:t>:  </a:t>
                      </a:r>
                      <a:r>
                        <a:rPr lang="en-US" sz="1200" dirty="0" smtClean="0">
                          <a:effectLst/>
                        </a:rPr>
                        <a:t>Describes </a:t>
                      </a:r>
                      <a:r>
                        <a:rPr lang="en-US" sz="1200" dirty="0">
                          <a:effectLst/>
                        </a:rPr>
                        <a:t>the scope of the </a:t>
                      </a:r>
                      <a:r>
                        <a:rPr lang="en-US" sz="1200" dirty="0" smtClean="0">
                          <a:effectLst/>
                        </a:rPr>
                        <a:t>report and how it relates </a:t>
                      </a:r>
                      <a:r>
                        <a:rPr lang="en-US" sz="1200" dirty="0">
                          <a:effectLst/>
                        </a:rPr>
                        <a:t>to the project.</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r>
              <a:tr h="292852">
                <a:tc>
                  <a:txBody>
                    <a:bodyPr/>
                    <a:lstStyle/>
                    <a:p>
                      <a:pPr hangingPunct="0">
                        <a:spcAft>
                          <a:spcPts val="0"/>
                        </a:spcAft>
                      </a:pPr>
                      <a:r>
                        <a:rPr lang="en-US" sz="1200" dirty="0">
                          <a:effectLst/>
                        </a:rPr>
                        <a:t>1.3</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b="1" dirty="0" smtClean="0">
                          <a:effectLst/>
                        </a:rPr>
                        <a:t>Overview</a:t>
                      </a:r>
                      <a:r>
                        <a:rPr lang="en-US" sz="1200" b="1" dirty="0">
                          <a:effectLst/>
                        </a:rPr>
                        <a:t>:  </a:t>
                      </a:r>
                      <a:r>
                        <a:rPr lang="en-US" sz="1200" dirty="0" smtClean="0">
                          <a:effectLst/>
                        </a:rPr>
                        <a:t>Provides </a:t>
                      </a:r>
                      <a:r>
                        <a:rPr lang="en-US" sz="1200" dirty="0">
                          <a:effectLst/>
                        </a:rPr>
                        <a:t>a brief </a:t>
                      </a:r>
                      <a:r>
                        <a:rPr lang="en-US" sz="1200" dirty="0" smtClean="0">
                          <a:effectLst/>
                        </a:rPr>
                        <a:t>overview </a:t>
                      </a:r>
                      <a:r>
                        <a:rPr lang="en-US" sz="1200" dirty="0">
                          <a:effectLst/>
                        </a:rPr>
                        <a:t>description as a point of reference for the remainder of the </a:t>
                      </a:r>
                      <a:r>
                        <a:rPr lang="en-US" sz="1200" dirty="0" smtClean="0">
                          <a:effectLst/>
                        </a:rPr>
                        <a:t>report.</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r>
              <a:tr h="234868">
                <a:tc>
                  <a:txBody>
                    <a:bodyPr/>
                    <a:lstStyle/>
                    <a:p>
                      <a:pPr hangingPunct="0">
                        <a:spcAft>
                          <a:spcPts val="0"/>
                        </a:spcAft>
                      </a:pPr>
                      <a:r>
                        <a:rPr lang="en-US" sz="1200" dirty="0">
                          <a:effectLst/>
                        </a:rPr>
                        <a:t>1.4</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b="1" dirty="0" smtClean="0">
                          <a:effectLst/>
                        </a:rPr>
                        <a:t>References</a:t>
                      </a:r>
                      <a:r>
                        <a:rPr lang="en-US" sz="1200" b="1" dirty="0">
                          <a:effectLst/>
                        </a:rPr>
                        <a:t>:  </a:t>
                      </a:r>
                      <a:r>
                        <a:rPr lang="en-US" sz="1200" dirty="0" smtClean="0">
                          <a:effectLst/>
                        </a:rPr>
                        <a:t>Provides </a:t>
                      </a:r>
                      <a:r>
                        <a:rPr lang="en-US" sz="1200" dirty="0">
                          <a:effectLst/>
                        </a:rPr>
                        <a:t>a list of the references that were used in preparation of </a:t>
                      </a:r>
                      <a:r>
                        <a:rPr lang="en-US" sz="1200" dirty="0" smtClean="0">
                          <a:effectLst/>
                        </a:rPr>
                        <a:t>the report.</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r>
              <a:tr h="260216">
                <a:tc>
                  <a:txBody>
                    <a:bodyPr/>
                    <a:lstStyle/>
                    <a:p>
                      <a:pPr hangingPunct="0">
                        <a:spcAft>
                          <a:spcPts val="0"/>
                        </a:spcAft>
                      </a:pPr>
                      <a:r>
                        <a:rPr lang="en-US" sz="1200" dirty="0">
                          <a:effectLst/>
                        </a:rPr>
                        <a:t>1.5</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b="1" dirty="0">
                          <a:effectLst/>
                        </a:rPr>
                        <a:t>Acronyms and Abbreviations:  </a:t>
                      </a:r>
                      <a:r>
                        <a:rPr lang="en-US" sz="1200" dirty="0">
                          <a:effectLst/>
                        </a:rPr>
                        <a:t>Provide a list of the acronyms and abbreviations used in this </a:t>
                      </a:r>
                      <a:r>
                        <a:rPr lang="en-US" sz="1200" dirty="0" smtClean="0">
                          <a:effectLst/>
                        </a:rPr>
                        <a:t>report and </a:t>
                      </a:r>
                      <a:r>
                        <a:rPr lang="en-US" sz="1200" dirty="0">
                          <a:effectLst/>
                        </a:rPr>
                        <a:t>the meaning of each.</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r>
              <a:tr h="117434">
                <a:tc>
                  <a:txBody>
                    <a:bodyPr/>
                    <a:lstStyle/>
                    <a:p>
                      <a:pPr hangingPunct="0">
                        <a:spcAft>
                          <a:spcPts val="0"/>
                        </a:spcAft>
                      </a:pPr>
                      <a:r>
                        <a:rPr lang="en-US" sz="1200" dirty="0">
                          <a:effectLst/>
                        </a:rPr>
                        <a:t>1.6</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Points of Contact</a:t>
                      </a:r>
                      <a:r>
                        <a:rPr lang="en-US" sz="1200" dirty="0" smtClean="0">
                          <a:effectLst/>
                        </a:rPr>
                        <a:t>: Provides</a:t>
                      </a:r>
                      <a:r>
                        <a:rPr lang="en-US" sz="1200" baseline="0" dirty="0" smtClean="0">
                          <a:effectLst/>
                        </a:rPr>
                        <a:t> a list of points of organisational contact that may be needed by the document users for additional information and support.</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c>
                  <a:txBody>
                    <a:bodyPr/>
                    <a:lstStyle/>
                    <a:p>
                      <a:pPr hangingPunct="0">
                        <a:spcAft>
                          <a:spcPts val="0"/>
                        </a:spcAft>
                      </a:pPr>
                      <a:r>
                        <a:rPr lang="en-US" sz="1200" dirty="0">
                          <a:effectLst/>
                        </a:rPr>
                        <a:t> </a:t>
                      </a:r>
                      <a:endParaRPr lang="en-GB" sz="1200" dirty="0">
                        <a:effectLst/>
                        <a:latin typeface="Times New Roman"/>
                        <a:ea typeface="Times New Roman"/>
                      </a:endParaRPr>
                    </a:p>
                  </a:txBody>
                  <a:tcPr marL="52845" marR="52845" marT="0" marB="0"/>
                </a:tc>
              </a:tr>
            </a:tbl>
          </a:graphicData>
        </a:graphic>
      </p:graphicFrame>
    </p:spTree>
    <p:extLst>
      <p:ext uri="{BB962C8B-B14F-4D97-AF65-F5344CB8AC3E}">
        <p14:creationId xmlns:p14="http://schemas.microsoft.com/office/powerpoint/2010/main" val="11268333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631285" y="980728"/>
            <a:ext cx="5893043"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QUESTIONS?</a:t>
            </a:r>
          </a:p>
          <a:p>
            <a:pPr fontAlgn="auto">
              <a:spcAft>
                <a:spcPts val="0"/>
              </a:spcAft>
            </a:pPr>
            <a:r>
              <a:rPr lang="en-US" sz="4000" b="1" dirty="0" smtClean="0"/>
              <a:t>on tools for monitoring inputs, processes &amp; outputs</a:t>
            </a:r>
          </a:p>
          <a:p>
            <a:pPr fontAlgn="auto">
              <a:spcAft>
                <a:spcPts val="0"/>
              </a:spcAft>
            </a:pPr>
            <a:endParaRPr lang="en-US" sz="4000" b="1" dirty="0"/>
          </a:p>
        </p:txBody>
      </p:sp>
      <p:sp>
        <p:nvSpPr>
          <p:cNvPr id="4" name="TextBox 3"/>
          <p:cNvSpPr txBox="1"/>
          <p:nvPr/>
        </p:nvSpPr>
        <p:spPr>
          <a:xfrm>
            <a:off x="1187624" y="908720"/>
            <a:ext cx="492443" cy="830997"/>
          </a:xfrm>
          <a:prstGeom prst="rect">
            <a:avLst/>
          </a:prstGeom>
          <a:noFill/>
        </p:spPr>
        <p:txBody>
          <a:bodyPr wrap="none" rtlCol="0">
            <a:spAutoFit/>
          </a:bodyPr>
          <a:lstStyle/>
          <a:p>
            <a:r>
              <a:rPr lang="en-GB" sz="4800" b="1" dirty="0" smtClean="0"/>
              <a:t>?</a:t>
            </a:r>
            <a:endParaRPr lang="en-GB" b="1" dirty="0"/>
          </a:p>
        </p:txBody>
      </p:sp>
      <p:sp>
        <p:nvSpPr>
          <p:cNvPr id="5" name="TextBox 4"/>
          <p:cNvSpPr txBox="1"/>
          <p:nvPr/>
        </p:nvSpPr>
        <p:spPr>
          <a:xfrm>
            <a:off x="7498369" y="645621"/>
            <a:ext cx="492443" cy="830997"/>
          </a:xfrm>
          <a:prstGeom prst="rect">
            <a:avLst/>
          </a:prstGeom>
          <a:noFill/>
        </p:spPr>
        <p:txBody>
          <a:bodyPr wrap="none" rtlCol="0">
            <a:spAutoFit/>
          </a:bodyPr>
          <a:lstStyle/>
          <a:p>
            <a:r>
              <a:rPr lang="en-GB" sz="4800" b="1" dirty="0" smtClean="0"/>
              <a:t>?</a:t>
            </a:r>
            <a:endParaRPr lang="en-GB" b="1" dirty="0"/>
          </a:p>
        </p:txBody>
      </p:sp>
      <p:sp>
        <p:nvSpPr>
          <p:cNvPr id="6" name="TextBox 5"/>
          <p:cNvSpPr txBox="1"/>
          <p:nvPr/>
        </p:nvSpPr>
        <p:spPr>
          <a:xfrm>
            <a:off x="847581" y="2608157"/>
            <a:ext cx="492443" cy="830997"/>
          </a:xfrm>
          <a:prstGeom prst="rect">
            <a:avLst/>
          </a:prstGeom>
          <a:noFill/>
        </p:spPr>
        <p:txBody>
          <a:bodyPr wrap="none" rtlCol="0">
            <a:spAutoFit/>
          </a:bodyPr>
          <a:lstStyle/>
          <a:p>
            <a:r>
              <a:rPr lang="en-GB" sz="4800" b="1" dirty="0" smtClean="0"/>
              <a:t>?</a:t>
            </a:r>
            <a:endParaRPr lang="en-GB" b="1" dirty="0"/>
          </a:p>
        </p:txBody>
      </p:sp>
      <p:sp>
        <p:nvSpPr>
          <p:cNvPr id="7" name="TextBox 6"/>
          <p:cNvSpPr txBox="1"/>
          <p:nvPr/>
        </p:nvSpPr>
        <p:spPr>
          <a:xfrm>
            <a:off x="7723202" y="2492896"/>
            <a:ext cx="492443" cy="830997"/>
          </a:xfrm>
          <a:prstGeom prst="rect">
            <a:avLst/>
          </a:prstGeom>
          <a:noFill/>
        </p:spPr>
        <p:txBody>
          <a:bodyPr wrap="none" rtlCol="0">
            <a:spAutoFit/>
          </a:bodyPr>
          <a:lstStyle/>
          <a:p>
            <a:r>
              <a:rPr lang="en-GB" sz="4800" b="1" dirty="0" smtClean="0"/>
              <a:t>?</a:t>
            </a:r>
            <a:endParaRPr lang="en-GB" b="1" dirty="0"/>
          </a:p>
        </p:txBody>
      </p:sp>
      <p:sp>
        <p:nvSpPr>
          <p:cNvPr id="8" name="TextBox 7"/>
          <p:cNvSpPr txBox="1"/>
          <p:nvPr/>
        </p:nvSpPr>
        <p:spPr>
          <a:xfrm>
            <a:off x="2339752" y="4581128"/>
            <a:ext cx="492443" cy="830997"/>
          </a:xfrm>
          <a:prstGeom prst="rect">
            <a:avLst/>
          </a:prstGeom>
          <a:noFill/>
        </p:spPr>
        <p:txBody>
          <a:bodyPr wrap="none" rtlCol="0">
            <a:spAutoFit/>
          </a:bodyPr>
          <a:lstStyle/>
          <a:p>
            <a:r>
              <a:rPr lang="en-GB" sz="4800" b="1" dirty="0" smtClean="0"/>
              <a:t>?</a:t>
            </a:r>
            <a:endParaRPr lang="en-GB" b="1" dirty="0"/>
          </a:p>
        </p:txBody>
      </p:sp>
      <p:sp>
        <p:nvSpPr>
          <p:cNvPr id="9" name="TextBox 8"/>
          <p:cNvSpPr txBox="1"/>
          <p:nvPr/>
        </p:nvSpPr>
        <p:spPr>
          <a:xfrm>
            <a:off x="6588224" y="4509120"/>
            <a:ext cx="492443" cy="830997"/>
          </a:xfrm>
          <a:prstGeom prst="rect">
            <a:avLst/>
          </a:prstGeom>
          <a:noFill/>
        </p:spPr>
        <p:txBody>
          <a:bodyPr wrap="none" rtlCol="0">
            <a:spAutoFit/>
          </a:bodyPr>
          <a:lstStyle/>
          <a:p>
            <a:r>
              <a:rPr lang="en-GB" sz="4800" b="1" dirty="0" smtClean="0"/>
              <a:t>?</a:t>
            </a:r>
            <a:endParaRPr lang="en-GB" b="1" dirty="0"/>
          </a:p>
        </p:txBody>
      </p:sp>
      <p:sp>
        <p:nvSpPr>
          <p:cNvPr id="10" name="TextBox 9"/>
          <p:cNvSpPr txBox="1"/>
          <p:nvPr/>
        </p:nvSpPr>
        <p:spPr>
          <a:xfrm>
            <a:off x="4325778" y="503375"/>
            <a:ext cx="492443" cy="830997"/>
          </a:xfrm>
          <a:prstGeom prst="rect">
            <a:avLst/>
          </a:prstGeom>
          <a:noFill/>
        </p:spPr>
        <p:txBody>
          <a:bodyPr wrap="none" rtlCol="0">
            <a:spAutoFit/>
          </a:bodyPr>
          <a:lstStyle/>
          <a:p>
            <a:r>
              <a:rPr lang="en-GB" sz="4800" b="1" dirty="0" smtClean="0"/>
              <a:t>?</a:t>
            </a:r>
            <a:endParaRPr lang="en-GB" b="1" dirty="0"/>
          </a:p>
        </p:txBody>
      </p:sp>
      <p:sp>
        <p:nvSpPr>
          <p:cNvPr id="11" name="TextBox 10"/>
          <p:cNvSpPr txBox="1"/>
          <p:nvPr/>
        </p:nvSpPr>
        <p:spPr>
          <a:xfrm>
            <a:off x="4540224" y="5350271"/>
            <a:ext cx="492443" cy="830997"/>
          </a:xfrm>
          <a:prstGeom prst="rect">
            <a:avLst/>
          </a:prstGeom>
          <a:noFill/>
        </p:spPr>
        <p:txBody>
          <a:bodyPr wrap="none" rtlCol="0">
            <a:spAutoFit/>
          </a:bodyPr>
          <a:lstStyle/>
          <a:p>
            <a:r>
              <a:rPr lang="en-GB" sz="4800" b="1" dirty="0" smtClean="0"/>
              <a:t>?</a:t>
            </a:r>
            <a:endParaRPr lang="en-GB" b="1" dirty="0"/>
          </a:p>
        </p:txBody>
      </p:sp>
    </p:spTree>
    <p:extLst>
      <p:ext uri="{BB962C8B-B14F-4D97-AF65-F5344CB8AC3E}">
        <p14:creationId xmlns:p14="http://schemas.microsoft.com/office/powerpoint/2010/main" val="3325626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260648"/>
            <a:ext cx="6781800" cy="806450"/>
          </a:xfrm>
        </p:spPr>
        <p:txBody>
          <a:bodyPr>
            <a:noAutofit/>
          </a:bodyPr>
          <a:lstStyle/>
          <a:p>
            <a:r>
              <a:rPr lang="en-US" sz="4000" dirty="0"/>
              <a:t>Tools for Monitoring Outcomes</a:t>
            </a:r>
            <a:r>
              <a:rPr lang="en-US" sz="4000" b="1" dirty="0"/>
              <a:t/>
            </a:r>
            <a:br>
              <a:rPr lang="en-US" sz="4000" b="1" dirty="0"/>
            </a:br>
            <a:r>
              <a:rPr lang="en-US" sz="4000" b="1" dirty="0"/>
              <a:t>Outcome Mapping</a:t>
            </a:r>
          </a:p>
        </p:txBody>
      </p:sp>
      <p:sp>
        <p:nvSpPr>
          <p:cNvPr id="3" name="Content Placeholder 2"/>
          <p:cNvSpPr>
            <a:spLocks noGrp="1"/>
          </p:cNvSpPr>
          <p:nvPr>
            <p:ph idx="4294967295"/>
          </p:nvPr>
        </p:nvSpPr>
        <p:spPr>
          <a:xfrm>
            <a:off x="863600" y="1506612"/>
            <a:ext cx="8280400" cy="1130300"/>
          </a:xfrm>
        </p:spPr>
        <p:txBody>
          <a:bodyPr>
            <a:normAutofit fontScale="92500" lnSpcReduction="20000"/>
          </a:bodyPr>
          <a:lstStyle/>
          <a:p>
            <a:r>
              <a:rPr lang="en-US" sz="2600" dirty="0" smtClean="0"/>
              <a:t>Adapting the Project Logframe using Outcome Mapping</a:t>
            </a:r>
          </a:p>
          <a:p>
            <a:r>
              <a:rPr lang="en-US" sz="2600" dirty="0" smtClean="0"/>
              <a:t>How can we adapt OM &amp; the Project Logframe as part of the Project PME system?</a:t>
            </a:r>
          </a:p>
        </p:txBody>
      </p:sp>
      <p:grpSp>
        <p:nvGrpSpPr>
          <p:cNvPr id="7" name="Group 6"/>
          <p:cNvGrpSpPr/>
          <p:nvPr/>
        </p:nvGrpSpPr>
        <p:grpSpPr>
          <a:xfrm>
            <a:off x="2326544" y="2852936"/>
            <a:ext cx="6277904" cy="3528392"/>
            <a:chOff x="900113" y="1341438"/>
            <a:chExt cx="7640637" cy="4094162"/>
          </a:xfrm>
        </p:grpSpPr>
        <p:sp>
          <p:nvSpPr>
            <p:cNvPr id="5" name="Content Placeholder 5"/>
            <p:cNvSpPr txBox="1">
              <a:spLocks/>
            </p:cNvSpPr>
            <p:nvPr/>
          </p:nvSpPr>
          <p:spPr bwMode="auto">
            <a:xfrm>
              <a:off x="4500563" y="1484313"/>
              <a:ext cx="4040187"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 typeface="Arial" pitchFamily="34" charset="0"/>
                <a:buNone/>
              </a:pPr>
              <a:r>
                <a:rPr lang="en-GB" sz="2800" b="1" dirty="0">
                  <a:solidFill>
                    <a:srgbClr val="B26314"/>
                  </a:solidFill>
                  <a:latin typeface="Calibri" pitchFamily="34" charset="0"/>
                </a:rPr>
                <a:t>A highly adaptable planning, monitoring and evaluation methodology</a:t>
              </a:r>
            </a:p>
            <a:p>
              <a:pPr eaLnBrk="1" hangingPunct="1">
                <a:spcBef>
                  <a:spcPct val="20000"/>
                </a:spcBef>
                <a:buFont typeface="Arial" pitchFamily="34" charset="0"/>
                <a:buNone/>
              </a:pPr>
              <a:endParaRPr lang="en-GB" sz="2800" b="1" dirty="0">
                <a:solidFill>
                  <a:srgbClr val="B26314"/>
                </a:solidFill>
                <a:latin typeface="Calibri" pitchFamily="34" charset="0"/>
              </a:endParaRPr>
            </a:p>
          </p:txBody>
        </p:sp>
        <p:pic>
          <p:nvPicPr>
            <p:cNvPr id="6" name="Picture 2" descr="C:\2 Projects\idrc\outcome logo\new OM stuff\OM logo\english\OM english logo 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41438"/>
              <a:ext cx="2976562"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27263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26988"/>
            <a:ext cx="6781800" cy="806451"/>
          </a:xfrm>
        </p:spPr>
        <p:txBody>
          <a:bodyPr>
            <a:normAutofit/>
          </a:bodyPr>
          <a:lstStyle/>
          <a:p>
            <a:r>
              <a:rPr lang="en-US" sz="4000" b="1" dirty="0"/>
              <a:t>Origins of Outcome Mapping</a:t>
            </a:r>
          </a:p>
        </p:txBody>
      </p:sp>
      <p:sp>
        <p:nvSpPr>
          <p:cNvPr id="3" name="Content Placeholder 2"/>
          <p:cNvSpPr>
            <a:spLocks noGrp="1"/>
          </p:cNvSpPr>
          <p:nvPr>
            <p:ph idx="4294967295"/>
          </p:nvPr>
        </p:nvSpPr>
        <p:spPr>
          <a:xfrm>
            <a:off x="1174576" y="1219200"/>
            <a:ext cx="6781800" cy="4724400"/>
          </a:xfrm>
        </p:spPr>
        <p:txBody>
          <a:bodyPr>
            <a:normAutofit lnSpcReduction="10000"/>
          </a:bodyPr>
          <a:lstStyle/>
          <a:p>
            <a:r>
              <a:rPr lang="en-GB" sz="2400" smtClean="0"/>
              <a:t>Developed by the Evaluation Unit at the Canadian International Development Research Centre (IDRC)</a:t>
            </a:r>
          </a:p>
          <a:p>
            <a:r>
              <a:rPr lang="en-GB" sz="2400" smtClean="0"/>
              <a:t>IDRC grants annually over US$100  million to research organisations around the world. They developed Outcome Mapping between 1998 and 2000 because they required a different planning, monitoring and evaluation methodology.</a:t>
            </a:r>
          </a:p>
          <a:p>
            <a:r>
              <a:rPr lang="en-GB" sz="2400" smtClean="0"/>
              <a:t>Publication of the OM manual in 2000 (available in several languages including English &amp; French).</a:t>
            </a:r>
          </a:p>
          <a:p>
            <a:r>
              <a:rPr lang="en-GB" sz="2400" smtClean="0"/>
              <a:t>Used in 100s of projects throughout the world</a:t>
            </a:r>
          </a:p>
          <a:p>
            <a:r>
              <a:rPr lang="en-GB" sz="2400" smtClean="0"/>
              <a:t>Used as a stand alone PME method or in combination with other methods, e.g. logframe.</a:t>
            </a:r>
          </a:p>
          <a:p>
            <a:endParaRPr lang="en-US" dirty="0"/>
          </a:p>
        </p:txBody>
      </p:sp>
    </p:spTree>
    <p:extLst>
      <p:ext uri="{BB962C8B-B14F-4D97-AF65-F5344CB8AC3E}">
        <p14:creationId xmlns:p14="http://schemas.microsoft.com/office/powerpoint/2010/main" val="3931345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2362200" y="-26988"/>
            <a:ext cx="6781800" cy="806451"/>
          </a:xfrm>
        </p:spPr>
        <p:txBody>
          <a:bodyPr>
            <a:normAutofit fontScale="90000"/>
          </a:bodyPr>
          <a:lstStyle/>
          <a:p>
            <a:r>
              <a:rPr lang="en-GB" smtClean="0"/>
              <a:t>Outcome Mapping Framework</a:t>
            </a:r>
            <a:endParaRPr lang="en-GB"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11430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
          <p:cNvGrpSpPr>
            <a:grpSpLocks/>
          </p:cNvGrpSpPr>
          <p:nvPr/>
        </p:nvGrpSpPr>
        <p:grpSpPr bwMode="auto">
          <a:xfrm>
            <a:off x="795808" y="4333627"/>
            <a:ext cx="4105275" cy="1857375"/>
            <a:chOff x="-4284984" y="1726406"/>
            <a:chExt cx="4105275" cy="1857375"/>
          </a:xfrm>
        </p:grpSpPr>
        <p:sp>
          <p:nvSpPr>
            <p:cNvPr id="7" name="Rectangle 6"/>
            <p:cNvSpPr/>
            <p:nvPr/>
          </p:nvSpPr>
          <p:spPr bwMode="auto">
            <a:xfrm>
              <a:off x="-4284984" y="1726406"/>
              <a:ext cx="4105275" cy="1857375"/>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a:lstStyle/>
            <a:p>
              <a:pPr>
                <a:spcBef>
                  <a:spcPts val="300"/>
                </a:spcBef>
                <a:spcAft>
                  <a:spcPts val="300"/>
                </a:spcAft>
                <a:defRPr/>
              </a:pPr>
              <a:endParaRPr lang="en-GB" sz="1100" b="1" cap="small" spc="110" dirty="0">
                <a:latin typeface="Franklin Gothic Medium" pitchFamily="34" charset="0"/>
              </a:endParaRPr>
            </a:p>
            <a:p>
              <a:pPr>
                <a:spcBef>
                  <a:spcPts val="300"/>
                </a:spcBef>
                <a:spcAft>
                  <a:spcPts val="300"/>
                </a:spcAft>
                <a:defRPr/>
              </a:pPr>
              <a:endParaRPr lang="en-GB" sz="1100" b="1" cap="small" spc="110" dirty="0">
                <a:latin typeface="Franklin Gothic Medium" pitchFamily="34" charset="0"/>
              </a:endParaRPr>
            </a:p>
            <a:p>
              <a:pPr>
                <a:spcBef>
                  <a:spcPts val="300"/>
                </a:spcBef>
                <a:spcAft>
                  <a:spcPts val="300"/>
                </a:spcAft>
                <a:defRPr/>
              </a:pPr>
              <a:endParaRPr lang="en-GB" sz="1100" b="1" cap="small" spc="110" dirty="0">
                <a:latin typeface="Franklin Gothic Medium" pitchFamily="34" charset="0"/>
              </a:endParaRPr>
            </a:p>
            <a:p>
              <a:pPr>
                <a:spcBef>
                  <a:spcPts val="300"/>
                </a:spcBef>
                <a:spcAft>
                  <a:spcPts val="300"/>
                </a:spcAft>
                <a:defRPr/>
              </a:pPr>
              <a:r>
                <a:rPr lang="en-GB" sz="1400" b="1" spc="110" dirty="0" smtClean="0">
                  <a:latin typeface="Franklin Gothic Medium" pitchFamily="34" charset="0"/>
                </a:rPr>
                <a:t>Monitoring </a:t>
              </a:r>
              <a:r>
                <a:rPr lang="en-GB" sz="1400" b="1" spc="110" dirty="0">
                  <a:latin typeface="Franklin Gothic Medium" pitchFamily="34" charset="0"/>
                </a:rPr>
                <a:t>Priorities</a:t>
              </a:r>
            </a:p>
            <a:p>
              <a:pPr>
                <a:spcBef>
                  <a:spcPts val="300"/>
                </a:spcBef>
                <a:spcAft>
                  <a:spcPts val="300"/>
                </a:spcAft>
                <a:defRPr/>
              </a:pPr>
              <a:r>
                <a:rPr lang="en-GB" sz="1400" b="1" spc="110" dirty="0" smtClean="0">
                  <a:latin typeface="Franklin Gothic Medium" pitchFamily="34" charset="0"/>
                </a:rPr>
                <a:t>Monitoring Processes</a:t>
              </a:r>
              <a:endParaRPr lang="en-GB" sz="1400" b="1" spc="110" dirty="0">
                <a:latin typeface="Franklin Gothic Medium" pitchFamily="34" charset="0"/>
              </a:endParaRPr>
            </a:p>
            <a:p>
              <a:pPr eaLnBrk="0" hangingPunct="0">
                <a:spcBef>
                  <a:spcPts val="300"/>
                </a:spcBef>
                <a:spcAft>
                  <a:spcPts val="600"/>
                </a:spcAft>
                <a:defRPr/>
              </a:pPr>
              <a:endParaRPr lang="en-GB" sz="2000" spc="110" dirty="0">
                <a:latin typeface="Times New Roman" pitchFamily="18" charset="0"/>
              </a:endParaRPr>
            </a:p>
          </p:txBody>
        </p:sp>
        <p:sp>
          <p:nvSpPr>
            <p:cNvPr id="8" name="Rectangle 7"/>
            <p:cNvSpPr>
              <a:spLocks noChangeArrowheads="1"/>
            </p:cNvSpPr>
            <p:nvPr/>
          </p:nvSpPr>
          <p:spPr bwMode="auto">
            <a:xfrm>
              <a:off x="-4284984" y="1740694"/>
              <a:ext cx="4105275" cy="715962"/>
            </a:xfrm>
            <a:prstGeom prst="rect">
              <a:avLst/>
            </a:prstGeom>
            <a:solidFill>
              <a:srgbClr val="CC6600"/>
            </a:solidFill>
            <a:ln w="9525" algn="ctr">
              <a:solidFill>
                <a:srgbClr val="C00000"/>
              </a:solidFill>
              <a:round/>
              <a:headEnd/>
              <a:tailEnd/>
            </a:ln>
          </p:spPr>
          <p:txBody>
            <a:bodyPr/>
            <a:lstStyle/>
            <a:p>
              <a:pPr>
                <a:spcAft>
                  <a:spcPts val="300"/>
                </a:spcAft>
                <a:defRPr/>
              </a:pPr>
              <a:r>
                <a:rPr lang="en-GB" sz="1800" spc="110" dirty="0" smtClean="0">
                  <a:solidFill>
                    <a:schemeClr val="bg1"/>
                  </a:solidFill>
                  <a:latin typeface="Franklin Gothic Medium" pitchFamily="34" charset="0"/>
                </a:rPr>
                <a:t>2. OUTCOME </a:t>
              </a:r>
              <a:r>
                <a:rPr lang="en-GB" sz="1800" spc="110" dirty="0">
                  <a:solidFill>
                    <a:schemeClr val="bg1"/>
                  </a:solidFill>
                  <a:latin typeface="Franklin Gothic Medium" pitchFamily="34" charset="0"/>
                </a:rPr>
                <a:t>&amp;</a:t>
              </a:r>
            </a:p>
            <a:p>
              <a:pPr>
                <a:spcAft>
                  <a:spcPts val="300"/>
                </a:spcAft>
                <a:defRPr/>
              </a:pPr>
              <a:r>
                <a:rPr lang="en-GB" sz="1800" spc="110" dirty="0">
                  <a:solidFill>
                    <a:schemeClr val="bg1"/>
                  </a:solidFill>
                  <a:latin typeface="Franklin Gothic Medium" pitchFamily="34" charset="0"/>
                </a:rPr>
                <a:t>PERFORMANCE MONITORING</a:t>
              </a:r>
            </a:p>
          </p:txBody>
        </p:sp>
      </p:grpSp>
      <p:graphicFrame>
        <p:nvGraphicFramePr>
          <p:cNvPr id="12" name="Object 9"/>
          <p:cNvGraphicFramePr>
            <a:graphicFrameLocks noChangeAspect="1"/>
          </p:cNvGraphicFramePr>
          <p:nvPr/>
        </p:nvGraphicFramePr>
        <p:xfrm>
          <a:off x="395288" y="260350"/>
          <a:ext cx="1066800" cy="1444625"/>
        </p:xfrm>
        <a:graphic>
          <a:graphicData uri="http://schemas.openxmlformats.org/presentationml/2006/ole">
            <mc:AlternateContent xmlns:mc="http://schemas.openxmlformats.org/markup-compatibility/2006">
              <mc:Choice xmlns:v="urn:schemas-microsoft-com:vml" Requires="v">
                <p:oleObj spid="_x0000_s21550" name="Photo Editor Photo" r:id="rId4" imgW="1371429" imgH="2057143" progId="">
                  <p:embed/>
                </p:oleObj>
              </mc:Choice>
              <mc:Fallback>
                <p:oleObj name="Photo Editor Photo" r:id="rId4" imgW="1371429" imgH="20571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60350"/>
                        <a:ext cx="10668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 name="Group 5"/>
          <p:cNvGrpSpPr>
            <a:grpSpLocks/>
          </p:cNvGrpSpPr>
          <p:nvPr/>
        </p:nvGrpSpPr>
        <p:grpSpPr bwMode="auto">
          <a:xfrm>
            <a:off x="2411413" y="1124744"/>
            <a:ext cx="4111625" cy="2520280"/>
            <a:chOff x="1524000" y="1491206"/>
            <a:chExt cx="6144773" cy="4990994"/>
          </a:xfrm>
        </p:grpSpPr>
        <p:sp>
          <p:nvSpPr>
            <p:cNvPr id="15" name="Rectangle 14"/>
            <p:cNvSpPr/>
            <p:nvPr/>
          </p:nvSpPr>
          <p:spPr bwMode="auto">
            <a:xfrm>
              <a:off x="1524000" y="1491206"/>
              <a:ext cx="6134099" cy="4990994"/>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a:lstStyle/>
            <a:p>
              <a:pPr>
                <a:spcBef>
                  <a:spcPts val="300"/>
                </a:spcBef>
                <a:spcAft>
                  <a:spcPts val="300"/>
                </a:spcAft>
                <a:defRPr/>
              </a:pPr>
              <a:r>
                <a:rPr lang="en-GB" sz="2000" spc="110" dirty="0">
                  <a:latin typeface="Franklin Gothic Medium" pitchFamily="34" charset="0"/>
                </a:rPr>
                <a:t>INTENTIONAL DESIGN</a:t>
              </a:r>
            </a:p>
            <a:p>
              <a:pPr>
                <a:spcBef>
                  <a:spcPts val="1200"/>
                </a:spcBef>
                <a:spcAft>
                  <a:spcPts val="300"/>
                </a:spcAft>
                <a:defRPr/>
              </a:pPr>
              <a:endParaRPr lang="en-GB" sz="400" b="1" spc="110" dirty="0" smtClean="0">
                <a:latin typeface="Franklin Gothic Medium" pitchFamily="34" charset="0"/>
              </a:endParaRPr>
            </a:p>
            <a:p>
              <a:pPr>
                <a:spcBef>
                  <a:spcPts val="1200"/>
                </a:spcBef>
                <a:spcAft>
                  <a:spcPts val="300"/>
                </a:spcAft>
                <a:defRPr/>
              </a:pPr>
              <a:r>
                <a:rPr lang="en-GB" sz="1400" b="1" spc="110" dirty="0" smtClean="0">
                  <a:latin typeface="Franklin Gothic Medium" pitchFamily="34" charset="0"/>
                </a:rPr>
                <a:t>Vision</a:t>
              </a:r>
              <a:endParaRPr lang="en-GB" sz="1400" b="1" spc="110" dirty="0">
                <a:latin typeface="Franklin Gothic Medium" pitchFamily="34" charset="0"/>
              </a:endParaRPr>
            </a:p>
            <a:p>
              <a:pPr>
                <a:spcBef>
                  <a:spcPts val="300"/>
                </a:spcBef>
                <a:spcAft>
                  <a:spcPts val="300"/>
                </a:spcAft>
                <a:defRPr/>
              </a:pPr>
              <a:r>
                <a:rPr lang="en-GB" sz="1400" b="1" spc="110" dirty="0" smtClean="0">
                  <a:latin typeface="Franklin Gothic Medium" pitchFamily="34" charset="0"/>
                </a:rPr>
                <a:t>Mission</a:t>
              </a:r>
              <a:endParaRPr lang="en-GB" sz="1400" b="1" spc="110" dirty="0">
                <a:latin typeface="Franklin Gothic Medium" pitchFamily="34" charset="0"/>
              </a:endParaRPr>
            </a:p>
            <a:p>
              <a:pPr>
                <a:spcBef>
                  <a:spcPts val="300"/>
                </a:spcBef>
                <a:spcAft>
                  <a:spcPts val="300"/>
                </a:spcAft>
                <a:defRPr/>
              </a:pPr>
              <a:r>
                <a:rPr lang="en-GB" sz="1400" b="1" spc="110" dirty="0" smtClean="0">
                  <a:latin typeface="Franklin Gothic Medium" pitchFamily="34" charset="0"/>
                </a:rPr>
                <a:t>Boundary </a:t>
              </a:r>
              <a:r>
                <a:rPr lang="en-GB" sz="1400" b="1" spc="110" dirty="0">
                  <a:latin typeface="Franklin Gothic Medium" pitchFamily="34" charset="0"/>
                </a:rPr>
                <a:t>Partners</a:t>
              </a:r>
              <a:endParaRPr lang="en-GB" sz="1400" b="1" spc="110" dirty="0">
                <a:solidFill>
                  <a:srgbClr val="FF0000"/>
                </a:solidFill>
                <a:latin typeface="Franklin Gothic Medium" pitchFamily="34" charset="0"/>
              </a:endParaRPr>
            </a:p>
            <a:p>
              <a:pPr>
                <a:spcBef>
                  <a:spcPts val="300"/>
                </a:spcBef>
                <a:spcAft>
                  <a:spcPts val="300"/>
                </a:spcAft>
                <a:defRPr/>
              </a:pPr>
              <a:r>
                <a:rPr lang="en-GB" sz="1400" b="1" spc="110" dirty="0" smtClean="0">
                  <a:latin typeface="Franklin Gothic Medium" pitchFamily="34" charset="0"/>
                </a:rPr>
                <a:t>Outcome </a:t>
              </a:r>
              <a:r>
                <a:rPr lang="en-GB" sz="1400" b="1" spc="110" dirty="0">
                  <a:latin typeface="Franklin Gothic Medium" pitchFamily="34" charset="0"/>
                </a:rPr>
                <a:t>Challenges</a:t>
              </a:r>
            </a:p>
            <a:p>
              <a:pPr>
                <a:spcBef>
                  <a:spcPts val="300"/>
                </a:spcBef>
                <a:spcAft>
                  <a:spcPts val="300"/>
                </a:spcAft>
                <a:defRPr/>
              </a:pPr>
              <a:r>
                <a:rPr lang="en-GB" sz="1400" b="1" spc="110" dirty="0" smtClean="0">
                  <a:latin typeface="Franklin Gothic Medium" pitchFamily="34" charset="0"/>
                </a:rPr>
                <a:t>Progress </a:t>
              </a:r>
              <a:r>
                <a:rPr lang="en-GB" sz="1400" b="1" spc="110" dirty="0">
                  <a:latin typeface="Franklin Gothic Medium" pitchFamily="34" charset="0"/>
                </a:rPr>
                <a:t>markers</a:t>
              </a:r>
            </a:p>
            <a:p>
              <a:pPr>
                <a:spcBef>
                  <a:spcPts val="300"/>
                </a:spcBef>
                <a:spcAft>
                  <a:spcPts val="300"/>
                </a:spcAft>
                <a:defRPr/>
              </a:pPr>
              <a:r>
                <a:rPr lang="en-GB" sz="1400" b="1" spc="110" dirty="0">
                  <a:latin typeface="Franklin Gothic Medium" pitchFamily="34" charset="0"/>
                </a:rPr>
                <a:t>Strategy Maps</a:t>
              </a:r>
            </a:p>
            <a:p>
              <a:pPr eaLnBrk="0" hangingPunct="0">
                <a:spcBef>
                  <a:spcPts val="300"/>
                </a:spcBef>
                <a:spcAft>
                  <a:spcPts val="600"/>
                </a:spcAft>
                <a:defRPr/>
              </a:pPr>
              <a:endParaRPr lang="en-GB" sz="2000" spc="110" dirty="0">
                <a:latin typeface="Times New Roman" pitchFamily="18" charset="0"/>
              </a:endParaRPr>
            </a:p>
          </p:txBody>
        </p:sp>
        <p:sp>
          <p:nvSpPr>
            <p:cNvPr id="16" name="Rectangle 7"/>
            <p:cNvSpPr>
              <a:spLocks noChangeArrowheads="1"/>
            </p:cNvSpPr>
            <p:nvPr/>
          </p:nvSpPr>
          <p:spPr bwMode="auto">
            <a:xfrm>
              <a:off x="1533490" y="1491206"/>
              <a:ext cx="6135283" cy="1283398"/>
            </a:xfrm>
            <a:prstGeom prst="rect">
              <a:avLst/>
            </a:prstGeom>
            <a:solidFill>
              <a:srgbClr val="CC6600"/>
            </a:solidFill>
            <a:ln w="28575" algn="ctr">
              <a:solidFill>
                <a:schemeClr val="tx1"/>
              </a:solidFill>
              <a:round/>
              <a:headEnd/>
              <a:tailEnd/>
            </a:ln>
          </p:spPr>
          <p:txBody>
            <a:bodyPr/>
            <a:lstStyle/>
            <a:p>
              <a:pPr>
                <a:spcAft>
                  <a:spcPts val="300"/>
                </a:spcAft>
                <a:defRPr/>
              </a:pPr>
              <a:r>
                <a:rPr lang="en-GB" sz="1800" spc="110" dirty="0" smtClean="0">
                  <a:solidFill>
                    <a:schemeClr val="bg1"/>
                  </a:solidFill>
                  <a:latin typeface="Franklin Gothic Medium" pitchFamily="34" charset="0"/>
                </a:rPr>
                <a:t>1. PLANNING (</a:t>
              </a:r>
              <a:r>
                <a:rPr lang="en-GB" sz="1800" i="1" spc="110" dirty="0" smtClean="0">
                  <a:solidFill>
                    <a:schemeClr val="bg1"/>
                  </a:solidFill>
                  <a:latin typeface="Franklin Gothic Medium" pitchFamily="34" charset="0"/>
                </a:rPr>
                <a:t>INTENTIONAL DESIGN</a:t>
              </a:r>
              <a:r>
                <a:rPr lang="en-GB" sz="1800" spc="110" dirty="0" smtClean="0">
                  <a:solidFill>
                    <a:schemeClr val="bg1"/>
                  </a:solidFill>
                  <a:latin typeface="Franklin Gothic Medium" pitchFamily="34" charset="0"/>
                </a:rPr>
                <a:t>)</a:t>
              </a:r>
              <a:endParaRPr lang="en-GB" sz="1800" spc="110" dirty="0">
                <a:solidFill>
                  <a:schemeClr val="bg1"/>
                </a:solidFill>
                <a:latin typeface="Franklin Gothic Medium" pitchFamily="34" charset="0"/>
              </a:endParaRPr>
            </a:p>
          </p:txBody>
        </p:sp>
      </p:grpSp>
      <p:sp>
        <p:nvSpPr>
          <p:cNvPr id="17" name="Rounded Rectangular Callout 16"/>
          <p:cNvSpPr/>
          <p:nvPr/>
        </p:nvSpPr>
        <p:spPr>
          <a:xfrm>
            <a:off x="6372200" y="1435276"/>
            <a:ext cx="2286000" cy="1155700"/>
          </a:xfrm>
          <a:prstGeom prst="wedgeRoundRectCallout">
            <a:avLst>
              <a:gd name="adj1" fmla="val -67721"/>
              <a:gd name="adj2" fmla="val 58056"/>
              <a:gd name="adj3" fmla="val 16667"/>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smtClean="0">
                <a:solidFill>
                  <a:schemeClr val="bg1"/>
                </a:solidFill>
              </a:rPr>
              <a:t>What we are trying to accomplish and how?</a:t>
            </a:r>
            <a:endParaRPr lang="en-GB" sz="2000" dirty="0">
              <a:solidFill>
                <a:schemeClr val="bg1"/>
              </a:solidFill>
            </a:endParaRPr>
          </a:p>
        </p:txBody>
      </p:sp>
      <p:grpSp>
        <p:nvGrpSpPr>
          <p:cNvPr id="18" name="Group 33"/>
          <p:cNvGrpSpPr>
            <a:grpSpLocks/>
          </p:cNvGrpSpPr>
          <p:nvPr/>
        </p:nvGrpSpPr>
        <p:grpSpPr bwMode="auto">
          <a:xfrm>
            <a:off x="5413375" y="4005263"/>
            <a:ext cx="3119438" cy="819150"/>
            <a:chOff x="-4241215" y="1726407"/>
            <a:chExt cx="4105275" cy="819944"/>
          </a:xfrm>
        </p:grpSpPr>
        <p:sp>
          <p:nvSpPr>
            <p:cNvPr id="19" name="Rectangle 18"/>
            <p:cNvSpPr/>
            <p:nvPr/>
          </p:nvSpPr>
          <p:spPr bwMode="auto">
            <a:xfrm>
              <a:off x="-4241215" y="1726407"/>
              <a:ext cx="4105275" cy="819944"/>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a:lstStyle/>
            <a:p>
              <a:pPr>
                <a:spcBef>
                  <a:spcPts val="300"/>
                </a:spcBef>
                <a:spcAft>
                  <a:spcPts val="300"/>
                </a:spcAft>
                <a:defRPr/>
              </a:pPr>
              <a:endParaRPr lang="en-GB" sz="1100" b="1" cap="small" spc="110" dirty="0">
                <a:latin typeface="Franklin Gothic Medium" pitchFamily="34" charset="0"/>
              </a:endParaRPr>
            </a:p>
            <a:p>
              <a:pPr>
                <a:spcBef>
                  <a:spcPts val="300"/>
                </a:spcBef>
                <a:spcAft>
                  <a:spcPts val="300"/>
                </a:spcAft>
                <a:defRPr/>
              </a:pPr>
              <a:endParaRPr lang="en-GB" sz="1100" b="1" cap="small" spc="110" dirty="0">
                <a:latin typeface="Franklin Gothic Medium" pitchFamily="34" charset="0"/>
              </a:endParaRPr>
            </a:p>
            <a:p>
              <a:pPr>
                <a:spcBef>
                  <a:spcPts val="300"/>
                </a:spcBef>
                <a:spcAft>
                  <a:spcPts val="300"/>
                </a:spcAft>
                <a:defRPr/>
              </a:pPr>
              <a:r>
                <a:rPr lang="en-GB" sz="1400" b="1" spc="110" dirty="0" smtClean="0">
                  <a:latin typeface="Franklin Gothic Medium" pitchFamily="34" charset="0"/>
                </a:rPr>
                <a:t>Evaluation </a:t>
              </a:r>
              <a:r>
                <a:rPr lang="en-GB" sz="1400" b="1" spc="110" dirty="0">
                  <a:latin typeface="Franklin Gothic Medium" pitchFamily="34" charset="0"/>
                </a:rPr>
                <a:t>Plan</a:t>
              </a:r>
              <a:endParaRPr lang="en-GB" sz="1400" spc="110" dirty="0"/>
            </a:p>
          </p:txBody>
        </p:sp>
        <p:sp>
          <p:nvSpPr>
            <p:cNvPr id="20" name="Rectangle 7"/>
            <p:cNvSpPr>
              <a:spLocks noChangeArrowheads="1"/>
            </p:cNvSpPr>
            <p:nvPr/>
          </p:nvSpPr>
          <p:spPr bwMode="auto">
            <a:xfrm>
              <a:off x="-4241215" y="1740708"/>
              <a:ext cx="4105275" cy="379781"/>
            </a:xfrm>
            <a:prstGeom prst="rect">
              <a:avLst/>
            </a:prstGeom>
            <a:solidFill>
              <a:srgbClr val="CC6600"/>
            </a:solidFill>
            <a:ln w="9525" algn="ctr">
              <a:solidFill>
                <a:srgbClr val="C00000"/>
              </a:solidFill>
              <a:round/>
              <a:headEnd/>
              <a:tailEnd/>
            </a:ln>
          </p:spPr>
          <p:txBody>
            <a:bodyPr/>
            <a:lstStyle/>
            <a:p>
              <a:pPr>
                <a:spcAft>
                  <a:spcPts val="300"/>
                </a:spcAft>
                <a:defRPr/>
              </a:pPr>
              <a:r>
                <a:rPr lang="en-GB" sz="1800" spc="110" dirty="0" smtClean="0">
                  <a:solidFill>
                    <a:schemeClr val="bg1"/>
                  </a:solidFill>
                  <a:latin typeface="Franklin Gothic Medium" pitchFamily="34" charset="0"/>
                </a:rPr>
                <a:t>3. EVALUATION </a:t>
              </a:r>
              <a:r>
                <a:rPr lang="en-GB" sz="1800" spc="110" dirty="0">
                  <a:solidFill>
                    <a:schemeClr val="bg1"/>
                  </a:solidFill>
                  <a:latin typeface="Franklin Gothic Medium" pitchFamily="34" charset="0"/>
                </a:rPr>
                <a:t>PLANNING</a:t>
              </a:r>
            </a:p>
          </p:txBody>
        </p:sp>
      </p:grpSp>
      <p:sp>
        <p:nvSpPr>
          <p:cNvPr id="21" name="Rounded Rectangular Callout 20"/>
          <p:cNvSpPr/>
          <p:nvPr/>
        </p:nvSpPr>
        <p:spPr>
          <a:xfrm>
            <a:off x="107504" y="2752725"/>
            <a:ext cx="1800200" cy="1252538"/>
          </a:xfrm>
          <a:prstGeom prst="wedgeRoundRectCallout">
            <a:avLst>
              <a:gd name="adj1" fmla="val 83473"/>
              <a:gd name="adj2" fmla="val 75782"/>
              <a:gd name="adj3" fmla="val 16667"/>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bg1"/>
                </a:solidFill>
              </a:rPr>
              <a:t>How do we know we are on track? </a:t>
            </a:r>
          </a:p>
        </p:txBody>
      </p:sp>
      <p:sp>
        <p:nvSpPr>
          <p:cNvPr id="22" name="Rounded Rectangular Callout 21"/>
          <p:cNvSpPr/>
          <p:nvPr/>
        </p:nvSpPr>
        <p:spPr>
          <a:xfrm>
            <a:off x="6524600" y="5445224"/>
            <a:ext cx="2286000" cy="745778"/>
          </a:xfrm>
          <a:prstGeom prst="wedgeRoundRectCallout">
            <a:avLst>
              <a:gd name="adj1" fmla="val -68138"/>
              <a:gd name="adj2" fmla="val -134998"/>
              <a:gd name="adj3" fmla="val 16667"/>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smtClean="0">
                <a:solidFill>
                  <a:schemeClr val="bg1"/>
                </a:solidFill>
              </a:rPr>
              <a:t>What do we want to learn?</a:t>
            </a:r>
            <a:endParaRPr lang="en-GB" sz="2000" dirty="0">
              <a:solidFill>
                <a:schemeClr val="bg1"/>
              </a:solidFill>
            </a:endParaRPr>
          </a:p>
        </p:txBody>
      </p:sp>
    </p:spTree>
    <p:extLst>
      <p:ext uri="{BB962C8B-B14F-4D97-AF65-F5344CB8AC3E}">
        <p14:creationId xmlns:p14="http://schemas.microsoft.com/office/powerpoint/2010/main" val="19912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30261"/>
            <a:ext cx="6781800" cy="806451"/>
          </a:xfrm>
        </p:spPr>
        <p:txBody>
          <a:bodyPr>
            <a:normAutofit/>
          </a:bodyPr>
          <a:lstStyle/>
          <a:p>
            <a:r>
              <a:rPr lang="en-US" sz="4000" b="1" dirty="0"/>
              <a:t>OM helps a project team</a:t>
            </a:r>
          </a:p>
        </p:txBody>
      </p:sp>
      <p:sp>
        <p:nvSpPr>
          <p:cNvPr id="3" name="Content Placeholder 2"/>
          <p:cNvSpPr>
            <a:spLocks noGrp="1"/>
          </p:cNvSpPr>
          <p:nvPr>
            <p:ph idx="4294967295"/>
          </p:nvPr>
        </p:nvSpPr>
        <p:spPr>
          <a:xfrm>
            <a:off x="1174576" y="1219200"/>
            <a:ext cx="6781800" cy="4724400"/>
          </a:xfrm>
        </p:spPr>
        <p:txBody>
          <a:bodyPr/>
          <a:lstStyle/>
          <a:p>
            <a:r>
              <a:rPr lang="en-GB" dirty="0" smtClean="0"/>
              <a:t>To be specific about the actors it targets, the changes it expects to see and the strategies it employs. =</a:t>
            </a:r>
          </a:p>
          <a:p>
            <a:r>
              <a:rPr lang="en-GB" dirty="0" smtClean="0"/>
              <a:t>WHO?</a:t>
            </a:r>
            <a:br>
              <a:rPr lang="en-GB" dirty="0" smtClean="0"/>
            </a:br>
            <a:r>
              <a:rPr lang="en-GB" dirty="0" smtClean="0"/>
              <a:t>WHAT?</a:t>
            </a:r>
            <a:br>
              <a:rPr lang="en-GB" dirty="0" smtClean="0"/>
            </a:br>
            <a:r>
              <a:rPr lang="en-GB" dirty="0" smtClean="0"/>
              <a:t>HOW?</a:t>
            </a:r>
            <a:endParaRPr lang="en-US" dirty="0"/>
          </a:p>
        </p:txBody>
      </p:sp>
    </p:spTree>
    <p:extLst>
      <p:ext uri="{BB962C8B-B14F-4D97-AF65-F5344CB8AC3E}">
        <p14:creationId xmlns:p14="http://schemas.microsoft.com/office/powerpoint/2010/main" val="33326897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131840" y="620490"/>
            <a:ext cx="1800225" cy="504254"/>
          </a:xfrm>
          <a:prstGeom prst="rect">
            <a:avLst/>
          </a:prstGeom>
          <a:solidFill>
            <a:srgbClr val="FFFF00"/>
          </a:solidFill>
          <a:ln w="9525">
            <a:solidFill>
              <a:schemeClr val="tx1"/>
            </a:solidFill>
            <a:miter lim="800000"/>
            <a:headEnd/>
            <a:tailEnd/>
          </a:ln>
          <a:effectLst/>
        </p:spPr>
        <p:txBody>
          <a:bodyPr wrap="none" anchor="ctr"/>
          <a:lstStyle/>
          <a:p>
            <a:pPr algn="ctr"/>
            <a:r>
              <a:rPr lang="en-GB" sz="1400" b="1" dirty="0" smtClean="0">
                <a:solidFill>
                  <a:prstClr val="black"/>
                </a:solidFill>
                <a:cs typeface="Times New Roman" pitchFamily="18" charset="0"/>
              </a:rPr>
              <a:t>Project Goal</a:t>
            </a:r>
            <a:endParaRPr lang="en-GB" sz="1400" b="1" dirty="0">
              <a:solidFill>
                <a:prstClr val="black"/>
              </a:solidFill>
              <a:cs typeface="Times New Roman" pitchFamily="18" charset="0"/>
            </a:endParaRPr>
          </a:p>
        </p:txBody>
      </p:sp>
      <p:sp>
        <p:nvSpPr>
          <p:cNvPr id="10" name="AutoShape 7"/>
          <p:cNvSpPr>
            <a:spLocks noChangeArrowheads="1"/>
          </p:cNvSpPr>
          <p:nvPr/>
        </p:nvSpPr>
        <p:spPr bwMode="auto">
          <a:xfrm>
            <a:off x="1763688" y="4942209"/>
            <a:ext cx="863600" cy="360040"/>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Output</a:t>
            </a:r>
          </a:p>
        </p:txBody>
      </p:sp>
      <p:sp>
        <p:nvSpPr>
          <p:cNvPr id="11" name="Rectangle 8"/>
          <p:cNvSpPr>
            <a:spLocks noChangeArrowheads="1"/>
          </p:cNvSpPr>
          <p:nvPr/>
        </p:nvSpPr>
        <p:spPr bwMode="auto">
          <a:xfrm>
            <a:off x="1513014" y="6308551"/>
            <a:ext cx="5021881" cy="504825"/>
          </a:xfrm>
          <a:prstGeom prst="rect">
            <a:avLst/>
          </a:prstGeom>
          <a:solidFill>
            <a:schemeClr val="bg1"/>
          </a:solidFill>
          <a:ln w="9525">
            <a:solidFill>
              <a:schemeClr val="tx1"/>
            </a:solidFill>
            <a:miter lim="800000"/>
            <a:headEnd/>
            <a:tailEnd/>
          </a:ln>
          <a:effectLst/>
        </p:spPr>
        <p:txBody>
          <a:bodyPr wrap="none" anchor="ctr"/>
          <a:lstStyle/>
          <a:p>
            <a:pPr algn="ctr"/>
            <a:r>
              <a:rPr lang="en-GB" sz="1400" dirty="0">
                <a:solidFill>
                  <a:prstClr val="black"/>
                </a:solidFill>
              </a:rPr>
              <a:t>Project Management </a:t>
            </a:r>
            <a:r>
              <a:rPr lang="en-GB" sz="1400" dirty="0" smtClean="0">
                <a:solidFill>
                  <a:prstClr val="black"/>
                </a:solidFill>
              </a:rPr>
              <a:t>Team (Budget</a:t>
            </a:r>
            <a:r>
              <a:rPr lang="en-GB" sz="1400" dirty="0">
                <a:solidFill>
                  <a:prstClr val="black"/>
                </a:solidFill>
              </a:rPr>
              <a:t>, HR, Organisational Practices)</a:t>
            </a:r>
          </a:p>
        </p:txBody>
      </p:sp>
      <p:sp>
        <p:nvSpPr>
          <p:cNvPr id="14" name="Rectangle 11"/>
          <p:cNvSpPr>
            <a:spLocks noChangeArrowheads="1"/>
          </p:cNvSpPr>
          <p:nvPr/>
        </p:nvSpPr>
        <p:spPr bwMode="auto">
          <a:xfrm>
            <a:off x="6588224" y="1500644"/>
            <a:ext cx="2349152" cy="579381"/>
          </a:xfrm>
          <a:prstGeom prst="rect">
            <a:avLst/>
          </a:prstGeom>
          <a:solidFill>
            <a:srgbClr val="00B0F0">
              <a:alpha val="50000"/>
            </a:srgbClr>
          </a:solidFill>
          <a:ln w="9525">
            <a:solidFill>
              <a:schemeClr val="tx1"/>
            </a:solidFill>
            <a:miter lim="800000"/>
            <a:headEnd/>
            <a:tailEnd/>
          </a:ln>
          <a:effectLst/>
        </p:spPr>
        <p:txBody>
          <a:bodyPr wrap="none" anchor="ctr"/>
          <a:lstStyle/>
          <a:p>
            <a:pPr algn="ctr"/>
            <a:r>
              <a:rPr lang="en-GB" sz="1400" b="1" i="1" dirty="0" smtClean="0">
                <a:solidFill>
                  <a:prstClr val="black"/>
                </a:solidFill>
              </a:rPr>
              <a:t>Monitoring of Results through </a:t>
            </a:r>
          </a:p>
          <a:p>
            <a:pPr algn="ctr"/>
            <a:r>
              <a:rPr lang="en-GB" sz="1400" b="1" i="1" dirty="0" smtClean="0">
                <a:solidFill>
                  <a:prstClr val="black"/>
                </a:solidFill>
              </a:rPr>
              <a:t>Sub-Goal  </a:t>
            </a:r>
            <a:r>
              <a:rPr lang="en-GB" sz="1400" b="1" i="1" dirty="0">
                <a:solidFill>
                  <a:prstClr val="black"/>
                </a:solidFill>
              </a:rPr>
              <a:t>indicators</a:t>
            </a:r>
          </a:p>
        </p:txBody>
      </p:sp>
      <p:sp>
        <p:nvSpPr>
          <p:cNvPr id="18" name="Rectangle 15"/>
          <p:cNvSpPr>
            <a:spLocks noChangeArrowheads="1"/>
          </p:cNvSpPr>
          <p:nvPr/>
        </p:nvSpPr>
        <p:spPr bwMode="auto">
          <a:xfrm>
            <a:off x="1512741" y="5591867"/>
            <a:ext cx="1368425" cy="357089"/>
          </a:xfrm>
          <a:prstGeom prst="rect">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Project activity</a:t>
            </a:r>
          </a:p>
        </p:txBody>
      </p:sp>
      <p:sp>
        <p:nvSpPr>
          <p:cNvPr id="19" name="Rectangle 16"/>
          <p:cNvSpPr>
            <a:spLocks noChangeArrowheads="1"/>
          </p:cNvSpPr>
          <p:nvPr/>
        </p:nvSpPr>
        <p:spPr bwMode="auto">
          <a:xfrm>
            <a:off x="7425208" y="4797152"/>
            <a:ext cx="1512168" cy="1152128"/>
          </a:xfrm>
          <a:prstGeom prst="rect">
            <a:avLst/>
          </a:prstGeom>
          <a:solidFill>
            <a:srgbClr val="00B0F0">
              <a:alpha val="50000"/>
            </a:srgbClr>
          </a:solidFill>
          <a:ln w="9525">
            <a:solidFill>
              <a:schemeClr val="tx1"/>
            </a:solidFill>
            <a:miter lim="800000"/>
            <a:headEnd/>
            <a:tailEnd/>
          </a:ln>
          <a:effectLst/>
        </p:spPr>
        <p:txBody>
          <a:bodyPr wrap="none" anchor="ctr"/>
          <a:lstStyle/>
          <a:p>
            <a:pPr algn="ctr"/>
            <a:r>
              <a:rPr lang="en-GB" sz="1400" b="1" i="1" dirty="0">
                <a:solidFill>
                  <a:prstClr val="black"/>
                </a:solidFill>
              </a:rPr>
              <a:t>Monitoring of</a:t>
            </a:r>
          </a:p>
          <a:p>
            <a:pPr algn="ctr"/>
            <a:r>
              <a:rPr lang="en-GB" sz="1400" b="1" i="1" dirty="0">
                <a:solidFill>
                  <a:prstClr val="black"/>
                </a:solidFill>
              </a:rPr>
              <a:t>Project</a:t>
            </a:r>
          </a:p>
          <a:p>
            <a:pPr algn="ctr"/>
            <a:r>
              <a:rPr lang="en-GB" sz="1400" b="1" i="1" dirty="0">
                <a:solidFill>
                  <a:prstClr val="black"/>
                </a:solidFill>
              </a:rPr>
              <a:t>Activities &amp;</a:t>
            </a:r>
          </a:p>
          <a:p>
            <a:pPr algn="ctr"/>
            <a:r>
              <a:rPr lang="en-GB" sz="1400" b="1" i="1" dirty="0" smtClean="0">
                <a:solidFill>
                  <a:prstClr val="black"/>
                </a:solidFill>
              </a:rPr>
              <a:t>Output level</a:t>
            </a:r>
          </a:p>
          <a:p>
            <a:pPr algn="ctr"/>
            <a:r>
              <a:rPr lang="en-GB" sz="1400" b="1" i="1" dirty="0" smtClean="0">
                <a:solidFill>
                  <a:prstClr val="black"/>
                </a:solidFill>
              </a:rPr>
              <a:t>Indicators</a:t>
            </a:r>
            <a:endParaRPr lang="en-GB" sz="1400" b="1" i="1" dirty="0">
              <a:solidFill>
                <a:prstClr val="black"/>
              </a:solidFill>
            </a:endParaRPr>
          </a:p>
        </p:txBody>
      </p:sp>
      <p:sp>
        <p:nvSpPr>
          <p:cNvPr id="20" name="AutoShape 17"/>
          <p:cNvSpPr>
            <a:spLocks noChangeArrowheads="1"/>
          </p:cNvSpPr>
          <p:nvPr/>
        </p:nvSpPr>
        <p:spPr bwMode="auto">
          <a:xfrm>
            <a:off x="3635896" y="4942209"/>
            <a:ext cx="863600" cy="360040"/>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Output</a:t>
            </a:r>
          </a:p>
        </p:txBody>
      </p:sp>
      <p:sp>
        <p:nvSpPr>
          <p:cNvPr id="22" name="AutoShape 19"/>
          <p:cNvSpPr>
            <a:spLocks noChangeArrowheads="1"/>
          </p:cNvSpPr>
          <p:nvPr/>
        </p:nvSpPr>
        <p:spPr bwMode="auto">
          <a:xfrm>
            <a:off x="5508600" y="4943028"/>
            <a:ext cx="863600" cy="359221"/>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Output</a:t>
            </a:r>
          </a:p>
        </p:txBody>
      </p:sp>
      <p:sp>
        <p:nvSpPr>
          <p:cNvPr id="29" name="Line 26"/>
          <p:cNvSpPr>
            <a:spLocks noChangeShapeType="1"/>
          </p:cNvSpPr>
          <p:nvPr/>
        </p:nvSpPr>
        <p:spPr bwMode="auto">
          <a:xfrm flipV="1">
            <a:off x="2195736" y="5302794"/>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 name="Line 27"/>
          <p:cNvSpPr>
            <a:spLocks noChangeShapeType="1"/>
          </p:cNvSpPr>
          <p:nvPr/>
        </p:nvSpPr>
        <p:spPr bwMode="auto">
          <a:xfrm flipH="1" flipV="1">
            <a:off x="2195735" y="5950545"/>
            <a:ext cx="1217" cy="329158"/>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46" name="AutoShape 4"/>
          <p:cNvSpPr>
            <a:spLocks noChangeArrowheads="1"/>
          </p:cNvSpPr>
          <p:nvPr/>
        </p:nvSpPr>
        <p:spPr bwMode="auto">
          <a:xfrm>
            <a:off x="3382514" y="1628800"/>
            <a:ext cx="1333502" cy="323070"/>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smtClean="0">
                <a:solidFill>
                  <a:prstClr val="black"/>
                </a:solidFill>
              </a:rPr>
              <a:t>Project Sub-Goal</a:t>
            </a:r>
          </a:p>
        </p:txBody>
      </p:sp>
      <p:sp>
        <p:nvSpPr>
          <p:cNvPr id="47" name="AutoShape 4"/>
          <p:cNvSpPr>
            <a:spLocks noChangeArrowheads="1"/>
          </p:cNvSpPr>
          <p:nvPr/>
        </p:nvSpPr>
        <p:spPr bwMode="auto">
          <a:xfrm>
            <a:off x="3275856" y="2421085"/>
            <a:ext cx="1549799" cy="359843"/>
          </a:xfrm>
          <a:prstGeom prst="roundRect">
            <a:avLst>
              <a:gd name="adj" fmla="val 16667"/>
            </a:avLst>
          </a:prstGeom>
          <a:solidFill>
            <a:srgbClr val="00B0F0"/>
          </a:solidFill>
          <a:ln w="9525">
            <a:solidFill>
              <a:schemeClr val="tx1"/>
            </a:solidFill>
            <a:round/>
            <a:headEnd/>
            <a:tailEnd/>
          </a:ln>
          <a:effectLst/>
        </p:spPr>
        <p:txBody>
          <a:bodyPr wrap="none" anchor="ctr"/>
          <a:lstStyle/>
          <a:p>
            <a:pPr algn="ctr"/>
            <a:r>
              <a:rPr lang="en-GB" sz="1400" b="1" dirty="0" smtClean="0">
                <a:solidFill>
                  <a:prstClr val="black"/>
                </a:solidFill>
              </a:rPr>
              <a:t>Project Purpose</a:t>
            </a:r>
          </a:p>
        </p:txBody>
      </p:sp>
      <p:sp>
        <p:nvSpPr>
          <p:cNvPr id="39" name="Title 1"/>
          <p:cNvSpPr txBox="1">
            <a:spLocks/>
          </p:cNvSpPr>
          <p:nvPr/>
        </p:nvSpPr>
        <p:spPr>
          <a:xfrm>
            <a:off x="0" y="-27384"/>
            <a:ext cx="9144000" cy="662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black"/>
                </a:solidFill>
              </a:rPr>
              <a:t>The CPS Pollinators Project - Logframe</a:t>
            </a:r>
          </a:p>
        </p:txBody>
      </p:sp>
      <p:sp>
        <p:nvSpPr>
          <p:cNvPr id="45" name="Line 26"/>
          <p:cNvSpPr>
            <a:spLocks noChangeShapeType="1"/>
          </p:cNvSpPr>
          <p:nvPr/>
        </p:nvSpPr>
        <p:spPr bwMode="auto">
          <a:xfrm flipV="1">
            <a:off x="5868144" y="5302794"/>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65" name="Rectangle 15"/>
          <p:cNvSpPr>
            <a:spLocks noChangeArrowheads="1"/>
          </p:cNvSpPr>
          <p:nvPr/>
        </p:nvSpPr>
        <p:spPr bwMode="auto">
          <a:xfrm>
            <a:off x="3419599" y="5590281"/>
            <a:ext cx="1368425" cy="357089"/>
          </a:xfrm>
          <a:prstGeom prst="rect">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Project activity</a:t>
            </a:r>
          </a:p>
        </p:txBody>
      </p:sp>
      <p:sp>
        <p:nvSpPr>
          <p:cNvPr id="66" name="Rectangle 15"/>
          <p:cNvSpPr>
            <a:spLocks noChangeArrowheads="1"/>
          </p:cNvSpPr>
          <p:nvPr/>
        </p:nvSpPr>
        <p:spPr bwMode="auto">
          <a:xfrm>
            <a:off x="5219799" y="5590281"/>
            <a:ext cx="1368425" cy="357089"/>
          </a:xfrm>
          <a:prstGeom prst="rect">
            <a:avLst/>
          </a:prstGeom>
          <a:solidFill>
            <a:srgbClr val="00B0F0"/>
          </a:solidFill>
          <a:ln w="9525">
            <a:solidFill>
              <a:schemeClr val="tx1"/>
            </a:solidFill>
            <a:round/>
            <a:headEnd/>
            <a:tailEnd/>
          </a:ln>
          <a:effectLst/>
        </p:spPr>
        <p:txBody>
          <a:bodyPr wrap="none" anchor="ctr"/>
          <a:lstStyle/>
          <a:p>
            <a:pPr algn="ctr"/>
            <a:r>
              <a:rPr lang="en-GB" sz="1400" b="1" dirty="0">
                <a:solidFill>
                  <a:prstClr val="black"/>
                </a:solidFill>
              </a:rPr>
              <a:t>Project activity</a:t>
            </a:r>
          </a:p>
        </p:txBody>
      </p:sp>
      <p:sp>
        <p:nvSpPr>
          <p:cNvPr id="67" name="Line 26"/>
          <p:cNvSpPr>
            <a:spLocks noChangeShapeType="1"/>
          </p:cNvSpPr>
          <p:nvPr/>
        </p:nvSpPr>
        <p:spPr bwMode="auto">
          <a:xfrm flipV="1">
            <a:off x="4039865" y="5302249"/>
            <a:ext cx="0" cy="287487"/>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6" name="TextBox 35"/>
          <p:cNvSpPr txBox="1"/>
          <p:nvPr/>
        </p:nvSpPr>
        <p:spPr>
          <a:xfrm>
            <a:off x="235789" y="2132856"/>
            <a:ext cx="986167" cy="461665"/>
          </a:xfrm>
          <a:prstGeom prst="rect">
            <a:avLst/>
          </a:prstGeom>
          <a:noFill/>
        </p:spPr>
        <p:txBody>
          <a:bodyPr wrap="none" rtlCol="0">
            <a:spAutoFit/>
          </a:bodyPr>
          <a:lstStyle/>
          <a:p>
            <a:r>
              <a:rPr lang="en-GB" dirty="0" smtClean="0">
                <a:solidFill>
                  <a:prstClr val="black"/>
                </a:solidFill>
              </a:rPr>
              <a:t>What?</a:t>
            </a:r>
            <a:endParaRPr lang="en-GB" dirty="0">
              <a:solidFill>
                <a:prstClr val="black"/>
              </a:solidFill>
            </a:endParaRPr>
          </a:p>
        </p:txBody>
      </p:sp>
      <p:sp>
        <p:nvSpPr>
          <p:cNvPr id="79" name="TextBox 78"/>
          <p:cNvSpPr txBox="1"/>
          <p:nvPr/>
        </p:nvSpPr>
        <p:spPr>
          <a:xfrm>
            <a:off x="235790" y="4911551"/>
            <a:ext cx="986167" cy="461665"/>
          </a:xfrm>
          <a:prstGeom prst="rect">
            <a:avLst/>
          </a:prstGeom>
          <a:noFill/>
        </p:spPr>
        <p:txBody>
          <a:bodyPr wrap="none" rtlCol="0">
            <a:spAutoFit/>
          </a:bodyPr>
          <a:lstStyle/>
          <a:p>
            <a:r>
              <a:rPr lang="en-GB" dirty="0" smtClean="0">
                <a:solidFill>
                  <a:prstClr val="black"/>
                </a:solidFill>
              </a:rPr>
              <a:t>What?</a:t>
            </a:r>
            <a:endParaRPr lang="en-GB" dirty="0">
              <a:solidFill>
                <a:prstClr val="black"/>
              </a:solidFill>
            </a:endParaRPr>
          </a:p>
        </p:txBody>
      </p:sp>
      <p:sp>
        <p:nvSpPr>
          <p:cNvPr id="80" name="TextBox 79"/>
          <p:cNvSpPr txBox="1"/>
          <p:nvPr/>
        </p:nvSpPr>
        <p:spPr>
          <a:xfrm>
            <a:off x="251520" y="6279703"/>
            <a:ext cx="918841" cy="461665"/>
          </a:xfrm>
          <a:prstGeom prst="rect">
            <a:avLst/>
          </a:prstGeom>
          <a:noFill/>
        </p:spPr>
        <p:txBody>
          <a:bodyPr wrap="none" rtlCol="0">
            <a:spAutoFit/>
          </a:bodyPr>
          <a:lstStyle/>
          <a:p>
            <a:r>
              <a:rPr lang="en-GB" dirty="0" smtClean="0">
                <a:solidFill>
                  <a:prstClr val="black"/>
                </a:solidFill>
              </a:rPr>
              <a:t>Who?</a:t>
            </a:r>
            <a:endParaRPr lang="en-GB" dirty="0">
              <a:solidFill>
                <a:prstClr val="black"/>
              </a:solidFill>
            </a:endParaRPr>
          </a:p>
        </p:txBody>
      </p:sp>
      <p:sp>
        <p:nvSpPr>
          <p:cNvPr id="81" name="TextBox 80"/>
          <p:cNvSpPr txBox="1"/>
          <p:nvPr/>
        </p:nvSpPr>
        <p:spPr>
          <a:xfrm>
            <a:off x="195171" y="5634830"/>
            <a:ext cx="920445" cy="461665"/>
          </a:xfrm>
          <a:prstGeom prst="rect">
            <a:avLst/>
          </a:prstGeom>
          <a:noFill/>
        </p:spPr>
        <p:txBody>
          <a:bodyPr wrap="none" rtlCol="0">
            <a:spAutoFit/>
          </a:bodyPr>
          <a:lstStyle/>
          <a:p>
            <a:r>
              <a:rPr lang="en-GB" dirty="0" smtClean="0">
                <a:solidFill>
                  <a:prstClr val="black"/>
                </a:solidFill>
              </a:rPr>
              <a:t>How?</a:t>
            </a:r>
            <a:endParaRPr lang="en-GB" dirty="0">
              <a:solidFill>
                <a:prstClr val="black"/>
              </a:solidFill>
            </a:endParaRPr>
          </a:p>
        </p:txBody>
      </p:sp>
      <p:sp>
        <p:nvSpPr>
          <p:cNvPr id="35" name="Rectangle 11"/>
          <p:cNvSpPr>
            <a:spLocks noChangeArrowheads="1"/>
          </p:cNvSpPr>
          <p:nvPr/>
        </p:nvSpPr>
        <p:spPr bwMode="auto">
          <a:xfrm>
            <a:off x="6588224" y="2311315"/>
            <a:ext cx="2349152" cy="579381"/>
          </a:xfrm>
          <a:prstGeom prst="rect">
            <a:avLst/>
          </a:prstGeom>
          <a:solidFill>
            <a:srgbClr val="00B0F0">
              <a:alpha val="50000"/>
            </a:srgbClr>
          </a:solidFill>
          <a:ln w="9525">
            <a:solidFill>
              <a:schemeClr val="tx1"/>
            </a:solidFill>
            <a:miter lim="800000"/>
            <a:headEnd/>
            <a:tailEnd/>
          </a:ln>
          <a:effectLst/>
        </p:spPr>
        <p:txBody>
          <a:bodyPr wrap="none" anchor="ctr"/>
          <a:lstStyle/>
          <a:p>
            <a:pPr algn="ctr"/>
            <a:r>
              <a:rPr lang="en-GB" sz="1400" b="1" i="1" dirty="0" smtClean="0">
                <a:solidFill>
                  <a:prstClr val="black"/>
                </a:solidFill>
              </a:rPr>
              <a:t>Monitoring of Results through </a:t>
            </a:r>
          </a:p>
          <a:p>
            <a:pPr algn="ctr"/>
            <a:r>
              <a:rPr lang="en-GB" sz="1400" b="1" i="1" dirty="0" smtClean="0">
                <a:solidFill>
                  <a:prstClr val="black"/>
                </a:solidFill>
              </a:rPr>
              <a:t>Purpose  </a:t>
            </a:r>
            <a:r>
              <a:rPr lang="en-GB" sz="1400" b="1" i="1" dirty="0">
                <a:solidFill>
                  <a:prstClr val="black"/>
                </a:solidFill>
              </a:rPr>
              <a:t>indicators</a:t>
            </a:r>
          </a:p>
        </p:txBody>
      </p:sp>
      <p:sp>
        <p:nvSpPr>
          <p:cNvPr id="59" name="Line 26"/>
          <p:cNvSpPr>
            <a:spLocks noChangeShapeType="1"/>
          </p:cNvSpPr>
          <p:nvPr/>
        </p:nvSpPr>
        <p:spPr bwMode="auto">
          <a:xfrm flipV="1">
            <a:off x="4047146" y="2004243"/>
            <a:ext cx="0" cy="359445"/>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64" name="Line 26"/>
          <p:cNvSpPr>
            <a:spLocks noChangeShapeType="1"/>
          </p:cNvSpPr>
          <p:nvPr/>
        </p:nvSpPr>
        <p:spPr bwMode="auto">
          <a:xfrm flipV="1">
            <a:off x="4061296" y="1132013"/>
            <a:ext cx="0" cy="432050"/>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1" name="Line 27"/>
          <p:cNvSpPr>
            <a:spLocks noChangeShapeType="1"/>
          </p:cNvSpPr>
          <p:nvPr/>
        </p:nvSpPr>
        <p:spPr bwMode="auto">
          <a:xfrm flipH="1" flipV="1">
            <a:off x="4093391" y="5960144"/>
            <a:ext cx="1217" cy="329158"/>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2" name="Line 27"/>
          <p:cNvSpPr>
            <a:spLocks noChangeShapeType="1"/>
          </p:cNvSpPr>
          <p:nvPr/>
        </p:nvSpPr>
        <p:spPr bwMode="auto">
          <a:xfrm flipH="1" flipV="1">
            <a:off x="5866927" y="5960144"/>
            <a:ext cx="1217" cy="329158"/>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3" name="Line 26"/>
          <p:cNvSpPr>
            <a:spLocks noChangeShapeType="1"/>
          </p:cNvSpPr>
          <p:nvPr/>
        </p:nvSpPr>
        <p:spPr bwMode="auto">
          <a:xfrm flipV="1">
            <a:off x="2195487" y="2890696"/>
            <a:ext cx="1224111" cy="2019862"/>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5" name="Line 26"/>
          <p:cNvSpPr>
            <a:spLocks noChangeShapeType="1"/>
          </p:cNvSpPr>
          <p:nvPr/>
        </p:nvSpPr>
        <p:spPr bwMode="auto">
          <a:xfrm flipH="1" flipV="1">
            <a:off x="4571999" y="2904659"/>
            <a:ext cx="1332011" cy="1892492"/>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76" name="Line 26"/>
          <p:cNvSpPr>
            <a:spLocks noChangeShapeType="1"/>
          </p:cNvSpPr>
          <p:nvPr/>
        </p:nvSpPr>
        <p:spPr bwMode="auto">
          <a:xfrm flipV="1">
            <a:off x="4047146" y="2890695"/>
            <a:ext cx="0" cy="1977919"/>
          </a:xfrm>
          <a:prstGeom prst="line">
            <a:avLst/>
          </a:prstGeom>
          <a:noFill/>
          <a:ln w="63500">
            <a:solidFill>
              <a:srgbClr val="00B050">
                <a:alpha val="63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55" name="Rectangle 54"/>
          <p:cNvSpPr/>
          <p:nvPr/>
        </p:nvSpPr>
        <p:spPr>
          <a:xfrm>
            <a:off x="95945" y="3429000"/>
            <a:ext cx="2039341" cy="92333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n-US" sz="5400" b="1" dirty="0" smtClean="0">
                <a:ln w="19050">
                  <a:solidFill>
                    <a:srgbClr val="04617B">
                      <a:tint val="1000"/>
                    </a:srgbClr>
                  </a:solidFill>
                  <a:prstDash val="solid"/>
                </a:ln>
                <a:solidFill>
                  <a:srgbClr val="0BD0D9"/>
                </a:solidFill>
                <a:effectLst>
                  <a:outerShdw blurRad="50000" dist="50800" dir="7500000" algn="tl">
                    <a:srgbClr val="000000">
                      <a:shade val="5000"/>
                      <a:alpha val="35000"/>
                    </a:srgbClr>
                  </a:outerShdw>
                </a:effectLst>
              </a:rPr>
              <a:t>WHO?</a:t>
            </a:r>
            <a:endParaRPr lang="en-US" sz="5400" b="1" dirty="0">
              <a:ln w="19050">
                <a:solidFill>
                  <a:srgbClr val="04617B">
                    <a:tint val="1000"/>
                  </a:srgbClr>
                </a:solidFill>
                <a:prstDash val="solid"/>
              </a:ln>
              <a:solidFill>
                <a:srgbClr val="0BD0D9"/>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0177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496" y="116632"/>
            <a:ext cx="9036496" cy="806450"/>
          </a:xfrm>
        </p:spPr>
        <p:txBody>
          <a:bodyPr>
            <a:noAutofit/>
          </a:bodyPr>
          <a:lstStyle/>
          <a:p>
            <a:r>
              <a:rPr lang="en-US" sz="4000" b="1" dirty="0"/>
              <a:t>Inter-related challenges that stimulated the development of OM</a:t>
            </a:r>
          </a:p>
        </p:txBody>
      </p:sp>
      <p:grpSp>
        <p:nvGrpSpPr>
          <p:cNvPr id="8" name="Group 11"/>
          <p:cNvGrpSpPr>
            <a:grpSpLocks/>
          </p:cNvGrpSpPr>
          <p:nvPr/>
        </p:nvGrpSpPr>
        <p:grpSpPr bwMode="auto">
          <a:xfrm>
            <a:off x="107504" y="1312118"/>
            <a:ext cx="2971800" cy="5429250"/>
            <a:chOff x="266700" y="1214164"/>
            <a:chExt cx="2971800" cy="5286659"/>
          </a:xfrm>
        </p:grpSpPr>
        <p:pic>
          <p:nvPicPr>
            <p:cNvPr id="9" name="Picture 10" descr="cartoon 16"/>
            <p:cNvPicPr>
              <a:picLocks noChangeAspect="1" noChangeArrowheads="1"/>
            </p:cNvPicPr>
            <p:nvPr/>
          </p:nvPicPr>
          <p:blipFill>
            <a:blip r:embed="rId3" cstate="print"/>
            <a:srcRect/>
            <a:stretch>
              <a:fillRect/>
            </a:stretch>
          </p:blipFill>
          <p:spPr bwMode="auto">
            <a:xfrm>
              <a:off x="304800" y="2538424"/>
              <a:ext cx="2667000" cy="3962399"/>
            </a:xfrm>
            <a:prstGeom prst="rect">
              <a:avLst/>
            </a:prstGeom>
            <a:noFill/>
            <a:ln w="9525">
              <a:noFill/>
              <a:miter lim="800000"/>
              <a:headEnd/>
              <a:tailEnd/>
            </a:ln>
          </p:spPr>
        </p:pic>
        <p:sp>
          <p:nvSpPr>
            <p:cNvPr id="10" name="Rectangle 8"/>
            <p:cNvSpPr>
              <a:spLocks noChangeArrowheads="1"/>
            </p:cNvSpPr>
            <p:nvPr/>
          </p:nvSpPr>
          <p:spPr bwMode="auto">
            <a:xfrm>
              <a:off x="266700" y="1214164"/>
              <a:ext cx="2971800" cy="1168804"/>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GB" sz="2400" b="1" dirty="0" smtClean="0">
                  <a:latin typeface="+mn-lt"/>
                </a:rPr>
                <a:t>Changes are complex and do not move in a linear way</a:t>
              </a:r>
              <a:endParaRPr lang="en-GB" sz="2400" b="1" dirty="0">
                <a:latin typeface="+mn-lt"/>
              </a:endParaRPr>
            </a:p>
          </p:txBody>
        </p:sp>
      </p:grpSp>
      <p:grpSp>
        <p:nvGrpSpPr>
          <p:cNvPr id="11" name="Group 13"/>
          <p:cNvGrpSpPr>
            <a:grpSpLocks/>
          </p:cNvGrpSpPr>
          <p:nvPr/>
        </p:nvGrpSpPr>
        <p:grpSpPr bwMode="auto">
          <a:xfrm>
            <a:off x="3203848" y="1399629"/>
            <a:ext cx="2711450" cy="4765675"/>
            <a:chOff x="6215074" y="1987751"/>
            <a:chExt cx="2711450" cy="4765365"/>
          </a:xfrm>
        </p:grpSpPr>
        <p:pic>
          <p:nvPicPr>
            <p:cNvPr id="12" name="Picture 15" descr="Partnership"/>
            <p:cNvPicPr>
              <a:picLocks noChangeAspect="1" noChangeArrowheads="1"/>
            </p:cNvPicPr>
            <p:nvPr/>
          </p:nvPicPr>
          <p:blipFill>
            <a:blip r:embed="rId4" cstate="print"/>
            <a:srcRect/>
            <a:stretch>
              <a:fillRect/>
            </a:stretch>
          </p:blipFill>
          <p:spPr bwMode="auto">
            <a:xfrm>
              <a:off x="6215074" y="3628915"/>
              <a:ext cx="2711450" cy="3124201"/>
            </a:xfrm>
            <a:prstGeom prst="rect">
              <a:avLst/>
            </a:prstGeom>
            <a:noFill/>
            <a:ln w="9525">
              <a:noFill/>
              <a:miter lim="800000"/>
              <a:headEnd/>
              <a:tailEnd/>
            </a:ln>
          </p:spPr>
        </p:pic>
        <p:sp>
          <p:nvSpPr>
            <p:cNvPr id="13" name="Rectangle 17"/>
            <p:cNvSpPr>
              <a:spLocks noChangeArrowheads="1"/>
            </p:cNvSpPr>
            <p:nvPr/>
          </p:nvSpPr>
          <p:spPr bwMode="auto">
            <a:xfrm>
              <a:off x="6324611" y="1987751"/>
              <a:ext cx="2590800" cy="1200251"/>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GB" sz="2400" b="1" dirty="0" smtClean="0">
                  <a:latin typeface="+mn-lt"/>
                </a:rPr>
                <a:t>Development is done by and for people</a:t>
              </a:r>
              <a:endParaRPr lang="en-GB" sz="2400" b="1" dirty="0">
                <a:latin typeface="+mn-lt"/>
              </a:endParaRPr>
            </a:p>
          </p:txBody>
        </p:sp>
      </p:grpSp>
      <p:grpSp>
        <p:nvGrpSpPr>
          <p:cNvPr id="5" name="Group 4"/>
          <p:cNvGrpSpPr/>
          <p:nvPr/>
        </p:nvGrpSpPr>
        <p:grpSpPr>
          <a:xfrm>
            <a:off x="6119812" y="1201976"/>
            <a:ext cx="2857500" cy="5140533"/>
            <a:chOff x="6119812" y="1201976"/>
            <a:chExt cx="2857500" cy="5140533"/>
          </a:xfrm>
        </p:grpSpPr>
        <p:sp>
          <p:nvSpPr>
            <p:cNvPr id="7" name="Rectangle 16"/>
            <p:cNvSpPr>
              <a:spLocks noChangeArrowheads="1"/>
            </p:cNvSpPr>
            <p:nvPr/>
          </p:nvSpPr>
          <p:spPr bwMode="auto">
            <a:xfrm>
              <a:off x="6262687" y="1201976"/>
              <a:ext cx="2714625" cy="1938992"/>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GB" sz="2400" b="1" dirty="0" smtClean="0">
                  <a:latin typeface="+mn-lt"/>
                </a:rPr>
                <a:t>A programme can influence outcomes but cannot control them</a:t>
              </a:r>
              <a:endParaRPr lang="en-GB" sz="2400" b="1" dirty="0">
                <a:latin typeface="+mn-l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812" y="3284984"/>
              <a:ext cx="2857500" cy="3057525"/>
            </a:xfrm>
            <a:prstGeom prst="rect">
              <a:avLst/>
            </a:prstGeom>
          </p:spPr>
        </p:pic>
      </p:grpSp>
      <p:grpSp>
        <p:nvGrpSpPr>
          <p:cNvPr id="6" name="Group 5"/>
          <p:cNvGrpSpPr/>
          <p:nvPr/>
        </p:nvGrpSpPr>
        <p:grpSpPr>
          <a:xfrm>
            <a:off x="145604" y="6444044"/>
            <a:ext cx="8931691" cy="425455"/>
            <a:chOff x="145604" y="6444044"/>
            <a:chExt cx="8931691" cy="425455"/>
          </a:xfrm>
        </p:grpSpPr>
        <p:sp>
          <p:nvSpPr>
            <p:cNvPr id="4" name="TextBox 3"/>
            <p:cNvSpPr txBox="1"/>
            <p:nvPr/>
          </p:nvSpPr>
          <p:spPr>
            <a:xfrm>
              <a:off x="145604" y="6452949"/>
              <a:ext cx="1544012" cy="369332"/>
            </a:xfrm>
            <a:prstGeom prst="rect">
              <a:avLst/>
            </a:prstGeom>
            <a:noFill/>
          </p:spPr>
          <p:txBody>
            <a:bodyPr wrap="none" rtlCol="0">
              <a:spAutoFit/>
            </a:bodyPr>
            <a:lstStyle/>
            <a:p>
              <a:r>
                <a:rPr lang="en-GB" sz="1800" b="1" dirty="0" smtClean="0">
                  <a:solidFill>
                    <a:srgbClr val="CC9900"/>
                  </a:solidFill>
                </a:rPr>
                <a:t>Non-causality</a:t>
              </a:r>
              <a:endParaRPr lang="en-GB" sz="1800" b="1" dirty="0">
                <a:solidFill>
                  <a:srgbClr val="CC9900"/>
                </a:solidFill>
              </a:endParaRPr>
            </a:p>
          </p:txBody>
        </p:sp>
        <p:sp>
          <p:nvSpPr>
            <p:cNvPr id="14" name="TextBox 13"/>
            <p:cNvSpPr txBox="1"/>
            <p:nvPr/>
          </p:nvSpPr>
          <p:spPr>
            <a:xfrm>
              <a:off x="3635896" y="6500167"/>
              <a:ext cx="1950214" cy="369332"/>
            </a:xfrm>
            <a:prstGeom prst="rect">
              <a:avLst/>
            </a:prstGeom>
            <a:noFill/>
          </p:spPr>
          <p:txBody>
            <a:bodyPr wrap="none" rtlCol="0">
              <a:spAutoFit/>
            </a:bodyPr>
            <a:lstStyle/>
            <a:p>
              <a:r>
                <a:rPr lang="en-GB" sz="1800" b="1" dirty="0" smtClean="0">
                  <a:solidFill>
                    <a:srgbClr val="CC9900"/>
                  </a:solidFill>
                </a:rPr>
                <a:t>Control of change</a:t>
              </a:r>
              <a:endParaRPr lang="en-GB" sz="1800" b="1" dirty="0">
                <a:solidFill>
                  <a:srgbClr val="CC9900"/>
                </a:solidFill>
              </a:endParaRPr>
            </a:p>
          </p:txBody>
        </p:sp>
        <p:sp>
          <p:nvSpPr>
            <p:cNvPr id="15" name="TextBox 14"/>
            <p:cNvSpPr txBox="1"/>
            <p:nvPr/>
          </p:nvSpPr>
          <p:spPr>
            <a:xfrm>
              <a:off x="6084168" y="6444044"/>
              <a:ext cx="2993127" cy="369332"/>
            </a:xfrm>
            <a:prstGeom prst="rect">
              <a:avLst/>
            </a:prstGeom>
            <a:noFill/>
          </p:spPr>
          <p:txBody>
            <a:bodyPr wrap="none" rtlCol="0">
              <a:spAutoFit/>
            </a:bodyPr>
            <a:lstStyle/>
            <a:p>
              <a:r>
                <a:rPr lang="en-GB" sz="1800" b="1" dirty="0">
                  <a:solidFill>
                    <a:srgbClr val="CC9900"/>
                  </a:solidFill>
                </a:rPr>
                <a:t>Contribution not attribution</a:t>
              </a:r>
            </a:p>
          </p:txBody>
        </p:sp>
      </p:grpSp>
    </p:spTree>
    <p:extLst>
      <p:ext uri="{BB962C8B-B14F-4D97-AF65-F5344CB8AC3E}">
        <p14:creationId xmlns:p14="http://schemas.microsoft.com/office/powerpoint/2010/main" val="274263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74576" y="0"/>
            <a:ext cx="6781800" cy="806451"/>
          </a:xfrm>
        </p:spPr>
        <p:txBody>
          <a:bodyPr>
            <a:normAutofit/>
          </a:bodyPr>
          <a:lstStyle/>
          <a:p>
            <a:r>
              <a:rPr lang="en-GB" sz="4000" b="1" dirty="0"/>
              <a:t>Principles of use</a:t>
            </a:r>
          </a:p>
        </p:txBody>
      </p:sp>
      <p:sp>
        <p:nvSpPr>
          <p:cNvPr id="3" name="Content Placeholder 2"/>
          <p:cNvSpPr>
            <a:spLocks noGrp="1"/>
          </p:cNvSpPr>
          <p:nvPr>
            <p:ph idx="4294967295"/>
          </p:nvPr>
        </p:nvSpPr>
        <p:spPr>
          <a:xfrm>
            <a:off x="1174576" y="1052736"/>
            <a:ext cx="6781800" cy="4724400"/>
          </a:xfrm>
        </p:spPr>
        <p:txBody>
          <a:bodyPr/>
          <a:lstStyle/>
          <a:p>
            <a:r>
              <a:rPr lang="nl-BE" sz="2400" dirty="0" smtClean="0"/>
              <a:t>Flexibility</a:t>
            </a:r>
          </a:p>
          <a:p>
            <a:pPr lvl="1"/>
            <a:r>
              <a:rPr lang="nl-BE" sz="2000" dirty="0" smtClean="0"/>
              <a:t>OM needs to be adapted to use in your specific context.</a:t>
            </a:r>
          </a:p>
          <a:p>
            <a:pPr lvl="1"/>
            <a:r>
              <a:rPr lang="nl-BE" sz="2000" dirty="0" smtClean="0"/>
              <a:t>It is not a fixed route but a guide for the journey we take.</a:t>
            </a:r>
            <a:endParaRPr lang="en-GB" sz="2000" dirty="0" smtClean="0"/>
          </a:p>
          <a:p>
            <a:pPr lvl="1"/>
            <a:endParaRPr lang="nl-BE" sz="2000" dirty="0" smtClean="0"/>
          </a:p>
          <a:p>
            <a:r>
              <a:rPr lang="nl-BE" sz="2400" dirty="0" smtClean="0"/>
              <a:t>Participatory</a:t>
            </a:r>
          </a:p>
          <a:p>
            <a:pPr lvl="1"/>
            <a:r>
              <a:rPr lang="nl-BE" sz="2000" dirty="0" smtClean="0"/>
              <a:t>OM implies dialogue and collaboration with partners.</a:t>
            </a:r>
          </a:p>
          <a:p>
            <a:pPr lvl="1"/>
            <a:r>
              <a:rPr lang="nl-BE" sz="2000" dirty="0" smtClean="0"/>
              <a:t>We co-create the ´map´ with our partners.</a:t>
            </a:r>
          </a:p>
          <a:p>
            <a:pPr lvl="1"/>
            <a:endParaRPr lang="nl-BE" sz="2000" dirty="0" smtClean="0"/>
          </a:p>
          <a:p>
            <a:r>
              <a:rPr lang="nl-BE" sz="2400" dirty="0" smtClean="0"/>
              <a:t>Evaluative thinking</a:t>
            </a:r>
          </a:p>
          <a:p>
            <a:pPr lvl="1"/>
            <a:r>
              <a:rPr lang="nl-BE" sz="2000" dirty="0" smtClean="0"/>
              <a:t>Fosters a reflective practice, organisational &amp; social learning.</a:t>
            </a:r>
            <a:endParaRPr lang="nl-BE" sz="2000" dirty="0"/>
          </a:p>
        </p:txBody>
      </p:sp>
    </p:spTree>
    <p:extLst>
      <p:ext uri="{BB962C8B-B14F-4D97-AF65-F5344CB8AC3E}">
        <p14:creationId xmlns:p14="http://schemas.microsoft.com/office/powerpoint/2010/main" val="1965352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396056" y="116234"/>
            <a:ext cx="8280400" cy="1152526"/>
          </a:xfrm>
        </p:spPr>
        <p:txBody>
          <a:bodyPr>
            <a:noAutofit/>
          </a:bodyPr>
          <a:lstStyle/>
          <a:p>
            <a:r>
              <a:rPr lang="en-GB" sz="3600" b="1" dirty="0"/>
              <a:t>Attribution or Contribution?</a:t>
            </a:r>
            <a:br>
              <a:rPr lang="en-GB" sz="3600" b="1" dirty="0"/>
            </a:br>
            <a:r>
              <a:rPr lang="en-GB" sz="3600" b="1" dirty="0"/>
              <a:t>How does your project make a difference?</a:t>
            </a:r>
            <a:endParaRPr lang="en-US" sz="3600" b="1" dirty="0"/>
          </a:p>
        </p:txBody>
      </p:sp>
      <p:grpSp>
        <p:nvGrpSpPr>
          <p:cNvPr id="3" name="Group 2"/>
          <p:cNvGrpSpPr/>
          <p:nvPr/>
        </p:nvGrpSpPr>
        <p:grpSpPr>
          <a:xfrm>
            <a:off x="457200" y="1916832"/>
            <a:ext cx="8077200" cy="2286000"/>
            <a:chOff x="457200" y="1916832"/>
            <a:chExt cx="8077200" cy="2286000"/>
          </a:xfrm>
        </p:grpSpPr>
        <p:sp>
          <p:nvSpPr>
            <p:cNvPr id="5" name="Line 2"/>
            <p:cNvSpPr>
              <a:spLocks noChangeShapeType="1"/>
            </p:cNvSpPr>
            <p:nvPr/>
          </p:nvSpPr>
          <p:spPr bwMode="auto">
            <a:xfrm>
              <a:off x="457200" y="1916832"/>
              <a:ext cx="8077200" cy="2286000"/>
            </a:xfrm>
            <a:prstGeom prst="line">
              <a:avLst/>
            </a:prstGeom>
            <a:noFill/>
            <a:ln w="63500">
              <a:solidFill>
                <a:srgbClr val="930000"/>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 name="Rectangle 4"/>
            <p:cNvSpPr>
              <a:spLocks/>
            </p:cNvSpPr>
            <p:nvPr/>
          </p:nvSpPr>
          <p:spPr bwMode="auto">
            <a:xfrm rot="902724">
              <a:off x="661988" y="2289894"/>
              <a:ext cx="47323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82588" indent="-342900">
                <a:lnSpc>
                  <a:spcPct val="90000"/>
                </a:lnSpc>
                <a:spcBef>
                  <a:spcPts val="1050"/>
                </a:spcBef>
              </a:pPr>
              <a:r>
                <a:rPr lang="en-US" dirty="0">
                  <a:solidFill>
                    <a:srgbClr val="930000"/>
                  </a:solidFill>
                  <a:cs typeface="Arial" charset="0"/>
                  <a:sym typeface="Arial" charset="0"/>
                </a:rPr>
                <a:t>program influence decreases</a:t>
              </a:r>
            </a:p>
          </p:txBody>
        </p:sp>
      </p:grpSp>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5117232"/>
            <a:ext cx="90090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381000" y="2526432"/>
            <a:ext cx="8077200" cy="2209800"/>
            <a:chOff x="381000" y="2526432"/>
            <a:chExt cx="8077200" cy="2209800"/>
          </a:xfrm>
        </p:grpSpPr>
        <p:sp>
          <p:nvSpPr>
            <p:cNvPr id="6" name="Line 3"/>
            <p:cNvSpPr>
              <a:spLocks noChangeShapeType="1"/>
            </p:cNvSpPr>
            <p:nvPr/>
          </p:nvSpPr>
          <p:spPr bwMode="auto">
            <a:xfrm rot="10800000" flipH="1">
              <a:off x="457200" y="2526432"/>
              <a:ext cx="8001000" cy="2209800"/>
            </a:xfrm>
            <a:prstGeom prst="line">
              <a:avLst/>
            </a:prstGeom>
            <a:noFill/>
            <a:ln w="63500">
              <a:solidFill>
                <a:srgbClr val="51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 name="Rectangle 8"/>
            <p:cNvSpPr>
              <a:spLocks/>
            </p:cNvSpPr>
            <p:nvPr/>
          </p:nvSpPr>
          <p:spPr bwMode="auto">
            <a:xfrm rot="20638983">
              <a:off x="381000" y="3694832"/>
              <a:ext cx="5283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82588" indent="-342900">
                <a:lnSpc>
                  <a:spcPct val="90000"/>
                </a:lnSpc>
                <a:spcBef>
                  <a:spcPts val="1050"/>
                </a:spcBef>
              </a:pPr>
              <a:r>
                <a:rPr lang="en-US" dirty="0">
                  <a:solidFill>
                    <a:srgbClr val="510000"/>
                  </a:solidFill>
                  <a:cs typeface="Arial" charset="0"/>
                  <a:sym typeface="Arial" charset="0"/>
                </a:rPr>
                <a:t>community capacity &amp; ownership increases</a:t>
              </a:r>
            </a:p>
          </p:txBody>
        </p:sp>
      </p:grpSp>
    </p:spTree>
    <p:extLst>
      <p:ext uri="{BB962C8B-B14F-4D97-AF65-F5344CB8AC3E}">
        <p14:creationId xmlns:p14="http://schemas.microsoft.com/office/powerpoint/2010/main" val="192464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30261"/>
            <a:ext cx="6781800" cy="806451"/>
          </a:xfrm>
        </p:spPr>
        <p:txBody>
          <a:bodyPr>
            <a:normAutofit/>
          </a:bodyPr>
          <a:lstStyle/>
          <a:p>
            <a:r>
              <a:rPr lang="en-US" sz="4000" b="1" dirty="0" smtClean="0"/>
              <a:t>What is M&amp;E?</a:t>
            </a:r>
            <a:endParaRPr lang="en-US" sz="4000" b="1" dirty="0"/>
          </a:p>
        </p:txBody>
      </p:sp>
      <p:sp>
        <p:nvSpPr>
          <p:cNvPr id="3" name="Content Placeholder 2"/>
          <p:cNvSpPr>
            <a:spLocks noGrp="1"/>
          </p:cNvSpPr>
          <p:nvPr>
            <p:ph idx="4294967295"/>
          </p:nvPr>
        </p:nvSpPr>
        <p:spPr>
          <a:xfrm>
            <a:off x="782711" y="1219200"/>
            <a:ext cx="7605713" cy="4724400"/>
          </a:xfrm>
        </p:spPr>
        <p:txBody>
          <a:bodyPr/>
          <a:lstStyle/>
          <a:p>
            <a:r>
              <a:rPr lang="en-US" sz="2500" b="1" dirty="0" smtClean="0"/>
              <a:t>Monitoring</a:t>
            </a:r>
            <a:r>
              <a:rPr lang="en-US" sz="2500" dirty="0" smtClean="0"/>
              <a:t> is </a:t>
            </a:r>
            <a:r>
              <a:rPr lang="en-GB" sz="2500" dirty="0" smtClean="0"/>
              <a:t>the </a:t>
            </a:r>
            <a:r>
              <a:rPr lang="en-GB" sz="2500" i="1" dirty="0" smtClean="0"/>
              <a:t>ongoing</a:t>
            </a:r>
            <a:r>
              <a:rPr lang="en-GB" sz="2500" dirty="0" smtClean="0"/>
              <a:t>, systematic collection of data to provide management and the main stakeholders of an intervention with indications of the extent of progress and achievement of objectives and progress in the use of allocated funds.</a:t>
            </a:r>
            <a:endParaRPr lang="en-US" sz="2500" dirty="0" smtClean="0"/>
          </a:p>
          <a:p>
            <a:r>
              <a:rPr lang="en-US" sz="2500" b="1" dirty="0" smtClean="0"/>
              <a:t>Evaluation </a:t>
            </a:r>
            <a:r>
              <a:rPr lang="en-US" sz="2500" dirty="0" smtClean="0"/>
              <a:t>is a </a:t>
            </a:r>
            <a:r>
              <a:rPr lang="en-US" sz="2500" i="1" dirty="0" smtClean="0"/>
              <a:t>periodic</a:t>
            </a:r>
            <a:r>
              <a:rPr lang="en-US" sz="2500" dirty="0" smtClean="0"/>
              <a:t> systematic data-based assessment to provide useful feedback about an intervention (programme policy, project, etc.) for its intended users. The intervention is evaluated on stated criteria, e.g. relevance, efficiency, effectiveness, sustainability and impact. </a:t>
            </a:r>
            <a:endParaRPr lang="en-US" sz="2500" dirty="0"/>
          </a:p>
        </p:txBody>
      </p:sp>
    </p:spTree>
    <p:extLst>
      <p:ext uri="{BB962C8B-B14F-4D97-AF65-F5344CB8AC3E}">
        <p14:creationId xmlns:p14="http://schemas.microsoft.com/office/powerpoint/2010/main" val="35992434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323528" y="30261"/>
            <a:ext cx="8434487" cy="806451"/>
          </a:xfrm>
        </p:spPr>
        <p:txBody>
          <a:bodyPr>
            <a:noAutofit/>
          </a:bodyPr>
          <a:lstStyle/>
          <a:p>
            <a:r>
              <a:rPr lang="en-US" sz="4000" b="1" dirty="0"/>
              <a:t>The focus of Outcome Mapping</a:t>
            </a:r>
          </a:p>
        </p:txBody>
      </p:sp>
      <p:sp>
        <p:nvSpPr>
          <p:cNvPr id="5" name="Line 2"/>
          <p:cNvSpPr>
            <a:spLocks noChangeShapeType="1"/>
          </p:cNvSpPr>
          <p:nvPr/>
        </p:nvSpPr>
        <p:spPr bwMode="auto">
          <a:xfrm>
            <a:off x="457200" y="1524000"/>
            <a:ext cx="8077200" cy="2286000"/>
          </a:xfrm>
          <a:prstGeom prst="line">
            <a:avLst/>
          </a:prstGeom>
          <a:noFill/>
          <a:ln w="63500">
            <a:solidFill>
              <a:srgbClr val="930000"/>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Line 3"/>
          <p:cNvSpPr>
            <a:spLocks noChangeShapeType="1"/>
          </p:cNvSpPr>
          <p:nvPr/>
        </p:nvSpPr>
        <p:spPr bwMode="auto">
          <a:xfrm rot="10800000" flipH="1">
            <a:off x="457200" y="2133600"/>
            <a:ext cx="8001000" cy="2209800"/>
          </a:xfrm>
          <a:prstGeom prst="line">
            <a:avLst/>
          </a:prstGeom>
          <a:noFill/>
          <a:ln w="63500">
            <a:solidFill>
              <a:srgbClr val="51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Rectangle 4"/>
          <p:cNvSpPr>
            <a:spLocks/>
          </p:cNvSpPr>
          <p:nvPr/>
        </p:nvSpPr>
        <p:spPr bwMode="auto">
          <a:xfrm rot="902724">
            <a:off x="661988" y="1897063"/>
            <a:ext cx="47323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82588" indent="-342900" algn="l" eaLnBrk="1" hangingPunct="1">
              <a:lnSpc>
                <a:spcPct val="90000"/>
              </a:lnSpc>
              <a:spcBef>
                <a:spcPts val="1050"/>
              </a:spcBef>
            </a:pPr>
            <a:r>
              <a:rPr lang="en-US" sz="1800" dirty="0">
                <a:solidFill>
                  <a:srgbClr val="930000"/>
                </a:solidFill>
                <a:cs typeface="Arial" pitchFamily="34" charset="0"/>
                <a:sym typeface="Arial" pitchFamily="34" charset="0"/>
              </a:rPr>
              <a:t>program influence decreases (is replaced)</a:t>
            </a:r>
          </a:p>
        </p:txBody>
      </p:sp>
      <p:sp>
        <p:nvSpPr>
          <p:cNvPr id="8" name="Oval 5"/>
          <p:cNvSpPr>
            <a:spLocks noChangeArrowheads="1"/>
          </p:cNvSpPr>
          <p:nvPr/>
        </p:nvSpPr>
        <p:spPr bwMode="auto">
          <a:xfrm rot="20690071">
            <a:off x="3209925" y="2509838"/>
            <a:ext cx="4714875" cy="995362"/>
          </a:xfrm>
          <a:prstGeom prst="ellipse">
            <a:avLst/>
          </a:prstGeom>
          <a:solidFill>
            <a:srgbClr val="008000">
              <a:alpha val="14902"/>
            </a:srgbClr>
          </a:solidFill>
          <a:ln w="15875" cap="rnd" cmpd="thickThin" algn="ctr">
            <a:solidFill>
              <a:srgbClr val="003300"/>
            </a:solidFill>
            <a:prstDash val="sysDot"/>
            <a:round/>
            <a:headEnd/>
            <a:tailEnd/>
          </a:ln>
        </p:spPr>
        <p:txBody>
          <a:bodyPr wrap="none" rIns="132080" anchor="ctr"/>
          <a:lstStyle/>
          <a:p>
            <a:endParaRPr lang="en-GB" dirty="0"/>
          </a:p>
        </p:txBody>
      </p:sp>
      <p:grpSp>
        <p:nvGrpSpPr>
          <p:cNvPr id="3" name="Group 2"/>
          <p:cNvGrpSpPr/>
          <p:nvPr/>
        </p:nvGrpSpPr>
        <p:grpSpPr>
          <a:xfrm>
            <a:off x="5257800" y="1828800"/>
            <a:ext cx="2590800" cy="4114800"/>
            <a:chOff x="5257800" y="1828800"/>
            <a:chExt cx="2590800" cy="4114800"/>
          </a:xfrm>
        </p:grpSpPr>
        <p:sp>
          <p:nvSpPr>
            <p:cNvPr id="9" name="Text Box 6"/>
            <p:cNvSpPr txBox="1">
              <a:spLocks noChangeArrowheads="1"/>
            </p:cNvSpPr>
            <p:nvPr/>
          </p:nvSpPr>
          <p:spPr bwMode="auto">
            <a:xfrm>
              <a:off x="5257800" y="19050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rIns="13208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eaLnBrk="1" hangingPunct="1"/>
              <a:r>
                <a:rPr lang="en-US" sz="2000" b="1" dirty="0">
                  <a:solidFill>
                    <a:srgbClr val="06943C"/>
                  </a:solidFill>
                </a:rPr>
                <a:t>changed behavior</a:t>
              </a:r>
            </a:p>
          </p:txBody>
        </p:sp>
        <p:sp>
          <p:nvSpPr>
            <p:cNvPr id="10" name="Rectangle 8"/>
            <p:cNvSpPr>
              <a:spLocks noChangeArrowheads="1"/>
            </p:cNvSpPr>
            <p:nvPr/>
          </p:nvSpPr>
          <p:spPr bwMode="auto">
            <a:xfrm>
              <a:off x="5334000" y="1828800"/>
              <a:ext cx="2362200" cy="4114800"/>
            </a:xfrm>
            <a:prstGeom prst="rect">
              <a:avLst/>
            </a:prstGeom>
            <a:solidFill>
              <a:srgbClr val="99FF99">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grpSp>
      <p:pic>
        <p:nvPicPr>
          <p:cNvPr id="11"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4724400"/>
            <a:ext cx="90090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a:spLocks/>
          </p:cNvSpPr>
          <p:nvPr/>
        </p:nvSpPr>
        <p:spPr bwMode="auto">
          <a:xfrm rot="20638983">
            <a:off x="381000" y="3302000"/>
            <a:ext cx="5283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82588" indent="-342900" algn="l" eaLnBrk="1" hangingPunct="1">
              <a:lnSpc>
                <a:spcPct val="90000"/>
              </a:lnSpc>
              <a:spcBef>
                <a:spcPts val="1050"/>
              </a:spcBef>
            </a:pPr>
            <a:r>
              <a:rPr lang="en-US" sz="1800" dirty="0">
                <a:solidFill>
                  <a:srgbClr val="510000"/>
                </a:solidFill>
                <a:cs typeface="Arial" pitchFamily="34" charset="0"/>
                <a:sym typeface="Arial" pitchFamily="34" charset="0"/>
              </a:rPr>
              <a:t>community capacity &amp; ownership increases</a:t>
            </a:r>
          </a:p>
        </p:txBody>
      </p:sp>
    </p:spTree>
    <p:extLst>
      <p:ext uri="{BB962C8B-B14F-4D97-AF65-F5344CB8AC3E}">
        <p14:creationId xmlns:p14="http://schemas.microsoft.com/office/powerpoint/2010/main" val="60882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30261"/>
            <a:ext cx="6781800" cy="806451"/>
          </a:xfrm>
        </p:spPr>
        <p:txBody>
          <a:bodyPr>
            <a:normAutofit/>
          </a:bodyPr>
          <a:lstStyle/>
          <a:p>
            <a:r>
              <a:rPr lang="en-US" sz="4000" b="1" dirty="0"/>
              <a:t>Brief definition of OM</a:t>
            </a:r>
          </a:p>
        </p:txBody>
      </p:sp>
      <p:sp>
        <p:nvSpPr>
          <p:cNvPr id="3" name="Content Placeholder 2"/>
          <p:cNvSpPr>
            <a:spLocks noGrp="1"/>
          </p:cNvSpPr>
          <p:nvPr>
            <p:ph idx="4294967295"/>
          </p:nvPr>
        </p:nvSpPr>
        <p:spPr>
          <a:xfrm>
            <a:off x="1174576" y="1219200"/>
            <a:ext cx="6781800" cy="3433763"/>
          </a:xfrm>
        </p:spPr>
        <p:txBody>
          <a:bodyPr>
            <a:normAutofit lnSpcReduction="10000"/>
          </a:bodyPr>
          <a:lstStyle/>
          <a:p>
            <a:r>
              <a:rPr lang="en-GB" dirty="0" smtClean="0"/>
              <a:t>A participatory method for planning, monitoring  and evaluation;</a:t>
            </a:r>
          </a:p>
          <a:p>
            <a:r>
              <a:rPr lang="en-GB" dirty="0" smtClean="0"/>
              <a:t>Focuses on changes in behaviour of those with whom the project or program works; and </a:t>
            </a:r>
          </a:p>
          <a:p>
            <a:r>
              <a:rPr lang="en-GB" dirty="0" smtClean="0"/>
              <a:t>Oriented towards social change &amp; organisational learning</a:t>
            </a:r>
            <a:endParaRPr lang="en-GB" dirty="0"/>
          </a:p>
        </p:txBody>
      </p:sp>
    </p:spTree>
    <p:extLst>
      <p:ext uri="{BB962C8B-B14F-4D97-AF65-F5344CB8AC3E}">
        <p14:creationId xmlns:p14="http://schemas.microsoft.com/office/powerpoint/2010/main" val="2738902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07504" y="260648"/>
            <a:ext cx="8892480" cy="806450"/>
          </a:xfrm>
        </p:spPr>
        <p:txBody>
          <a:bodyPr>
            <a:noAutofit/>
          </a:bodyPr>
          <a:lstStyle/>
          <a:p>
            <a:r>
              <a:rPr lang="en-US" sz="3200" b="1" dirty="0"/>
              <a:t>Using OM to monitor the achievement of results</a:t>
            </a:r>
          </a:p>
        </p:txBody>
      </p:sp>
      <p:sp>
        <p:nvSpPr>
          <p:cNvPr id="3" name="Content Placeholder 2"/>
          <p:cNvSpPr>
            <a:spLocks noGrp="1"/>
          </p:cNvSpPr>
          <p:nvPr>
            <p:ph idx="4294967295"/>
          </p:nvPr>
        </p:nvSpPr>
        <p:spPr>
          <a:xfrm>
            <a:off x="1174576" y="1268760"/>
            <a:ext cx="6781800" cy="4724400"/>
          </a:xfrm>
        </p:spPr>
        <p:txBody>
          <a:bodyPr>
            <a:normAutofit fontScale="92500" lnSpcReduction="10000"/>
          </a:bodyPr>
          <a:lstStyle/>
          <a:p>
            <a:r>
              <a:rPr lang="en-US" dirty="0" smtClean="0"/>
              <a:t>Define your vision (</a:t>
            </a:r>
            <a:r>
              <a:rPr lang="en-US" i="1" dirty="0" smtClean="0"/>
              <a:t>your dream</a:t>
            </a:r>
            <a:r>
              <a:rPr lang="en-US" dirty="0" smtClean="0"/>
              <a:t>) &amp; mission (</a:t>
            </a:r>
            <a:r>
              <a:rPr lang="en-US" i="1" dirty="0" smtClean="0"/>
              <a:t>how you can contribute to the vision</a:t>
            </a:r>
            <a:r>
              <a:rPr lang="en-US" dirty="0" smtClean="0"/>
              <a:t>)</a:t>
            </a:r>
          </a:p>
          <a:p>
            <a:r>
              <a:rPr lang="en-US" dirty="0" smtClean="0"/>
              <a:t>Define desired results/outcomes</a:t>
            </a:r>
          </a:p>
          <a:p>
            <a:pPr lvl="1"/>
            <a:r>
              <a:rPr lang="en-US" dirty="0" smtClean="0"/>
              <a:t>Identify &amp; classify stakeholders</a:t>
            </a:r>
          </a:p>
          <a:p>
            <a:pPr lvl="1"/>
            <a:r>
              <a:rPr lang="en-US" dirty="0" smtClean="0"/>
              <a:t>Describe desired stakeholder outcomes</a:t>
            </a:r>
          </a:p>
          <a:p>
            <a:r>
              <a:rPr lang="en-US" dirty="0" smtClean="0"/>
              <a:t>Define indicators (</a:t>
            </a:r>
            <a:r>
              <a:rPr lang="en-US" i="1" dirty="0" smtClean="0"/>
              <a:t>are we on track?</a:t>
            </a:r>
            <a:r>
              <a:rPr lang="en-US" dirty="0" smtClean="0"/>
              <a:t>)</a:t>
            </a:r>
          </a:p>
          <a:p>
            <a:r>
              <a:rPr lang="en-US" dirty="0" smtClean="0"/>
              <a:t>Define our strategy (</a:t>
            </a:r>
            <a:r>
              <a:rPr lang="en-US" i="1" dirty="0" smtClean="0"/>
              <a:t>how do we contribute to an outcome?</a:t>
            </a:r>
            <a:r>
              <a:rPr lang="en-US" dirty="0" smtClean="0"/>
              <a:t>)</a:t>
            </a:r>
          </a:p>
          <a:p>
            <a:r>
              <a:rPr lang="en-US" dirty="0" smtClean="0"/>
              <a:t>Prepare a monitoring plan</a:t>
            </a:r>
            <a:endParaRPr lang="en-US" dirty="0"/>
          </a:p>
        </p:txBody>
      </p:sp>
    </p:spTree>
    <p:extLst>
      <p:ext uri="{BB962C8B-B14F-4D97-AF65-F5344CB8AC3E}">
        <p14:creationId xmlns:p14="http://schemas.microsoft.com/office/powerpoint/2010/main" val="17425152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44450"/>
            <a:ext cx="6781800" cy="806450"/>
          </a:xfrm>
        </p:spPr>
        <p:txBody>
          <a:bodyPr>
            <a:normAutofit/>
          </a:bodyPr>
          <a:lstStyle/>
          <a:p>
            <a:r>
              <a:rPr lang="en-US" sz="4000" b="1" dirty="0"/>
              <a:t>Step 1: Define your vision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88147"/>
            <a:ext cx="5760640" cy="462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343886" y="2116227"/>
            <a:ext cx="6684498" cy="954107"/>
          </a:xfrm>
          <a:prstGeom prst="rect">
            <a:avLst/>
          </a:prstGeom>
          <a:solidFill>
            <a:schemeClr val="bg1">
              <a:alpha val="85881"/>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342900" indent="-342900" eaLnBrk="1" hangingPunct="1">
              <a:buClr>
                <a:schemeClr val="folHlink"/>
              </a:buClr>
              <a:buSzPct val="60000"/>
              <a:buFont typeface="Wingdings" pitchFamily="2" charset="2"/>
              <a:buNone/>
            </a:pPr>
            <a:r>
              <a:rPr lang="en-US" sz="2800" dirty="0">
                <a:solidFill>
                  <a:srgbClr val="005800"/>
                </a:solidFill>
                <a:sym typeface="Arial" pitchFamily="34" charset="0"/>
              </a:rPr>
              <a:t>improved human, social, &amp; environmental wellbeing</a:t>
            </a:r>
          </a:p>
        </p:txBody>
      </p:sp>
      <p:sp>
        <p:nvSpPr>
          <p:cNvPr id="7" name="WordArt 4"/>
          <p:cNvSpPr>
            <a:spLocks noChangeArrowheads="1" noChangeShapeType="1" noTextEdit="1"/>
          </p:cNvSpPr>
          <p:nvPr/>
        </p:nvSpPr>
        <p:spPr bwMode="auto">
          <a:xfrm>
            <a:off x="3885061" y="1297622"/>
            <a:ext cx="1373878" cy="259170"/>
          </a:xfrm>
          <a:prstGeom prst="rect">
            <a:avLst/>
          </a:prstGeom>
        </p:spPr>
        <p:txBody>
          <a:bodyPr spcFirstLastPara="1" wrap="none" fromWordArt="1">
            <a:prstTxWarp prst="textArchUp">
              <a:avLst>
                <a:gd name="adj" fmla="val 10800004"/>
              </a:avLst>
            </a:prstTxWarp>
          </a:bodyPr>
          <a:lstStyle/>
          <a:p>
            <a:r>
              <a:rPr lang="en-US" sz="3200" kern="10" dirty="0">
                <a:ln w="9525">
                  <a:solidFill>
                    <a:srgbClr val="008000"/>
                  </a:solidFill>
                  <a:round/>
                  <a:headEnd/>
                  <a:tailEnd/>
                </a:ln>
                <a:solidFill>
                  <a:srgbClr val="008000"/>
                </a:solidFill>
                <a:latin typeface="Arial"/>
                <a:cs typeface="Arial"/>
              </a:rPr>
              <a:t>Vision</a:t>
            </a:r>
          </a:p>
        </p:txBody>
      </p:sp>
    </p:spTree>
    <p:extLst>
      <p:ext uri="{BB962C8B-B14F-4D97-AF65-F5344CB8AC3E}">
        <p14:creationId xmlns:p14="http://schemas.microsoft.com/office/powerpoint/2010/main" val="13555234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C170958E-F15C-4D23-897C-418165CDD4A9}" type="slidenum">
              <a:rPr lang="en-US" smtClean="0"/>
              <a:pPr>
                <a:defRPr/>
              </a:pPr>
              <a:t>74</a:t>
            </a:fld>
            <a:endParaRPr lang="en-US" dirty="0"/>
          </a:p>
        </p:txBody>
      </p:sp>
      <p:sp>
        <p:nvSpPr>
          <p:cNvPr id="28675" name="Rectangle 2"/>
          <p:cNvSpPr>
            <a:spLocks noChangeArrowheads="1"/>
          </p:cNvSpPr>
          <p:nvPr/>
        </p:nvSpPr>
        <p:spPr bwMode="auto">
          <a:xfrm>
            <a:off x="1371600" y="225009"/>
            <a:ext cx="5867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US" sz="4400" dirty="0">
                <a:solidFill>
                  <a:srgbClr val="660033"/>
                </a:solidFill>
              </a:rPr>
              <a:t> </a:t>
            </a:r>
            <a:r>
              <a:rPr lang="en-US" sz="4000" b="1" dirty="0">
                <a:latin typeface="+mj-lt"/>
                <a:ea typeface="+mj-ea"/>
                <a:cs typeface="+mj-cs"/>
              </a:rPr>
              <a:t>A </a:t>
            </a:r>
            <a:r>
              <a:rPr lang="en-US" sz="4000" b="1" dirty="0" smtClean="0">
                <a:latin typeface="+mj-lt"/>
                <a:ea typeface="+mj-ea"/>
                <a:cs typeface="+mj-cs"/>
              </a:rPr>
              <a:t>Vision Statement</a:t>
            </a:r>
            <a:r>
              <a:rPr lang="en-US" sz="4000" b="1" dirty="0">
                <a:latin typeface="+mj-lt"/>
                <a:ea typeface="+mj-ea"/>
                <a:cs typeface="+mj-cs"/>
              </a:rPr>
              <a:t>..</a:t>
            </a:r>
            <a:endParaRPr lang="en-US" sz="4000" b="1" dirty="0">
              <a:latin typeface="+mj-lt"/>
              <a:ea typeface="+mj-ea"/>
              <a:cs typeface="+mj-cs"/>
              <a:sym typeface="Gill Sans"/>
            </a:endParaRPr>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413487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192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8"/>
          <p:cNvSpPr txBox="1">
            <a:spLocks noChangeArrowheads="1"/>
          </p:cNvSpPr>
          <p:nvPr/>
        </p:nvSpPr>
        <p:spPr bwMode="auto">
          <a:xfrm>
            <a:off x="539552" y="1484784"/>
            <a:ext cx="6400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algn="l">
              <a:buClr>
                <a:schemeClr val="hlink"/>
              </a:buClr>
              <a:buFont typeface="Wingdings" pitchFamily="2" charset="2"/>
              <a:buChar char="Ø"/>
            </a:pPr>
            <a:r>
              <a:rPr lang="en-US" dirty="0">
                <a:solidFill>
                  <a:srgbClr val="008080"/>
                </a:solidFill>
              </a:rPr>
              <a:t> </a:t>
            </a:r>
            <a:r>
              <a:rPr lang="en-US" sz="3200" dirty="0">
                <a:solidFill>
                  <a:srgbClr val="006A68"/>
                </a:solidFill>
              </a:rPr>
              <a:t>guides</a:t>
            </a:r>
          </a:p>
          <a:p>
            <a:pPr algn="l">
              <a:buClr>
                <a:schemeClr val="hlink"/>
              </a:buClr>
              <a:buFont typeface="Wingdings" pitchFamily="2" charset="2"/>
              <a:buChar char="Ø"/>
            </a:pPr>
            <a:r>
              <a:rPr lang="en-US" sz="3200" dirty="0">
                <a:solidFill>
                  <a:srgbClr val="006A68"/>
                </a:solidFill>
              </a:rPr>
              <a:t> motivates and inspires</a:t>
            </a:r>
          </a:p>
          <a:p>
            <a:pPr algn="l">
              <a:buClr>
                <a:schemeClr val="hlink"/>
              </a:buClr>
              <a:buFont typeface="Wingdings" pitchFamily="2" charset="2"/>
              <a:buChar char="Ø"/>
            </a:pPr>
            <a:r>
              <a:rPr lang="en-US" sz="3200" dirty="0">
                <a:solidFill>
                  <a:srgbClr val="006A68"/>
                </a:solidFill>
              </a:rPr>
              <a:t> is an ‘accountability-free zone’</a:t>
            </a:r>
          </a:p>
        </p:txBody>
      </p:sp>
      <p:pic>
        <p:nvPicPr>
          <p:cNvPr id="2868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886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587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58D58D6-BA1B-4746-8DDD-CE494F303154}" type="slidenum">
              <a:rPr lang="en-US" smtClean="0"/>
              <a:pPr>
                <a:defRPr/>
              </a:pPr>
              <a:t>75</a:t>
            </a:fld>
            <a:endParaRPr lang="en-US" dirty="0"/>
          </a:p>
        </p:txBody>
      </p:sp>
      <p:sp>
        <p:nvSpPr>
          <p:cNvPr id="27651" name="Text Box 2"/>
          <p:cNvSpPr txBox="1">
            <a:spLocks/>
          </p:cNvSpPr>
          <p:nvPr/>
        </p:nvSpPr>
        <p:spPr bwMode="auto">
          <a:xfrm>
            <a:off x="323528" y="397452"/>
            <a:ext cx="85202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eaLnBrk="1" hangingPunct="1">
              <a:spcBef>
                <a:spcPct val="0"/>
              </a:spcBef>
            </a:pPr>
            <a:r>
              <a:rPr lang="en-US" sz="3200" i="1" dirty="0">
                <a:solidFill>
                  <a:srgbClr val="8F110B"/>
                </a:solidFill>
                <a:sym typeface="Gill Sans"/>
              </a:rPr>
              <a:t>I have a </a:t>
            </a:r>
            <a:r>
              <a:rPr lang="en-US" sz="3200" i="1" dirty="0" smtClean="0">
                <a:solidFill>
                  <a:srgbClr val="8F110B"/>
                </a:solidFill>
                <a:sym typeface="Gill Sans"/>
              </a:rPr>
              <a:t>set of objectively verifiable indicators!</a:t>
            </a:r>
            <a:endParaRPr lang="en-US" sz="3200" i="1" dirty="0">
              <a:solidFill>
                <a:srgbClr val="000000"/>
              </a:solidFill>
              <a:sym typeface="Gill Sans"/>
            </a:endParaRPr>
          </a:p>
        </p:txBody>
      </p:sp>
      <p:sp>
        <p:nvSpPr>
          <p:cNvPr id="27652" name="Text Box 3"/>
          <p:cNvSpPr txBox="1">
            <a:spLocks/>
          </p:cNvSpPr>
          <p:nvPr/>
        </p:nvSpPr>
        <p:spPr bwMode="auto">
          <a:xfrm>
            <a:off x="3006725" y="5791200"/>
            <a:ext cx="31829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eaLnBrk="1" hangingPunct="1">
              <a:spcBef>
                <a:spcPct val="0"/>
              </a:spcBef>
            </a:pPr>
            <a:r>
              <a:rPr lang="en-US" dirty="0">
                <a:solidFill>
                  <a:srgbClr val="000000"/>
                </a:solidFill>
                <a:sym typeface="Gill Sans"/>
              </a:rPr>
              <a:t>Martin Luther King, Jr.</a:t>
            </a:r>
          </a:p>
          <a:p>
            <a:pPr eaLnBrk="1" hangingPunct="1">
              <a:spcBef>
                <a:spcPct val="0"/>
              </a:spcBef>
            </a:pPr>
            <a:r>
              <a:rPr lang="en-US" sz="1400" dirty="0">
                <a:solidFill>
                  <a:srgbClr val="000000"/>
                </a:solidFill>
                <a:sym typeface="Gill Sans"/>
              </a:rPr>
              <a:t>August 28, 1963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346200"/>
            <a:ext cx="5080000" cy="4165600"/>
          </a:xfrm>
          <a:prstGeom prst="rect">
            <a:avLst/>
          </a:prstGeom>
        </p:spPr>
      </p:pic>
    </p:spTree>
    <p:extLst>
      <p:ext uri="{BB962C8B-B14F-4D97-AF65-F5344CB8AC3E}">
        <p14:creationId xmlns:p14="http://schemas.microsoft.com/office/powerpoint/2010/main" val="23778332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58D58D6-BA1B-4746-8DDD-CE494F303154}" type="slidenum">
              <a:rPr lang="en-US" smtClean="0"/>
              <a:pPr>
                <a:defRPr/>
              </a:pPr>
              <a:t>76</a:t>
            </a:fld>
            <a:endParaRPr lang="en-US" dirty="0"/>
          </a:p>
        </p:txBody>
      </p:sp>
      <p:sp>
        <p:nvSpPr>
          <p:cNvPr id="27651" name="Text Box 2"/>
          <p:cNvSpPr txBox="1">
            <a:spLocks/>
          </p:cNvSpPr>
          <p:nvPr/>
        </p:nvSpPr>
        <p:spPr bwMode="auto">
          <a:xfrm>
            <a:off x="2867447" y="427038"/>
            <a:ext cx="3360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eaLnBrk="1" hangingPunct="1">
              <a:spcBef>
                <a:spcPct val="0"/>
              </a:spcBef>
            </a:pPr>
            <a:r>
              <a:rPr lang="en-US" sz="3600" i="1" dirty="0">
                <a:solidFill>
                  <a:srgbClr val="8F110B"/>
                </a:solidFill>
                <a:sym typeface="Gill Sans"/>
              </a:rPr>
              <a:t>I have a dream!</a:t>
            </a:r>
            <a:endParaRPr lang="en-US" sz="3600" i="1" dirty="0">
              <a:solidFill>
                <a:srgbClr val="000000"/>
              </a:solidFill>
              <a:sym typeface="Gill Sans"/>
            </a:endParaRPr>
          </a:p>
        </p:txBody>
      </p:sp>
      <p:sp>
        <p:nvSpPr>
          <p:cNvPr id="27652" name="Text Box 3"/>
          <p:cNvSpPr txBox="1">
            <a:spLocks/>
          </p:cNvSpPr>
          <p:nvPr/>
        </p:nvSpPr>
        <p:spPr bwMode="auto">
          <a:xfrm>
            <a:off x="3006725" y="5791200"/>
            <a:ext cx="31829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eaLnBrk="1" hangingPunct="1">
              <a:spcBef>
                <a:spcPct val="0"/>
              </a:spcBef>
            </a:pPr>
            <a:r>
              <a:rPr lang="en-US" dirty="0">
                <a:solidFill>
                  <a:srgbClr val="000000"/>
                </a:solidFill>
                <a:sym typeface="Gill Sans"/>
              </a:rPr>
              <a:t>Martin Luther King, Jr.</a:t>
            </a:r>
          </a:p>
          <a:p>
            <a:pPr eaLnBrk="1" hangingPunct="1">
              <a:spcBef>
                <a:spcPct val="0"/>
              </a:spcBef>
            </a:pPr>
            <a:r>
              <a:rPr lang="en-US" sz="1400" dirty="0">
                <a:solidFill>
                  <a:srgbClr val="000000"/>
                </a:solidFill>
                <a:sym typeface="Gill Sans"/>
              </a:rPr>
              <a:t>August 28, 1963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346200"/>
            <a:ext cx="5080000" cy="4165600"/>
          </a:xfrm>
          <a:prstGeom prst="rect">
            <a:avLst/>
          </a:prstGeom>
        </p:spPr>
      </p:pic>
    </p:spTree>
    <p:extLst>
      <p:ext uri="{BB962C8B-B14F-4D97-AF65-F5344CB8AC3E}">
        <p14:creationId xmlns:p14="http://schemas.microsoft.com/office/powerpoint/2010/main" val="35903310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3B0B80-E1E3-49AA-957E-84ABFF9674FE}" type="slidenum">
              <a:rPr lang="en-US" smtClean="0"/>
              <a:pPr>
                <a:defRPr/>
              </a:pPr>
              <a:t>77</a:t>
            </a:fld>
            <a:endParaRPr lang="en-US" dirty="0"/>
          </a:p>
        </p:txBody>
      </p:sp>
      <p:sp>
        <p:nvSpPr>
          <p:cNvPr id="30723" name="Rectangle 2"/>
          <p:cNvSpPr>
            <a:spLocks noChangeArrowheads="1"/>
          </p:cNvSpPr>
          <p:nvPr/>
        </p:nvSpPr>
        <p:spPr bwMode="auto">
          <a:xfrm>
            <a:off x="1115616" y="255787"/>
            <a:ext cx="6934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US" sz="4000" b="1" dirty="0">
                <a:latin typeface="+mj-lt"/>
                <a:ea typeface="+mj-ea"/>
                <a:cs typeface="+mj-cs"/>
              </a:rPr>
              <a:t>Vision Facilitation Questions</a:t>
            </a:r>
            <a:endParaRPr lang="en-US" sz="4000" b="1" dirty="0">
              <a:latin typeface="+mj-lt"/>
              <a:ea typeface="+mj-ea"/>
              <a:cs typeface="+mj-cs"/>
              <a:sym typeface="Gill Sans"/>
            </a:endParaRPr>
          </a:p>
        </p:txBody>
      </p:sp>
      <p:sp>
        <p:nvSpPr>
          <p:cNvPr id="30724" name="Text Box 3"/>
          <p:cNvSpPr txBox="1">
            <a:spLocks noChangeArrowheads="1"/>
          </p:cNvSpPr>
          <p:nvPr/>
        </p:nvSpPr>
        <p:spPr bwMode="auto">
          <a:xfrm>
            <a:off x="683568" y="1524000"/>
            <a:ext cx="7776864"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marL="182563" indent="0">
              <a:lnSpc>
                <a:spcPct val="110000"/>
              </a:lnSpc>
            </a:pPr>
            <a:r>
              <a:rPr lang="en-GB" dirty="0"/>
              <a:t>Imagine that, 5-10 years from now, the program has been extremely successful. Things have improved beyond your most ambitious dreams. </a:t>
            </a:r>
          </a:p>
          <a:p>
            <a:pPr marL="925513" lvl="1">
              <a:lnSpc>
                <a:spcPct val="110000"/>
              </a:lnSpc>
              <a:buFont typeface="Arial" pitchFamily="34" charset="0"/>
              <a:buChar char="•"/>
            </a:pPr>
            <a:r>
              <a:rPr lang="en-GB" dirty="0" smtClean="0"/>
              <a:t>What </a:t>
            </a:r>
            <a:r>
              <a:rPr lang="en-GB" dirty="0"/>
              <a:t>changes have occurred?  </a:t>
            </a:r>
          </a:p>
          <a:p>
            <a:pPr marL="925513" lvl="1">
              <a:lnSpc>
                <a:spcPct val="110000"/>
              </a:lnSpc>
              <a:buFont typeface="Arial" pitchFamily="34" charset="0"/>
              <a:buChar char="•"/>
            </a:pPr>
            <a:r>
              <a:rPr lang="en-GB" dirty="0" smtClean="0"/>
              <a:t>What </a:t>
            </a:r>
            <a:r>
              <a:rPr lang="en-GB" dirty="0"/>
              <a:t>(&amp; how) are your </a:t>
            </a:r>
            <a:r>
              <a:rPr lang="en-GB" dirty="0" smtClean="0"/>
              <a:t>target communities (“beneficiaries”) </a:t>
            </a:r>
            <a:r>
              <a:rPr lang="en-GB" dirty="0"/>
              <a:t>doing?</a:t>
            </a:r>
          </a:p>
          <a:p>
            <a:pPr marL="925513" lvl="1">
              <a:lnSpc>
                <a:spcPct val="110000"/>
              </a:lnSpc>
              <a:buFont typeface="Arial" pitchFamily="34" charset="0"/>
              <a:buChar char="•"/>
            </a:pPr>
            <a:r>
              <a:rPr lang="en-GB" dirty="0" smtClean="0"/>
              <a:t>What </a:t>
            </a:r>
            <a:r>
              <a:rPr lang="en-GB" dirty="0"/>
              <a:t>are your partners doing? </a:t>
            </a:r>
          </a:p>
          <a:p>
            <a:pPr marL="925513" lvl="1">
              <a:lnSpc>
                <a:spcPct val="110000"/>
              </a:lnSpc>
              <a:buFont typeface="Arial" pitchFamily="34" charset="0"/>
              <a:buChar char="•"/>
            </a:pPr>
            <a:r>
              <a:rPr lang="en-GB" dirty="0" smtClean="0"/>
              <a:t>Describe </a:t>
            </a:r>
            <a:r>
              <a:rPr lang="en-GB" dirty="0"/>
              <a:t>the better world you are seeking.</a:t>
            </a:r>
          </a:p>
          <a:p>
            <a:pPr>
              <a:spcBef>
                <a:spcPct val="20000"/>
              </a:spcBef>
              <a:buClr>
                <a:schemeClr val="tx1"/>
              </a:buClr>
              <a:buFont typeface="Arial" pitchFamily="34" charset="0"/>
              <a:buChar char="•"/>
            </a:pPr>
            <a:endParaRPr lang="en-US" sz="1800" dirty="0">
              <a:solidFill>
                <a:srgbClr val="000000"/>
              </a:solidFill>
              <a:latin typeface="+mn-lt"/>
            </a:endParaRPr>
          </a:p>
          <a:p>
            <a:pPr algn="ctr">
              <a:buClr>
                <a:srgbClr val="A82700"/>
              </a:buClr>
            </a:pPr>
            <a:r>
              <a:rPr lang="en-US" sz="3200" dirty="0">
                <a:solidFill>
                  <a:srgbClr val="056771"/>
                </a:solidFill>
              </a:rPr>
              <a:t> </a:t>
            </a:r>
            <a:r>
              <a:rPr lang="en-US" sz="2800" dirty="0">
                <a:solidFill>
                  <a:srgbClr val="930000"/>
                </a:solidFill>
                <a:latin typeface="Times New Roman" pitchFamily="18" charset="0"/>
                <a:cs typeface="Arial" pitchFamily="34" charset="0"/>
              </a:rPr>
              <a:t>(In essence: describe the world are you seeking to help create.)</a:t>
            </a:r>
          </a:p>
        </p:txBody>
      </p:sp>
    </p:spTree>
    <p:extLst>
      <p:ext uri="{BB962C8B-B14F-4D97-AF65-F5344CB8AC3E}">
        <p14:creationId xmlns:p14="http://schemas.microsoft.com/office/powerpoint/2010/main" val="39911384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The CPS Pollinators Project</a:t>
            </a:r>
            <a:endParaRPr lang="en-GB" dirty="0"/>
          </a:p>
        </p:txBody>
      </p:sp>
      <p:sp>
        <p:nvSpPr>
          <p:cNvPr id="3" name="Rectangle 2"/>
          <p:cNvSpPr>
            <a:spLocks noChangeArrowheads="1"/>
          </p:cNvSpPr>
          <p:nvPr/>
        </p:nvSpPr>
        <p:spPr bwMode="auto">
          <a:xfrm>
            <a:off x="1115616" y="255787"/>
            <a:ext cx="6934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US" sz="4000" b="1" dirty="0" smtClean="0">
                <a:latin typeface="+mj-lt"/>
                <a:ea typeface="+mj-ea"/>
                <a:cs typeface="+mj-cs"/>
              </a:rPr>
              <a:t>CPS </a:t>
            </a:r>
            <a:r>
              <a:rPr lang="en-US" sz="4000" b="1" dirty="0">
                <a:latin typeface="+mj-lt"/>
                <a:ea typeface="+mj-ea"/>
                <a:cs typeface="+mj-cs"/>
              </a:rPr>
              <a:t>Vision Statement</a:t>
            </a:r>
            <a:endParaRPr lang="en-US" sz="4000" b="1" dirty="0">
              <a:latin typeface="+mj-lt"/>
              <a:ea typeface="+mj-ea"/>
              <a:cs typeface="+mj-cs"/>
              <a:sym typeface="Gill Sans"/>
            </a:endParaRPr>
          </a:p>
        </p:txBody>
      </p:sp>
      <p:sp>
        <p:nvSpPr>
          <p:cNvPr id="4" name="Rectangle 3"/>
          <p:cNvSpPr/>
          <p:nvPr/>
        </p:nvSpPr>
        <p:spPr>
          <a:xfrm>
            <a:off x="1115616" y="1452840"/>
            <a:ext cx="6984776" cy="3785652"/>
          </a:xfrm>
          <a:prstGeom prst="rect">
            <a:avLst/>
          </a:prstGeom>
        </p:spPr>
        <p:txBody>
          <a:bodyPr wrap="square">
            <a:spAutoFit/>
          </a:bodyPr>
          <a:lstStyle/>
          <a:p>
            <a:r>
              <a:rPr lang="en-GB" i="1" dirty="0">
                <a:latin typeface="Comic Sans MS" pitchFamily="66" charset="0"/>
              </a:rPr>
              <a:t>The state and civil society in India will have an increased and shared understanding of the importance of conserving pollinators in Indian agricultural landscapes with a particular focus on supporting the small and marginal farming community engaged in ecologically prudent farming. This will ensure support for the sustainable delivery of pollination and other ecosystem services leading to improved, happy, hopeful and sustainable </a:t>
            </a:r>
            <a:r>
              <a:rPr lang="en-GB" i="1" dirty="0" smtClean="0">
                <a:latin typeface="Comic Sans MS" pitchFamily="66" charset="0"/>
              </a:rPr>
              <a:t>livelihoods. </a:t>
            </a:r>
            <a:endParaRPr lang="en-GB" i="1" dirty="0">
              <a:latin typeface="Comic Sans MS" pitchFamily="66" charset="0"/>
            </a:endParaRPr>
          </a:p>
        </p:txBody>
      </p:sp>
    </p:spTree>
    <p:extLst>
      <p:ext uri="{BB962C8B-B14F-4D97-AF65-F5344CB8AC3E}">
        <p14:creationId xmlns:p14="http://schemas.microsoft.com/office/powerpoint/2010/main" val="35989445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708920"/>
            <a:ext cx="2190750" cy="2857500"/>
          </a:xfrm>
          <a:prstGeom prst="rect">
            <a:avLst/>
          </a:prstGeom>
        </p:spPr>
      </p:pic>
      <p:sp>
        <p:nvSpPr>
          <p:cNvPr id="3" name="Footer Placeholder 2"/>
          <p:cNvSpPr>
            <a:spLocks noGrp="1"/>
          </p:cNvSpPr>
          <p:nvPr>
            <p:ph type="ftr" sz="quarter" idx="11"/>
          </p:nvPr>
        </p:nvSpPr>
        <p:spPr/>
        <p:txBody>
          <a:bodyPr/>
          <a:lstStyle/>
          <a:p>
            <a:r>
              <a:rPr lang="en-US" dirty="0" smtClean="0">
                <a:solidFill>
                  <a:prstClr val="black"/>
                </a:solidFill>
              </a:rPr>
              <a:t>The CPS Pollinators Project</a:t>
            </a:r>
            <a:endParaRPr lang="en-US" dirty="0">
              <a:solidFill>
                <a:prstClr val="black"/>
              </a:solidFill>
            </a:endParaRPr>
          </a:p>
        </p:txBody>
      </p:sp>
      <p:sp>
        <p:nvSpPr>
          <p:cNvPr id="5" name="Oval Callout 4"/>
          <p:cNvSpPr/>
          <p:nvPr/>
        </p:nvSpPr>
        <p:spPr>
          <a:xfrm>
            <a:off x="539552" y="849922"/>
            <a:ext cx="5976664" cy="3717996"/>
          </a:xfrm>
          <a:prstGeom prst="wedgeEllipseCallout">
            <a:avLst>
              <a:gd name="adj1" fmla="val 64164"/>
              <a:gd name="adj2" fmla="val 4063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TextBox 6"/>
          <p:cNvSpPr txBox="1"/>
          <p:nvPr/>
        </p:nvSpPr>
        <p:spPr>
          <a:xfrm>
            <a:off x="6083791" y="5733256"/>
            <a:ext cx="2913811" cy="461665"/>
          </a:xfrm>
          <a:prstGeom prst="rect">
            <a:avLst/>
          </a:prstGeom>
          <a:noFill/>
        </p:spPr>
        <p:txBody>
          <a:bodyPr wrap="none" rtlCol="0">
            <a:spAutoFit/>
          </a:bodyPr>
          <a:lstStyle/>
          <a:p>
            <a:r>
              <a:rPr lang="en-GB" dirty="0"/>
              <a:t>Henry David Thoreau</a:t>
            </a:r>
            <a:endParaRPr lang="en-US" dirty="0"/>
          </a:p>
        </p:txBody>
      </p:sp>
      <p:sp>
        <p:nvSpPr>
          <p:cNvPr id="6" name="Title 1"/>
          <p:cNvSpPr>
            <a:spLocks noGrp="1"/>
          </p:cNvSpPr>
          <p:nvPr>
            <p:ph type="title" idx="4294967295"/>
          </p:nvPr>
        </p:nvSpPr>
        <p:spPr>
          <a:xfrm>
            <a:off x="1079959" y="2348880"/>
            <a:ext cx="4895850" cy="1143000"/>
          </a:xfrm>
        </p:spPr>
        <p:txBody>
          <a:bodyPr>
            <a:noAutofit/>
          </a:bodyPr>
          <a:lstStyle/>
          <a:p>
            <a:r>
              <a:rPr lang="en-GB" sz="2800" i="1" dirty="0" smtClean="0"/>
              <a:t>If you have built castles in the air, your work need not be lost; that is where they should be. Now put foundations under them</a:t>
            </a:r>
            <a:r>
              <a:rPr lang="en-GB" sz="2800" dirty="0" smtClean="0"/>
              <a:t>. </a:t>
            </a:r>
            <a:br>
              <a:rPr lang="en-GB" sz="2800" dirty="0" smtClean="0"/>
            </a:br>
            <a:endParaRPr lang="en-US" sz="2800" dirty="0"/>
          </a:p>
        </p:txBody>
      </p:sp>
    </p:spTree>
    <p:extLst>
      <p:ext uri="{BB962C8B-B14F-4D97-AF65-F5344CB8AC3E}">
        <p14:creationId xmlns:p14="http://schemas.microsoft.com/office/powerpoint/2010/main" val="257581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prstGeom prst="rect">
            <a:avLst/>
          </a:prstGeom>
        </p:spPr>
        <p:txBody>
          <a:bodyPr/>
          <a:lstStyle/>
          <a:p>
            <a:pPr algn="ctr"/>
            <a:r>
              <a:rPr lang="en-GB" sz="1400" dirty="0" smtClean="0">
                <a:latin typeface="+mn-lt"/>
              </a:rPr>
              <a:t>The CPS Pollinators Project</a:t>
            </a:r>
            <a:endParaRPr lang="en-GB" sz="1400" dirty="0">
              <a:latin typeface="+mn-lt"/>
            </a:endParaRPr>
          </a:p>
        </p:txBody>
      </p:sp>
      <p:sp>
        <p:nvSpPr>
          <p:cNvPr id="2" name="Title 1"/>
          <p:cNvSpPr>
            <a:spLocks noGrp="1"/>
          </p:cNvSpPr>
          <p:nvPr>
            <p:ph type="title" idx="4294967295"/>
          </p:nvPr>
        </p:nvSpPr>
        <p:spPr>
          <a:xfrm>
            <a:off x="1187624" y="0"/>
            <a:ext cx="6781800" cy="806451"/>
          </a:xfrm>
        </p:spPr>
        <p:txBody>
          <a:bodyPr>
            <a:normAutofit/>
          </a:bodyPr>
          <a:lstStyle/>
          <a:p>
            <a:r>
              <a:rPr lang="en-GB" sz="4000" b="1" dirty="0" smtClean="0"/>
              <a:t>Objectives</a:t>
            </a:r>
            <a:endParaRPr lang="en-GB" sz="4000" b="1" dirty="0"/>
          </a:p>
        </p:txBody>
      </p:sp>
      <p:sp>
        <p:nvSpPr>
          <p:cNvPr id="3" name="Content Placeholder 2"/>
          <p:cNvSpPr>
            <a:spLocks noGrp="1"/>
          </p:cNvSpPr>
          <p:nvPr>
            <p:ph idx="4294967295"/>
          </p:nvPr>
        </p:nvSpPr>
        <p:spPr>
          <a:xfrm>
            <a:off x="827584" y="1125538"/>
            <a:ext cx="7423150" cy="4724400"/>
          </a:xfrm>
        </p:spPr>
        <p:txBody>
          <a:bodyPr>
            <a:normAutofit/>
          </a:bodyPr>
          <a:lstStyle/>
          <a:p>
            <a:pPr marL="0" indent="0">
              <a:buNone/>
            </a:pPr>
            <a:r>
              <a:rPr lang="en-GB" dirty="0" smtClean="0"/>
              <a:t>Objectives of the Webinar:</a:t>
            </a:r>
          </a:p>
          <a:p>
            <a:pPr>
              <a:spcBef>
                <a:spcPts val="0"/>
              </a:spcBef>
            </a:pPr>
            <a:r>
              <a:rPr lang="en-GB" sz="2400" dirty="0" smtClean="0"/>
              <a:t>To </a:t>
            </a:r>
            <a:r>
              <a:rPr lang="en-GB" sz="2400" dirty="0"/>
              <a:t>establish a shared understanding within the Calcutta University Team of  the </a:t>
            </a:r>
            <a:r>
              <a:rPr lang="en-GB" sz="2400" dirty="0" smtClean="0"/>
              <a:t>rationale </a:t>
            </a:r>
            <a:r>
              <a:rPr lang="en-GB" sz="2400" dirty="0"/>
              <a:t>behind the use of a </a:t>
            </a:r>
            <a:r>
              <a:rPr lang="en-GB" sz="2400" dirty="0" smtClean="0"/>
              <a:t>PME (</a:t>
            </a:r>
            <a:r>
              <a:rPr lang="en-GB" sz="2400" dirty="0"/>
              <a:t>planning, monitoring and evaluation) system that  maximises learning and is responsive to changes within the project’s spheres of control, influence and concern.</a:t>
            </a:r>
          </a:p>
          <a:p>
            <a:pPr>
              <a:spcBef>
                <a:spcPts val="0"/>
              </a:spcBef>
            </a:pPr>
            <a:r>
              <a:rPr lang="en-GB" sz="2400" dirty="0" smtClean="0"/>
              <a:t>To </a:t>
            </a:r>
            <a:r>
              <a:rPr lang="en-GB" sz="2400" dirty="0"/>
              <a:t>exchange sufficient information to effectively operationalise the </a:t>
            </a:r>
            <a:r>
              <a:rPr lang="en-GB" sz="2400" dirty="0" smtClean="0"/>
              <a:t>system</a:t>
            </a:r>
            <a:r>
              <a:rPr lang="en-GB" sz="2400" b="1" dirty="0"/>
              <a:t>.</a:t>
            </a:r>
            <a:endParaRPr lang="en-GB" sz="2400" b="1" dirty="0" smtClean="0"/>
          </a:p>
        </p:txBody>
      </p:sp>
    </p:spTree>
    <p:extLst>
      <p:ext uri="{BB962C8B-B14F-4D97-AF65-F5344CB8AC3E}">
        <p14:creationId xmlns:p14="http://schemas.microsoft.com/office/powerpoint/2010/main" val="28580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BC1FC62-D5AD-464C-BCAD-E27A54E3EDAF}" type="slidenum">
              <a:rPr lang="en-US" smtClean="0"/>
              <a:pPr>
                <a:defRPr/>
              </a:pPr>
              <a:t>80</a:t>
            </a:fld>
            <a:endParaRPr lang="en-US" dirty="0"/>
          </a:p>
        </p:txBody>
      </p:sp>
      <p:sp>
        <p:nvSpPr>
          <p:cNvPr id="7" name="Title 1"/>
          <p:cNvSpPr>
            <a:spLocks noGrp="1"/>
          </p:cNvSpPr>
          <p:nvPr>
            <p:ph type="title" idx="4294967295"/>
          </p:nvPr>
        </p:nvSpPr>
        <p:spPr>
          <a:xfrm>
            <a:off x="1187624" y="44450"/>
            <a:ext cx="6781800" cy="806450"/>
          </a:xfrm>
        </p:spPr>
        <p:txBody>
          <a:bodyPr>
            <a:normAutofit/>
          </a:bodyPr>
          <a:lstStyle/>
          <a:p>
            <a:r>
              <a:rPr lang="en-US" sz="4000" b="1" dirty="0"/>
              <a:t>Step 2: Define your mission</a:t>
            </a:r>
          </a:p>
        </p:txBody>
      </p:sp>
      <p:sp>
        <p:nvSpPr>
          <p:cNvPr id="31747" name="Rectangle 2"/>
          <p:cNvSpPr>
            <a:spLocks/>
          </p:cNvSpPr>
          <p:nvPr/>
        </p:nvSpPr>
        <p:spPr bwMode="auto">
          <a:xfrm>
            <a:off x="757266" y="4581128"/>
            <a:ext cx="7704856"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spcBef>
                <a:spcPct val="0"/>
              </a:spcBef>
            </a:pPr>
            <a:r>
              <a:rPr lang="en-US" sz="2800" dirty="0">
                <a:solidFill>
                  <a:srgbClr val="930000"/>
                </a:solidFill>
                <a:cs typeface="Arial" pitchFamily="34" charset="0"/>
                <a:sym typeface="Arial" pitchFamily="34" charset="0"/>
              </a:rPr>
              <a:t>The mission is that “bite” of the vision statement on which the program is going to focus.</a:t>
            </a:r>
          </a:p>
        </p:txBody>
      </p:sp>
      <p:pic>
        <p:nvPicPr>
          <p:cNvPr id="3174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1772816"/>
            <a:ext cx="3313113"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81478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F2C3465-4604-4135-A5EE-A3A947F5DD9F}" type="slidenum">
              <a:rPr lang="en-US" smtClean="0"/>
              <a:pPr>
                <a:defRPr/>
              </a:pPr>
              <a:t>81</a:t>
            </a:fld>
            <a:endParaRPr lang="en-US" dirty="0"/>
          </a:p>
        </p:txBody>
      </p:sp>
      <p:sp>
        <p:nvSpPr>
          <p:cNvPr id="32771" name="Rectangle 2"/>
          <p:cNvSpPr>
            <a:spLocks noGrp="1" noChangeArrowheads="1"/>
          </p:cNvSpPr>
          <p:nvPr>
            <p:ph type="title" idx="4294967295"/>
          </p:nvPr>
        </p:nvSpPr>
        <p:spPr>
          <a:xfrm>
            <a:off x="1013792" y="76200"/>
            <a:ext cx="7086600" cy="838200"/>
          </a:xfrm>
        </p:spPr>
        <p:txBody>
          <a:bodyPr rIns="132080" anchor="ctr">
            <a:normAutofit fontScale="90000"/>
          </a:bodyPr>
          <a:lstStyle/>
          <a:p>
            <a:r>
              <a:rPr lang="en-US" b="1" dirty="0" smtClean="0">
                <a:solidFill>
                  <a:srgbClr val="930000"/>
                </a:solidFill>
              </a:rPr>
              <a:t> </a:t>
            </a:r>
            <a:r>
              <a:rPr lang="en-US" b="1" dirty="0"/>
              <a:t>A mission statement describes:</a:t>
            </a:r>
          </a:p>
        </p:txBody>
      </p:sp>
      <p:sp>
        <p:nvSpPr>
          <p:cNvPr id="32772" name="Rectangle 3"/>
          <p:cNvSpPr>
            <a:spLocks noGrp="1" noChangeArrowheads="1"/>
          </p:cNvSpPr>
          <p:nvPr>
            <p:ph type="body" idx="4294967295"/>
          </p:nvPr>
        </p:nvSpPr>
        <p:spPr>
          <a:xfrm>
            <a:off x="539552" y="1412776"/>
            <a:ext cx="8002588" cy="4445000"/>
          </a:xfrm>
        </p:spPr>
        <p:txBody>
          <a:bodyPr rIns="132080">
            <a:normAutofit lnSpcReduction="10000"/>
          </a:bodyPr>
          <a:lstStyle/>
          <a:p>
            <a:pPr>
              <a:lnSpc>
                <a:spcPct val="90000"/>
              </a:lnSpc>
            </a:pPr>
            <a:r>
              <a:rPr lang="en-US" kern="1200" dirty="0" smtClean="0"/>
              <a:t>How the project intends to apply its resources in support of the vision</a:t>
            </a:r>
          </a:p>
          <a:p>
            <a:pPr>
              <a:lnSpc>
                <a:spcPct val="90000"/>
              </a:lnSpc>
            </a:pPr>
            <a:r>
              <a:rPr lang="en-US" kern="1200" dirty="0" smtClean="0"/>
              <a:t>The areas in which the project intends to work</a:t>
            </a:r>
          </a:p>
          <a:p>
            <a:pPr>
              <a:lnSpc>
                <a:spcPct val="90000"/>
              </a:lnSpc>
            </a:pPr>
            <a:r>
              <a:rPr lang="en-US" kern="1200" dirty="0" smtClean="0"/>
              <a:t>How the project will support the achievement of outcomes by its direct partners</a:t>
            </a:r>
          </a:p>
          <a:p>
            <a:pPr>
              <a:lnSpc>
                <a:spcPct val="90000"/>
              </a:lnSpc>
            </a:pPr>
            <a:endParaRPr lang="en-US" kern="1200" dirty="0" smtClean="0"/>
          </a:p>
          <a:p>
            <a:pPr marL="0" indent="0" algn="ctr">
              <a:lnSpc>
                <a:spcPct val="90000"/>
              </a:lnSpc>
              <a:spcBef>
                <a:spcPct val="0"/>
              </a:spcBef>
              <a:buNone/>
            </a:pPr>
            <a:r>
              <a:rPr lang="en-US" kern="1200" dirty="0" smtClean="0">
                <a:solidFill>
                  <a:srgbClr val="930000"/>
                </a:solidFill>
                <a:latin typeface="Times New Roman" pitchFamily="18" charset="0"/>
                <a:cs typeface="Arial" pitchFamily="34" charset="0"/>
              </a:rPr>
              <a:t>Written in the future tense -</a:t>
            </a:r>
          </a:p>
          <a:p>
            <a:pPr marL="0" indent="0" algn="ctr">
              <a:lnSpc>
                <a:spcPct val="90000"/>
              </a:lnSpc>
              <a:spcBef>
                <a:spcPct val="0"/>
              </a:spcBef>
              <a:buNone/>
            </a:pPr>
            <a:r>
              <a:rPr lang="en-US" kern="1200" dirty="0" smtClean="0">
                <a:solidFill>
                  <a:srgbClr val="930000"/>
                </a:solidFill>
                <a:latin typeface="Times New Roman" pitchFamily="18" charset="0"/>
                <a:cs typeface="Arial" pitchFamily="34" charset="0"/>
              </a:rPr>
              <a:t>as something the project will do</a:t>
            </a:r>
            <a:endParaRPr lang="en-US" kern="1200" dirty="0">
              <a:solidFill>
                <a:srgbClr val="930000"/>
              </a:solidFill>
              <a:latin typeface="Times New Roman" pitchFamily="18" charset="0"/>
              <a:cs typeface="Arial" pitchFamily="34" charset="0"/>
            </a:endParaRPr>
          </a:p>
        </p:txBody>
      </p:sp>
    </p:spTree>
    <p:extLst>
      <p:ext uri="{BB962C8B-B14F-4D97-AF65-F5344CB8AC3E}">
        <p14:creationId xmlns:p14="http://schemas.microsoft.com/office/powerpoint/2010/main" val="321103380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A8D8B49-2D35-4B11-BE5E-A3836238E7A2}" type="slidenum">
              <a:rPr lang="en-US" smtClean="0"/>
              <a:pPr>
                <a:defRPr/>
              </a:pPr>
              <a:t>82</a:t>
            </a:fld>
            <a:endParaRPr lang="en-US" dirty="0"/>
          </a:p>
        </p:txBody>
      </p:sp>
      <p:sp>
        <p:nvSpPr>
          <p:cNvPr id="33795" name="Rectangle 2"/>
          <p:cNvSpPr>
            <a:spLocks/>
          </p:cNvSpPr>
          <p:nvPr/>
        </p:nvSpPr>
        <p:spPr bwMode="auto">
          <a:xfrm>
            <a:off x="1331640" y="44624"/>
            <a:ext cx="6502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3600" b="1" dirty="0" smtClean="0">
                <a:latin typeface="+mj-lt"/>
                <a:sym typeface="Arial" pitchFamily="34" charset="0"/>
              </a:rPr>
              <a:t>Your </a:t>
            </a:r>
            <a:r>
              <a:rPr lang="en-US" sz="3600" b="1" dirty="0">
                <a:latin typeface="+mj-lt"/>
                <a:sym typeface="Arial" pitchFamily="34" charset="0"/>
              </a:rPr>
              <a:t>mission is your “business”</a:t>
            </a:r>
          </a:p>
        </p:txBody>
      </p:sp>
      <p:sp>
        <p:nvSpPr>
          <p:cNvPr id="33796" name="Rectangle 3"/>
          <p:cNvSpPr>
            <a:spLocks/>
          </p:cNvSpPr>
          <p:nvPr/>
        </p:nvSpPr>
        <p:spPr bwMode="auto">
          <a:xfrm>
            <a:off x="1318370" y="1772816"/>
            <a:ext cx="65532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nchor="ctr"/>
          <a:lstStyle/>
          <a:p>
            <a:pPr marL="342900" indent="-342900">
              <a:lnSpc>
                <a:spcPct val="90000"/>
              </a:lnSpc>
              <a:spcBef>
                <a:spcPct val="20000"/>
              </a:spcBef>
              <a:buClr>
                <a:schemeClr val="tx1"/>
              </a:buClr>
              <a:buSzPct val="100000"/>
              <a:buFont typeface="Arial" pitchFamily="34" charset="0"/>
              <a:buChar char="•"/>
            </a:pPr>
            <a:r>
              <a:rPr lang="en-US" sz="2800" dirty="0">
                <a:solidFill>
                  <a:srgbClr val="000000"/>
                </a:solidFill>
                <a:latin typeface="+mn-lt"/>
                <a:sym typeface="Arial" pitchFamily="34" charset="0"/>
              </a:rPr>
              <a:t>What do you do?</a:t>
            </a:r>
          </a:p>
          <a:p>
            <a:pPr marL="342900" indent="-342900">
              <a:lnSpc>
                <a:spcPct val="90000"/>
              </a:lnSpc>
              <a:spcBef>
                <a:spcPct val="20000"/>
              </a:spcBef>
              <a:buClr>
                <a:schemeClr val="tx1"/>
              </a:buClr>
              <a:buSzPct val="100000"/>
              <a:buFont typeface="Arial" pitchFamily="34" charset="0"/>
              <a:buChar char="•"/>
            </a:pPr>
            <a:r>
              <a:rPr lang="en-US" sz="2800" dirty="0">
                <a:solidFill>
                  <a:srgbClr val="000000"/>
                </a:solidFill>
                <a:latin typeface="+mn-lt"/>
                <a:sym typeface="Arial" pitchFamily="34" charset="0"/>
              </a:rPr>
              <a:t>Who are your </a:t>
            </a:r>
            <a:r>
              <a:rPr lang="en-US" sz="2800" dirty="0" smtClean="0">
                <a:solidFill>
                  <a:srgbClr val="000000"/>
                </a:solidFill>
                <a:latin typeface="+mn-lt"/>
                <a:sym typeface="Arial" pitchFamily="34" charset="0"/>
              </a:rPr>
              <a:t>principal collaborators</a:t>
            </a:r>
            <a:r>
              <a:rPr lang="en-US" sz="2800" dirty="0">
                <a:solidFill>
                  <a:srgbClr val="000000"/>
                </a:solidFill>
                <a:latin typeface="+mn-lt"/>
                <a:sym typeface="Arial" pitchFamily="34" charset="0"/>
              </a:rPr>
              <a:t>?</a:t>
            </a:r>
          </a:p>
          <a:p>
            <a:pPr marL="342900" indent="-342900">
              <a:lnSpc>
                <a:spcPct val="90000"/>
              </a:lnSpc>
              <a:spcBef>
                <a:spcPct val="20000"/>
              </a:spcBef>
              <a:buClr>
                <a:schemeClr val="tx1"/>
              </a:buClr>
              <a:buSzPct val="100000"/>
              <a:buFont typeface="Arial" pitchFamily="34" charset="0"/>
              <a:buChar char="•"/>
            </a:pPr>
            <a:r>
              <a:rPr lang="en-US" sz="2800" dirty="0">
                <a:solidFill>
                  <a:srgbClr val="000000"/>
                </a:solidFill>
                <a:latin typeface="+mn-lt"/>
                <a:sym typeface="Arial" pitchFamily="34" charset="0"/>
              </a:rPr>
              <a:t>How do you work with them?</a:t>
            </a:r>
          </a:p>
        </p:txBody>
      </p:sp>
    </p:spTree>
    <p:extLst>
      <p:ext uri="{BB962C8B-B14F-4D97-AF65-F5344CB8AC3E}">
        <p14:creationId xmlns:p14="http://schemas.microsoft.com/office/powerpoint/2010/main" val="140998352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3B0B80-E1E3-49AA-957E-84ABFF9674FE}" type="slidenum">
              <a:rPr lang="en-US" smtClean="0"/>
              <a:pPr>
                <a:defRPr/>
              </a:pPr>
              <a:t>83</a:t>
            </a:fld>
            <a:endParaRPr lang="en-US" dirty="0"/>
          </a:p>
        </p:txBody>
      </p:sp>
      <p:sp>
        <p:nvSpPr>
          <p:cNvPr id="30723" name="Rectangle 2"/>
          <p:cNvSpPr>
            <a:spLocks noChangeArrowheads="1"/>
          </p:cNvSpPr>
          <p:nvPr/>
        </p:nvSpPr>
        <p:spPr bwMode="auto">
          <a:xfrm>
            <a:off x="1115616" y="286564"/>
            <a:ext cx="6934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eaLnBrk="1" hangingPunct="1">
              <a:spcBef>
                <a:spcPct val="0"/>
              </a:spcBef>
            </a:pPr>
            <a:r>
              <a:rPr lang="en-US" sz="3600" b="1" dirty="0" smtClean="0">
                <a:latin typeface="+mj-lt"/>
              </a:rPr>
              <a:t>Mission Facilitation Questions</a:t>
            </a:r>
            <a:endParaRPr lang="en-US" sz="3600" b="1" dirty="0">
              <a:latin typeface="+mj-lt"/>
              <a:sym typeface="Gill Sans"/>
            </a:endParaRPr>
          </a:p>
        </p:txBody>
      </p:sp>
      <p:sp>
        <p:nvSpPr>
          <p:cNvPr id="30724" name="Text Box 3"/>
          <p:cNvSpPr txBox="1">
            <a:spLocks noChangeArrowheads="1"/>
          </p:cNvSpPr>
          <p:nvPr/>
        </p:nvSpPr>
        <p:spPr bwMode="auto">
          <a:xfrm>
            <a:off x="683568" y="1524000"/>
            <a:ext cx="7776864" cy="27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lvl="1">
              <a:spcBef>
                <a:spcPct val="20000"/>
              </a:spcBef>
              <a:buClr>
                <a:schemeClr val="tx1"/>
              </a:buClr>
              <a:buFont typeface="Arial" pitchFamily="34" charset="0"/>
              <a:buChar char="•"/>
            </a:pPr>
            <a:r>
              <a:rPr lang="en-GB" sz="2000" dirty="0" smtClean="0">
                <a:solidFill>
                  <a:srgbClr val="000000"/>
                </a:solidFill>
                <a:latin typeface="+mn-lt"/>
              </a:rPr>
              <a:t>What </a:t>
            </a:r>
            <a:r>
              <a:rPr lang="en-GB" sz="2000" dirty="0">
                <a:solidFill>
                  <a:srgbClr val="000000"/>
                </a:solidFill>
                <a:latin typeface="+mn-lt"/>
              </a:rPr>
              <a:t>areas do you need to work in?</a:t>
            </a:r>
          </a:p>
          <a:p>
            <a:pPr lvl="1">
              <a:spcBef>
                <a:spcPct val="20000"/>
              </a:spcBef>
              <a:buClr>
                <a:schemeClr val="tx1"/>
              </a:buClr>
              <a:buFont typeface="Arial" pitchFamily="34" charset="0"/>
              <a:buChar char="•"/>
            </a:pPr>
            <a:r>
              <a:rPr lang="en-GB" sz="2000" dirty="0" smtClean="0">
                <a:solidFill>
                  <a:srgbClr val="000000"/>
                </a:solidFill>
                <a:latin typeface="+mn-lt"/>
              </a:rPr>
              <a:t>What </a:t>
            </a:r>
            <a:r>
              <a:rPr lang="en-GB" sz="2000" dirty="0">
                <a:solidFill>
                  <a:srgbClr val="000000"/>
                </a:solidFill>
                <a:latin typeface="+mn-lt"/>
              </a:rPr>
              <a:t>do you need to do in these areas?</a:t>
            </a:r>
          </a:p>
          <a:p>
            <a:pPr lvl="1">
              <a:spcBef>
                <a:spcPct val="20000"/>
              </a:spcBef>
              <a:buClr>
                <a:schemeClr val="tx1"/>
              </a:buClr>
              <a:buFont typeface="Arial" pitchFamily="34" charset="0"/>
              <a:buChar char="•"/>
            </a:pPr>
            <a:r>
              <a:rPr lang="en-GB" sz="2000" dirty="0" smtClean="0">
                <a:solidFill>
                  <a:srgbClr val="000000"/>
                </a:solidFill>
                <a:latin typeface="+mn-lt"/>
              </a:rPr>
              <a:t>Who </a:t>
            </a:r>
            <a:r>
              <a:rPr lang="en-GB" sz="2000" dirty="0">
                <a:solidFill>
                  <a:srgbClr val="000000"/>
                </a:solidFill>
                <a:latin typeface="+mn-lt"/>
              </a:rPr>
              <a:t>can you work with?</a:t>
            </a:r>
          </a:p>
          <a:p>
            <a:pPr lvl="1">
              <a:spcBef>
                <a:spcPct val="20000"/>
              </a:spcBef>
              <a:buClr>
                <a:schemeClr val="tx1"/>
              </a:buClr>
              <a:buFont typeface="Arial" pitchFamily="34" charset="0"/>
              <a:buChar char="•"/>
            </a:pPr>
            <a:r>
              <a:rPr lang="en-GB" sz="2000" dirty="0" smtClean="0">
                <a:solidFill>
                  <a:srgbClr val="000000"/>
                </a:solidFill>
                <a:latin typeface="+mn-lt"/>
              </a:rPr>
              <a:t>How </a:t>
            </a:r>
            <a:r>
              <a:rPr lang="en-GB" sz="2000" dirty="0">
                <a:solidFill>
                  <a:srgbClr val="000000"/>
                </a:solidFill>
                <a:latin typeface="+mn-lt"/>
              </a:rPr>
              <a:t>will you stay effective, efficient, and relevant?</a:t>
            </a:r>
          </a:p>
          <a:p>
            <a:pPr>
              <a:spcBef>
                <a:spcPct val="20000"/>
              </a:spcBef>
              <a:buClr>
                <a:schemeClr val="tx1"/>
              </a:buClr>
              <a:buFont typeface="Arial" pitchFamily="34" charset="0"/>
              <a:buChar char="•"/>
            </a:pPr>
            <a:endParaRPr lang="en-US" sz="1800" dirty="0">
              <a:solidFill>
                <a:srgbClr val="000000"/>
              </a:solidFill>
              <a:latin typeface="+mn-lt"/>
            </a:endParaRPr>
          </a:p>
          <a:p>
            <a:pPr algn="ctr">
              <a:buClr>
                <a:srgbClr val="A82700"/>
              </a:buClr>
            </a:pPr>
            <a:r>
              <a:rPr lang="en-US" sz="3200" dirty="0">
                <a:solidFill>
                  <a:srgbClr val="056771"/>
                </a:solidFill>
              </a:rPr>
              <a:t> </a:t>
            </a:r>
            <a:r>
              <a:rPr lang="en-US" sz="2800" dirty="0">
                <a:solidFill>
                  <a:srgbClr val="930000"/>
                </a:solidFill>
                <a:latin typeface="Times New Roman" pitchFamily="18" charset="0"/>
                <a:cs typeface="Arial" pitchFamily="34" charset="0"/>
              </a:rPr>
              <a:t>(In essence: </a:t>
            </a:r>
            <a:r>
              <a:rPr lang="en-US" sz="2800" dirty="0" smtClean="0">
                <a:solidFill>
                  <a:srgbClr val="930000"/>
                </a:solidFill>
                <a:latin typeface="Times New Roman" pitchFamily="18" charset="0"/>
                <a:cs typeface="Arial" pitchFamily="34" charset="0"/>
              </a:rPr>
              <a:t>How will the project contribute to the Vision.)</a:t>
            </a:r>
            <a:endParaRPr lang="en-US" sz="2800" dirty="0">
              <a:solidFill>
                <a:srgbClr val="930000"/>
              </a:solidFill>
              <a:latin typeface="Times New Roman" pitchFamily="18" charset="0"/>
              <a:cs typeface="Arial" pitchFamily="34" charset="0"/>
            </a:endParaRPr>
          </a:p>
        </p:txBody>
      </p:sp>
    </p:spTree>
    <p:extLst>
      <p:ext uri="{BB962C8B-B14F-4D97-AF65-F5344CB8AC3E}">
        <p14:creationId xmlns:p14="http://schemas.microsoft.com/office/powerpoint/2010/main" val="27999729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000000"/>
                </a:solidFill>
              </a:rPr>
              <a:t>The CPS Pollinators Project</a:t>
            </a:r>
            <a:endParaRPr lang="en-GB" dirty="0">
              <a:solidFill>
                <a:srgbClr val="000000"/>
              </a:solidFill>
            </a:endParaRPr>
          </a:p>
        </p:txBody>
      </p:sp>
      <p:sp>
        <p:nvSpPr>
          <p:cNvPr id="4" name="Rectangle 3"/>
          <p:cNvSpPr/>
          <p:nvPr/>
        </p:nvSpPr>
        <p:spPr>
          <a:xfrm>
            <a:off x="611560" y="1279788"/>
            <a:ext cx="7920880" cy="4893647"/>
          </a:xfrm>
          <a:prstGeom prst="rect">
            <a:avLst/>
          </a:prstGeom>
        </p:spPr>
        <p:txBody>
          <a:bodyPr wrap="square">
            <a:spAutoFit/>
          </a:bodyPr>
          <a:lstStyle/>
          <a:p>
            <a:r>
              <a:rPr lang="en-GB" i="1" dirty="0">
                <a:latin typeface="Comic Sans MS" pitchFamily="66" charset="0"/>
              </a:rPr>
              <a:t>In support of the vision, the CPS will generate and share high quality, credible information about pollinators in Indian agro-ecosystems to increase the knowledge base for ecologically prudent farming. The CPS will collaborate with local people and agencies to encourage those working in pilot sites to adopt good farming practices to maintain healthy pollinator populations. The CPS will become financially and institutionally sustainable by developing collaborative initiatives; and intellectually vibrant by producing high impact factor publications. Quality research for the benefit of small and marginal farming communities will help to ensure bright futures for CPS researchers.</a:t>
            </a:r>
          </a:p>
        </p:txBody>
      </p:sp>
      <p:sp>
        <p:nvSpPr>
          <p:cNvPr id="5" name="Rectangle 4"/>
          <p:cNvSpPr>
            <a:spLocks noChangeArrowheads="1"/>
          </p:cNvSpPr>
          <p:nvPr/>
        </p:nvSpPr>
        <p:spPr bwMode="auto">
          <a:xfrm>
            <a:off x="1115616" y="255787"/>
            <a:ext cx="6934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US" sz="4000" b="1" dirty="0" smtClean="0">
                <a:latin typeface="+mj-lt"/>
                <a:ea typeface="+mj-ea"/>
                <a:cs typeface="+mj-cs"/>
              </a:rPr>
              <a:t>CPS Mission Statement</a:t>
            </a:r>
            <a:endParaRPr lang="en-US" sz="4000" b="1" dirty="0">
              <a:latin typeface="+mj-lt"/>
              <a:ea typeface="+mj-ea"/>
              <a:cs typeface="+mj-cs"/>
              <a:sym typeface="Gill Sans"/>
            </a:endParaRPr>
          </a:p>
        </p:txBody>
      </p:sp>
    </p:spTree>
    <p:extLst>
      <p:ext uri="{BB962C8B-B14F-4D97-AF65-F5344CB8AC3E}">
        <p14:creationId xmlns:p14="http://schemas.microsoft.com/office/powerpoint/2010/main" val="41595506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39E80642-4205-4C0C-91D1-CE4A695BE1A1}" type="slidenum">
              <a:rPr lang="en-US" smtClean="0"/>
              <a:pPr>
                <a:defRPr/>
              </a:pPr>
              <a:t>85</a:t>
            </a:fld>
            <a:endParaRPr lang="en-US" dirty="0"/>
          </a:p>
        </p:txBody>
      </p:sp>
      <p:sp>
        <p:nvSpPr>
          <p:cNvPr id="34819" name="Rectangle 2"/>
          <p:cNvSpPr>
            <a:spLocks/>
          </p:cNvSpPr>
          <p:nvPr/>
        </p:nvSpPr>
        <p:spPr bwMode="auto">
          <a:xfrm>
            <a:off x="2722563" y="201613"/>
            <a:ext cx="3695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r>
              <a:rPr lang="en-US" sz="4000" b="1" dirty="0">
                <a:latin typeface="+mj-lt"/>
                <a:ea typeface="+mj-ea"/>
                <a:cs typeface="+mj-cs"/>
                <a:sym typeface="Arial" pitchFamily="34" charset="0"/>
              </a:rPr>
              <a:t>Summary</a:t>
            </a:r>
          </a:p>
        </p:txBody>
      </p:sp>
      <p:sp>
        <p:nvSpPr>
          <p:cNvPr id="34820" name="Rectangle 3"/>
          <p:cNvSpPr>
            <a:spLocks/>
          </p:cNvSpPr>
          <p:nvPr/>
        </p:nvSpPr>
        <p:spPr bwMode="auto">
          <a:xfrm>
            <a:off x="317500" y="3180680"/>
            <a:ext cx="41021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l" eaLnBrk="1" hangingPunct="1">
              <a:spcBef>
                <a:spcPct val="0"/>
              </a:spcBef>
            </a:pPr>
            <a:r>
              <a:rPr lang="en-US" sz="2800" dirty="0">
                <a:solidFill>
                  <a:srgbClr val="510000"/>
                </a:solidFill>
                <a:cs typeface="Arial" pitchFamily="34" charset="0"/>
                <a:sym typeface="Arial" pitchFamily="34" charset="0"/>
              </a:rPr>
              <a:t> </a:t>
            </a:r>
          </a:p>
          <a:p>
            <a:pPr marL="39688" algn="l" eaLnBrk="1" hangingPunct="1">
              <a:spcBef>
                <a:spcPct val="20000"/>
              </a:spcBef>
              <a:spcAft>
                <a:spcPct val="20000"/>
              </a:spcAft>
              <a:buClr>
                <a:schemeClr val="tx2"/>
              </a:buClr>
              <a:buSzPct val="100000"/>
              <a:buFont typeface="Lucida Grande"/>
              <a:buChar char="✓"/>
            </a:pPr>
            <a:r>
              <a:rPr lang="en-US" sz="2800" dirty="0" smtClean="0">
                <a:solidFill>
                  <a:schemeClr val="tx2"/>
                </a:solidFill>
                <a:cs typeface="Arial" pitchFamily="34" charset="0"/>
                <a:sym typeface="Arial" pitchFamily="34" charset="0"/>
              </a:rPr>
              <a:t>About </a:t>
            </a:r>
            <a:r>
              <a:rPr lang="en-US" sz="2800" dirty="0">
                <a:solidFill>
                  <a:schemeClr val="tx2"/>
                </a:solidFill>
                <a:cs typeface="Arial" pitchFamily="34" charset="0"/>
                <a:sym typeface="Arial" pitchFamily="34" charset="0"/>
              </a:rPr>
              <a:t>the future</a:t>
            </a:r>
          </a:p>
          <a:p>
            <a:pPr marL="39688" algn="l" eaLnBrk="1" hangingPunct="1">
              <a:spcBef>
                <a:spcPct val="20000"/>
              </a:spcBef>
              <a:spcAft>
                <a:spcPct val="20000"/>
              </a:spcAft>
              <a:buClr>
                <a:schemeClr val="tx2"/>
              </a:buClr>
              <a:buSzPct val="100000"/>
              <a:buFont typeface="Lucida Grande"/>
              <a:buChar char="✓"/>
            </a:pPr>
            <a:r>
              <a:rPr lang="en-US" sz="2800" dirty="0" smtClean="0">
                <a:solidFill>
                  <a:schemeClr val="tx2"/>
                </a:solidFill>
                <a:cs typeface="Arial" pitchFamily="34" charset="0"/>
                <a:sym typeface="Arial" pitchFamily="34" charset="0"/>
              </a:rPr>
              <a:t>Idealistic  </a:t>
            </a:r>
            <a:endParaRPr lang="en-US" sz="2800" dirty="0">
              <a:solidFill>
                <a:schemeClr val="tx2"/>
              </a:solidFill>
              <a:cs typeface="Arial" pitchFamily="34" charset="0"/>
              <a:sym typeface="Arial" pitchFamily="34" charset="0"/>
            </a:endParaRPr>
          </a:p>
          <a:p>
            <a:pPr marL="39688" algn="l" eaLnBrk="1" hangingPunct="1">
              <a:spcBef>
                <a:spcPct val="20000"/>
              </a:spcBef>
              <a:spcAft>
                <a:spcPct val="20000"/>
              </a:spcAft>
              <a:buClr>
                <a:schemeClr val="tx2"/>
              </a:buClr>
              <a:buSzPct val="100000"/>
              <a:buFont typeface="Lucida Grande"/>
              <a:buChar char="✓"/>
            </a:pPr>
            <a:r>
              <a:rPr lang="en-US" sz="2800" dirty="0" smtClean="0">
                <a:solidFill>
                  <a:schemeClr val="tx2"/>
                </a:solidFill>
                <a:cs typeface="Arial" pitchFamily="34" charset="0"/>
                <a:sym typeface="Arial" pitchFamily="34" charset="0"/>
              </a:rPr>
              <a:t>Not </a:t>
            </a:r>
            <a:r>
              <a:rPr lang="en-US" sz="2800" dirty="0">
                <a:solidFill>
                  <a:schemeClr val="tx2"/>
                </a:solidFill>
                <a:cs typeface="Arial" pitchFamily="34" charset="0"/>
                <a:sym typeface="Arial" pitchFamily="34" charset="0"/>
              </a:rPr>
              <a:t>about the </a:t>
            </a:r>
            <a:r>
              <a:rPr lang="en-US" sz="2800" dirty="0" smtClean="0">
                <a:solidFill>
                  <a:schemeClr val="tx2"/>
                </a:solidFill>
                <a:cs typeface="Arial" pitchFamily="34" charset="0"/>
                <a:sym typeface="Arial" pitchFamily="34" charset="0"/>
              </a:rPr>
              <a:t>project</a:t>
            </a:r>
            <a:endParaRPr lang="en-US" sz="2800" dirty="0">
              <a:solidFill>
                <a:schemeClr val="tx2"/>
              </a:solidFill>
              <a:cs typeface="Arial" pitchFamily="34" charset="0"/>
              <a:sym typeface="Arial" pitchFamily="34" charset="0"/>
            </a:endParaRPr>
          </a:p>
        </p:txBody>
      </p:sp>
      <p:sp>
        <p:nvSpPr>
          <p:cNvPr id="34821" name="Rectangle 4"/>
          <p:cNvSpPr>
            <a:spLocks/>
          </p:cNvSpPr>
          <p:nvPr/>
        </p:nvSpPr>
        <p:spPr bwMode="auto">
          <a:xfrm>
            <a:off x="5422900" y="3282280"/>
            <a:ext cx="37211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58788" indent="-458788" algn="l" eaLnBrk="1" hangingPunct="1">
              <a:lnSpc>
                <a:spcPct val="50000"/>
              </a:lnSpc>
              <a:spcBef>
                <a:spcPts val="2300"/>
              </a:spcBef>
              <a:buClr>
                <a:srgbClr val="510000"/>
              </a:buClr>
              <a:buSzPct val="100000"/>
              <a:buFont typeface="Lucida Grande"/>
              <a:buNone/>
            </a:pPr>
            <a:r>
              <a:rPr lang="en-US" sz="2800" dirty="0">
                <a:solidFill>
                  <a:srgbClr val="510000"/>
                </a:solidFill>
                <a:cs typeface="Arial" pitchFamily="34" charset="0"/>
                <a:sym typeface="Arial" pitchFamily="34" charset="0"/>
              </a:rPr>
              <a:t> </a:t>
            </a:r>
          </a:p>
          <a:p>
            <a:pPr marL="458788" indent="-458788" algn="l" eaLnBrk="1" hangingPunct="1">
              <a:spcBef>
                <a:spcPct val="20000"/>
              </a:spcBef>
              <a:spcAft>
                <a:spcPct val="20000"/>
              </a:spcAft>
              <a:buClr>
                <a:srgbClr val="510000"/>
              </a:buClr>
              <a:buSzPct val="100000"/>
              <a:buFont typeface="Lucida Grande"/>
              <a:buChar char="✓"/>
            </a:pPr>
            <a:r>
              <a:rPr lang="en-US" sz="2800" dirty="0" smtClean="0">
                <a:solidFill>
                  <a:srgbClr val="510000"/>
                </a:solidFill>
                <a:cs typeface="Arial" pitchFamily="34" charset="0"/>
                <a:sym typeface="Arial" pitchFamily="34" charset="0"/>
              </a:rPr>
              <a:t>About the present &amp; future</a:t>
            </a:r>
          </a:p>
          <a:p>
            <a:pPr marL="458788" indent="-458788" algn="l" eaLnBrk="1" hangingPunct="1">
              <a:spcBef>
                <a:spcPct val="20000"/>
              </a:spcBef>
              <a:spcAft>
                <a:spcPct val="20000"/>
              </a:spcAft>
              <a:buClr>
                <a:srgbClr val="510000"/>
              </a:buClr>
              <a:buSzPct val="100000"/>
              <a:buFont typeface="Lucida Grande"/>
              <a:buChar char="✓"/>
            </a:pPr>
            <a:r>
              <a:rPr lang="en-US" sz="2800" dirty="0" smtClean="0">
                <a:solidFill>
                  <a:srgbClr val="510000"/>
                </a:solidFill>
                <a:cs typeface="Arial" pitchFamily="34" charset="0"/>
                <a:sym typeface="Arial" pitchFamily="34" charset="0"/>
              </a:rPr>
              <a:t>Feasible </a:t>
            </a:r>
            <a:endParaRPr lang="en-US" sz="2800" dirty="0">
              <a:solidFill>
                <a:srgbClr val="510000"/>
              </a:solidFill>
              <a:cs typeface="Arial" pitchFamily="34" charset="0"/>
              <a:sym typeface="Arial" pitchFamily="34" charset="0"/>
            </a:endParaRPr>
          </a:p>
          <a:p>
            <a:pPr marL="458788" indent="-458788" algn="l" eaLnBrk="1" hangingPunct="1">
              <a:spcBef>
                <a:spcPct val="20000"/>
              </a:spcBef>
              <a:spcAft>
                <a:spcPct val="20000"/>
              </a:spcAft>
              <a:buClr>
                <a:srgbClr val="510000"/>
              </a:buClr>
              <a:buSzPct val="100000"/>
              <a:buFont typeface="Lucida Grande"/>
              <a:buChar char="✓"/>
            </a:pPr>
            <a:r>
              <a:rPr lang="en-US" sz="2800" dirty="0" smtClean="0">
                <a:solidFill>
                  <a:srgbClr val="510000"/>
                </a:solidFill>
                <a:cs typeface="Arial" pitchFamily="34" charset="0"/>
                <a:sym typeface="Arial" pitchFamily="34" charset="0"/>
              </a:rPr>
              <a:t>About </a:t>
            </a:r>
            <a:r>
              <a:rPr lang="en-US" sz="2800" dirty="0">
                <a:solidFill>
                  <a:srgbClr val="510000"/>
                </a:solidFill>
                <a:cs typeface="Arial" pitchFamily="34" charset="0"/>
                <a:sym typeface="Arial" pitchFamily="34" charset="0"/>
              </a:rPr>
              <a:t>the </a:t>
            </a:r>
            <a:r>
              <a:rPr lang="en-US" sz="2800" dirty="0" smtClean="0">
                <a:solidFill>
                  <a:srgbClr val="510000"/>
                </a:solidFill>
                <a:cs typeface="Arial" pitchFamily="34" charset="0"/>
                <a:sym typeface="Arial" pitchFamily="34" charset="0"/>
              </a:rPr>
              <a:t>project</a:t>
            </a:r>
            <a:endParaRPr lang="en-US" sz="2800" dirty="0">
              <a:solidFill>
                <a:srgbClr val="510000"/>
              </a:solidFill>
              <a:cs typeface="Arial" pitchFamily="34" charset="0"/>
              <a:sym typeface="Arial" pitchFamily="34" charset="0"/>
            </a:endParaRPr>
          </a:p>
        </p:txBody>
      </p:sp>
      <p:sp>
        <p:nvSpPr>
          <p:cNvPr id="34822" name="Rectangle 5"/>
          <p:cNvSpPr>
            <a:spLocks/>
          </p:cNvSpPr>
          <p:nvPr/>
        </p:nvSpPr>
        <p:spPr bwMode="auto">
          <a:xfrm>
            <a:off x="1414066" y="3014216"/>
            <a:ext cx="121371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ct val="0"/>
              </a:spcBef>
            </a:pPr>
            <a:r>
              <a:rPr lang="en-US" sz="3200" b="1" dirty="0">
                <a:solidFill>
                  <a:srgbClr val="510000"/>
                </a:solidFill>
                <a:cs typeface="Arial" pitchFamily="34" charset="0"/>
                <a:sym typeface="Arial" pitchFamily="34" charset="0"/>
              </a:rPr>
              <a:t>Vision</a:t>
            </a:r>
          </a:p>
        </p:txBody>
      </p:sp>
      <p:sp>
        <p:nvSpPr>
          <p:cNvPr id="34823" name="Rectangle 6"/>
          <p:cNvSpPr>
            <a:spLocks/>
          </p:cNvSpPr>
          <p:nvPr/>
        </p:nvSpPr>
        <p:spPr bwMode="auto">
          <a:xfrm>
            <a:off x="6156176" y="3014216"/>
            <a:ext cx="150872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eaLnBrk="1" hangingPunct="1">
              <a:spcBef>
                <a:spcPct val="0"/>
              </a:spcBef>
            </a:pPr>
            <a:r>
              <a:rPr lang="en-US" sz="3200" b="1" dirty="0">
                <a:solidFill>
                  <a:srgbClr val="510000"/>
                </a:solidFill>
                <a:cs typeface="Arial" pitchFamily="34" charset="0"/>
                <a:sym typeface="Arial" pitchFamily="34" charset="0"/>
              </a:rPr>
              <a:t>Mission</a:t>
            </a:r>
          </a:p>
        </p:txBody>
      </p:sp>
      <p:pic>
        <p:nvPicPr>
          <p:cNvPr id="34824"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495772"/>
            <a:ext cx="1790700" cy="1473200"/>
          </a:xfrm>
          <a:prstGeom prst="rect">
            <a:avLst/>
          </a:prstGeom>
          <a:noFill/>
          <a:ln w="9525">
            <a:solidFill>
              <a:srgbClr val="930000"/>
            </a:solidFill>
            <a:miter lim="800000"/>
            <a:headEnd/>
            <a:tailEnd/>
          </a:ln>
          <a:extLst>
            <a:ext uri="{909E8E84-426E-40DD-AFC4-6F175D3DCCD1}">
              <a14:hiddenFill xmlns:a14="http://schemas.microsoft.com/office/drawing/2010/main">
                <a:solidFill>
                  <a:srgbClr val="FFFFFF"/>
                </a:solidFill>
              </a14:hiddenFill>
            </a:ext>
          </a:extLst>
        </p:spPr>
      </p:pic>
      <p:pic>
        <p:nvPicPr>
          <p:cNvPr id="34825"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1529109"/>
            <a:ext cx="1790700" cy="1409700"/>
          </a:xfrm>
          <a:prstGeom prst="rect">
            <a:avLst/>
          </a:prstGeom>
          <a:noFill/>
          <a:ln w="9525">
            <a:solidFill>
              <a:srgbClr val="93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04155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631285" y="980728"/>
            <a:ext cx="5893043"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QUESTIONS?</a:t>
            </a:r>
          </a:p>
          <a:p>
            <a:pPr fontAlgn="auto">
              <a:spcAft>
                <a:spcPts val="0"/>
              </a:spcAft>
            </a:pPr>
            <a:r>
              <a:rPr lang="en-US" sz="4000" b="1" dirty="0" smtClean="0"/>
              <a:t>on Vision &amp; Mission</a:t>
            </a:r>
          </a:p>
          <a:p>
            <a:pPr fontAlgn="auto">
              <a:spcAft>
                <a:spcPts val="0"/>
              </a:spcAft>
            </a:pPr>
            <a:endParaRPr lang="en-US" sz="4000" b="1" dirty="0"/>
          </a:p>
        </p:txBody>
      </p:sp>
      <p:sp>
        <p:nvSpPr>
          <p:cNvPr id="4" name="TextBox 3"/>
          <p:cNvSpPr txBox="1"/>
          <p:nvPr/>
        </p:nvSpPr>
        <p:spPr>
          <a:xfrm>
            <a:off x="1187624" y="908720"/>
            <a:ext cx="492443" cy="830997"/>
          </a:xfrm>
          <a:prstGeom prst="rect">
            <a:avLst/>
          </a:prstGeom>
          <a:noFill/>
        </p:spPr>
        <p:txBody>
          <a:bodyPr wrap="none" rtlCol="0">
            <a:spAutoFit/>
          </a:bodyPr>
          <a:lstStyle/>
          <a:p>
            <a:r>
              <a:rPr lang="en-GB" sz="4800" b="1" dirty="0" smtClean="0"/>
              <a:t>?</a:t>
            </a:r>
            <a:endParaRPr lang="en-GB" b="1" dirty="0"/>
          </a:p>
        </p:txBody>
      </p:sp>
      <p:sp>
        <p:nvSpPr>
          <p:cNvPr id="5" name="TextBox 4"/>
          <p:cNvSpPr txBox="1"/>
          <p:nvPr/>
        </p:nvSpPr>
        <p:spPr>
          <a:xfrm>
            <a:off x="7498369" y="645621"/>
            <a:ext cx="492443" cy="830997"/>
          </a:xfrm>
          <a:prstGeom prst="rect">
            <a:avLst/>
          </a:prstGeom>
          <a:noFill/>
        </p:spPr>
        <p:txBody>
          <a:bodyPr wrap="none" rtlCol="0">
            <a:spAutoFit/>
          </a:bodyPr>
          <a:lstStyle/>
          <a:p>
            <a:r>
              <a:rPr lang="en-GB" sz="4800" b="1" dirty="0" smtClean="0"/>
              <a:t>?</a:t>
            </a:r>
            <a:endParaRPr lang="en-GB" b="1" dirty="0"/>
          </a:p>
        </p:txBody>
      </p:sp>
      <p:sp>
        <p:nvSpPr>
          <p:cNvPr id="6" name="TextBox 5"/>
          <p:cNvSpPr txBox="1"/>
          <p:nvPr/>
        </p:nvSpPr>
        <p:spPr>
          <a:xfrm>
            <a:off x="847581" y="2608157"/>
            <a:ext cx="492443" cy="830997"/>
          </a:xfrm>
          <a:prstGeom prst="rect">
            <a:avLst/>
          </a:prstGeom>
          <a:noFill/>
        </p:spPr>
        <p:txBody>
          <a:bodyPr wrap="none" rtlCol="0">
            <a:spAutoFit/>
          </a:bodyPr>
          <a:lstStyle/>
          <a:p>
            <a:r>
              <a:rPr lang="en-GB" sz="4800" b="1" dirty="0" smtClean="0"/>
              <a:t>?</a:t>
            </a:r>
            <a:endParaRPr lang="en-GB" b="1" dirty="0"/>
          </a:p>
        </p:txBody>
      </p:sp>
      <p:sp>
        <p:nvSpPr>
          <p:cNvPr id="7" name="TextBox 6"/>
          <p:cNvSpPr txBox="1"/>
          <p:nvPr/>
        </p:nvSpPr>
        <p:spPr>
          <a:xfrm>
            <a:off x="7723202" y="2492896"/>
            <a:ext cx="492443" cy="830997"/>
          </a:xfrm>
          <a:prstGeom prst="rect">
            <a:avLst/>
          </a:prstGeom>
          <a:noFill/>
        </p:spPr>
        <p:txBody>
          <a:bodyPr wrap="none" rtlCol="0">
            <a:spAutoFit/>
          </a:bodyPr>
          <a:lstStyle/>
          <a:p>
            <a:r>
              <a:rPr lang="en-GB" sz="4800" b="1" dirty="0" smtClean="0"/>
              <a:t>?</a:t>
            </a:r>
            <a:endParaRPr lang="en-GB" b="1" dirty="0"/>
          </a:p>
        </p:txBody>
      </p:sp>
      <p:sp>
        <p:nvSpPr>
          <p:cNvPr id="8" name="TextBox 7"/>
          <p:cNvSpPr txBox="1"/>
          <p:nvPr/>
        </p:nvSpPr>
        <p:spPr>
          <a:xfrm>
            <a:off x="2339752" y="4581128"/>
            <a:ext cx="492443" cy="830997"/>
          </a:xfrm>
          <a:prstGeom prst="rect">
            <a:avLst/>
          </a:prstGeom>
          <a:noFill/>
        </p:spPr>
        <p:txBody>
          <a:bodyPr wrap="none" rtlCol="0">
            <a:spAutoFit/>
          </a:bodyPr>
          <a:lstStyle/>
          <a:p>
            <a:r>
              <a:rPr lang="en-GB" sz="4800" b="1" dirty="0" smtClean="0"/>
              <a:t>?</a:t>
            </a:r>
            <a:endParaRPr lang="en-GB" b="1" dirty="0"/>
          </a:p>
        </p:txBody>
      </p:sp>
      <p:sp>
        <p:nvSpPr>
          <p:cNvPr id="9" name="TextBox 8"/>
          <p:cNvSpPr txBox="1"/>
          <p:nvPr/>
        </p:nvSpPr>
        <p:spPr>
          <a:xfrm>
            <a:off x="6588224" y="4509120"/>
            <a:ext cx="492443" cy="830997"/>
          </a:xfrm>
          <a:prstGeom prst="rect">
            <a:avLst/>
          </a:prstGeom>
          <a:noFill/>
        </p:spPr>
        <p:txBody>
          <a:bodyPr wrap="none" rtlCol="0">
            <a:spAutoFit/>
          </a:bodyPr>
          <a:lstStyle/>
          <a:p>
            <a:r>
              <a:rPr lang="en-GB" sz="4800" b="1" dirty="0" smtClean="0"/>
              <a:t>?</a:t>
            </a:r>
            <a:endParaRPr lang="en-GB" b="1" dirty="0"/>
          </a:p>
        </p:txBody>
      </p:sp>
      <p:sp>
        <p:nvSpPr>
          <p:cNvPr id="10" name="TextBox 9"/>
          <p:cNvSpPr txBox="1"/>
          <p:nvPr/>
        </p:nvSpPr>
        <p:spPr>
          <a:xfrm>
            <a:off x="4325778" y="503375"/>
            <a:ext cx="492443" cy="830997"/>
          </a:xfrm>
          <a:prstGeom prst="rect">
            <a:avLst/>
          </a:prstGeom>
          <a:noFill/>
        </p:spPr>
        <p:txBody>
          <a:bodyPr wrap="none" rtlCol="0">
            <a:spAutoFit/>
          </a:bodyPr>
          <a:lstStyle/>
          <a:p>
            <a:r>
              <a:rPr lang="en-GB" sz="4800" b="1" dirty="0" smtClean="0"/>
              <a:t>?</a:t>
            </a:r>
            <a:endParaRPr lang="en-GB" b="1" dirty="0"/>
          </a:p>
        </p:txBody>
      </p:sp>
      <p:sp>
        <p:nvSpPr>
          <p:cNvPr id="11" name="TextBox 10"/>
          <p:cNvSpPr txBox="1"/>
          <p:nvPr/>
        </p:nvSpPr>
        <p:spPr>
          <a:xfrm>
            <a:off x="4540224" y="5350271"/>
            <a:ext cx="492443" cy="830997"/>
          </a:xfrm>
          <a:prstGeom prst="rect">
            <a:avLst/>
          </a:prstGeom>
          <a:noFill/>
        </p:spPr>
        <p:txBody>
          <a:bodyPr wrap="none" rtlCol="0">
            <a:spAutoFit/>
          </a:bodyPr>
          <a:lstStyle/>
          <a:p>
            <a:r>
              <a:rPr lang="en-GB" sz="4800" b="1" dirty="0" smtClean="0"/>
              <a:t>?</a:t>
            </a:r>
            <a:endParaRPr lang="en-GB" b="1" dirty="0"/>
          </a:p>
        </p:txBody>
      </p:sp>
    </p:spTree>
    <p:extLst>
      <p:ext uri="{BB962C8B-B14F-4D97-AF65-F5344CB8AC3E}">
        <p14:creationId xmlns:p14="http://schemas.microsoft.com/office/powerpoint/2010/main" val="26195673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74576" y="332656"/>
            <a:ext cx="6781800" cy="806450"/>
          </a:xfrm>
        </p:spPr>
        <p:txBody>
          <a:bodyPr>
            <a:noAutofit/>
          </a:bodyPr>
          <a:lstStyle/>
          <a:p>
            <a:r>
              <a:rPr lang="en-US" sz="4000" b="1" dirty="0"/>
              <a:t>Using OM to monitor the achievement of results</a:t>
            </a:r>
          </a:p>
        </p:txBody>
      </p:sp>
      <p:sp>
        <p:nvSpPr>
          <p:cNvPr id="3" name="Content Placeholder 2"/>
          <p:cNvSpPr>
            <a:spLocks noGrp="1"/>
          </p:cNvSpPr>
          <p:nvPr>
            <p:ph idx="4294967295"/>
          </p:nvPr>
        </p:nvSpPr>
        <p:spPr>
          <a:xfrm>
            <a:off x="1174576" y="1368896"/>
            <a:ext cx="6781800" cy="4724400"/>
          </a:xfrm>
        </p:spPr>
        <p:txBody>
          <a:bodyPr>
            <a:normAutofit fontScale="92500" lnSpcReduction="10000"/>
          </a:bodyPr>
          <a:lstStyle/>
          <a:p>
            <a:r>
              <a:rPr lang="en-US" dirty="0" smtClean="0">
                <a:solidFill>
                  <a:schemeClr val="bg1">
                    <a:lumMod val="65000"/>
                  </a:schemeClr>
                </a:solidFill>
              </a:rPr>
              <a:t>Define your vision (</a:t>
            </a:r>
            <a:r>
              <a:rPr lang="en-US" i="1" dirty="0" smtClean="0">
                <a:solidFill>
                  <a:schemeClr val="bg1">
                    <a:lumMod val="65000"/>
                  </a:schemeClr>
                </a:solidFill>
              </a:rPr>
              <a:t>your dream</a:t>
            </a:r>
            <a:r>
              <a:rPr lang="en-US" dirty="0" smtClean="0">
                <a:solidFill>
                  <a:schemeClr val="bg1">
                    <a:lumMod val="65000"/>
                  </a:schemeClr>
                </a:solidFill>
              </a:rPr>
              <a:t>) &amp; mission (</a:t>
            </a:r>
            <a:r>
              <a:rPr lang="en-US" i="1" dirty="0" smtClean="0">
                <a:solidFill>
                  <a:schemeClr val="bg1">
                    <a:lumMod val="65000"/>
                  </a:schemeClr>
                </a:solidFill>
              </a:rPr>
              <a:t>how you can contribute to the vision</a:t>
            </a:r>
            <a:r>
              <a:rPr lang="en-US" dirty="0" smtClean="0">
                <a:solidFill>
                  <a:schemeClr val="bg1">
                    <a:lumMod val="65000"/>
                  </a:schemeClr>
                </a:solidFill>
              </a:rPr>
              <a:t>)</a:t>
            </a:r>
          </a:p>
          <a:p>
            <a:r>
              <a:rPr lang="en-US" dirty="0" smtClean="0"/>
              <a:t>Define desired results/outcomes</a:t>
            </a:r>
          </a:p>
          <a:p>
            <a:pPr lvl="1"/>
            <a:r>
              <a:rPr lang="en-US" dirty="0" smtClean="0"/>
              <a:t>Identify &amp; classify stakeholders</a:t>
            </a:r>
          </a:p>
          <a:p>
            <a:pPr lvl="1"/>
            <a:r>
              <a:rPr lang="en-US" dirty="0" smtClean="0"/>
              <a:t>Define desired stakeholder outcomes</a:t>
            </a:r>
          </a:p>
          <a:p>
            <a:r>
              <a:rPr lang="en-US" dirty="0" smtClean="0">
                <a:solidFill>
                  <a:schemeClr val="bg1">
                    <a:lumMod val="65000"/>
                  </a:schemeClr>
                </a:solidFill>
              </a:rPr>
              <a:t>Define indicators (</a:t>
            </a:r>
            <a:r>
              <a:rPr lang="en-US" i="1" dirty="0" smtClean="0">
                <a:solidFill>
                  <a:schemeClr val="bg1">
                    <a:lumMod val="65000"/>
                  </a:schemeClr>
                </a:solidFill>
              </a:rPr>
              <a:t>are we on track?</a:t>
            </a:r>
            <a:r>
              <a:rPr lang="en-US" dirty="0" smtClean="0">
                <a:solidFill>
                  <a:schemeClr val="bg1">
                    <a:lumMod val="65000"/>
                  </a:schemeClr>
                </a:solidFill>
              </a:rPr>
              <a:t>)</a:t>
            </a:r>
          </a:p>
          <a:p>
            <a:r>
              <a:rPr lang="en-US" dirty="0" smtClean="0">
                <a:solidFill>
                  <a:schemeClr val="bg1">
                    <a:lumMod val="65000"/>
                  </a:schemeClr>
                </a:solidFill>
              </a:rPr>
              <a:t>Define our strategy (</a:t>
            </a:r>
            <a:r>
              <a:rPr lang="en-US" i="1" dirty="0" smtClean="0">
                <a:solidFill>
                  <a:schemeClr val="bg1">
                    <a:lumMod val="65000"/>
                  </a:schemeClr>
                </a:solidFill>
              </a:rPr>
              <a:t>how we contribute to an outcome</a:t>
            </a:r>
            <a:r>
              <a:rPr lang="en-US" dirty="0" smtClean="0">
                <a:solidFill>
                  <a:schemeClr val="bg1">
                    <a:lumMod val="65000"/>
                  </a:schemeClr>
                </a:solidFill>
              </a:rPr>
              <a:t>)</a:t>
            </a:r>
          </a:p>
          <a:p>
            <a:r>
              <a:rPr lang="en-US" dirty="0" smtClean="0">
                <a:solidFill>
                  <a:schemeClr val="bg1">
                    <a:lumMod val="65000"/>
                  </a:schemeClr>
                </a:solidFill>
              </a:rPr>
              <a:t>Prepare a monitoring plan</a:t>
            </a:r>
            <a:endParaRPr lang="en-US" dirty="0">
              <a:solidFill>
                <a:schemeClr val="bg1">
                  <a:lumMod val="65000"/>
                </a:schemeClr>
              </a:solidFill>
            </a:endParaRPr>
          </a:p>
        </p:txBody>
      </p:sp>
    </p:spTree>
    <p:extLst>
      <p:ext uri="{BB962C8B-B14F-4D97-AF65-F5344CB8AC3E}">
        <p14:creationId xmlns:p14="http://schemas.microsoft.com/office/powerpoint/2010/main" val="39320408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D7918A12-994C-4CCC-976B-AE654A631ED1}" type="slidenum">
              <a:rPr lang="en-US" smtClean="0"/>
              <a:pPr>
                <a:defRPr/>
              </a:pPr>
              <a:t>88</a:t>
            </a:fld>
            <a:endParaRPr lang="en-US" dirty="0"/>
          </a:p>
        </p:txBody>
      </p:sp>
      <p:sp>
        <p:nvSpPr>
          <p:cNvPr id="35843" name="Text Box 2"/>
          <p:cNvSpPr txBox="1">
            <a:spLocks noChangeArrowheads="1"/>
          </p:cNvSpPr>
          <p:nvPr/>
        </p:nvSpPr>
        <p:spPr bwMode="auto">
          <a:xfrm>
            <a:off x="539552" y="370114"/>
            <a:ext cx="79208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algn="ctr"/>
            <a:r>
              <a:rPr lang="en-US" sz="4000" b="1" dirty="0">
                <a:latin typeface="+mj-lt"/>
                <a:ea typeface="+mj-ea"/>
                <a:cs typeface="+mj-cs"/>
              </a:rPr>
              <a:t>Step 3: Identify &amp; Classify  Stakeholders</a:t>
            </a:r>
          </a:p>
        </p:txBody>
      </p:sp>
      <p:sp>
        <p:nvSpPr>
          <p:cNvPr id="6" name="AutoShape 3"/>
          <p:cNvSpPr>
            <a:spLocks noChangeArrowheads="1"/>
          </p:cNvSpPr>
          <p:nvPr/>
        </p:nvSpPr>
        <p:spPr bwMode="auto">
          <a:xfrm>
            <a:off x="1403176" y="1893168"/>
            <a:ext cx="6553200" cy="3048000"/>
          </a:xfrm>
          <a:prstGeom prst="flowChartAlternateProcess">
            <a:avLst/>
          </a:prstGeom>
          <a:solidFill>
            <a:srgbClr val="CC9900"/>
          </a:solidFill>
          <a:ln w="9525">
            <a:solidFill>
              <a:schemeClr val="tx1"/>
            </a:solidFill>
            <a:miter lim="800000"/>
            <a:headEnd/>
            <a:tailEnd/>
          </a:ln>
        </p:spPr>
        <p:txBody>
          <a:bodyPr wrap="none" anchor="ctr"/>
          <a:lstStyle/>
          <a:p>
            <a:endParaRPr lang="en-GB" dirty="0"/>
          </a:p>
        </p:txBody>
      </p:sp>
      <p:sp>
        <p:nvSpPr>
          <p:cNvPr id="7" name="Text Box 4"/>
          <p:cNvSpPr txBox="1">
            <a:spLocks noChangeArrowheads="1"/>
          </p:cNvSpPr>
          <p:nvPr/>
        </p:nvSpPr>
        <p:spPr bwMode="auto">
          <a:xfrm>
            <a:off x="1784176" y="2420888"/>
            <a:ext cx="5638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algn="ctr"/>
            <a:r>
              <a:rPr lang="en-US" sz="2800" b="1" u="sng" dirty="0" smtClean="0">
                <a:latin typeface="Calibri" pitchFamily="34" charset="0"/>
                <a:cs typeface="Calibri" pitchFamily="34" charset="0"/>
              </a:rPr>
              <a:t>EXERCISE: Brainstorm</a:t>
            </a:r>
          </a:p>
          <a:p>
            <a:pPr algn="ctr"/>
            <a:r>
              <a:rPr lang="en-US" sz="2800" dirty="0" smtClean="0">
                <a:latin typeface="Calibri" pitchFamily="34" charset="0"/>
                <a:cs typeface="Calibri" pitchFamily="34" charset="0"/>
              </a:rPr>
              <a:t>List </a:t>
            </a:r>
            <a:r>
              <a:rPr lang="en-GB" sz="2800" dirty="0">
                <a:latin typeface="Calibri" pitchFamily="34" charset="0"/>
                <a:cs typeface="Calibri" pitchFamily="34" charset="0"/>
              </a:rPr>
              <a:t>all the people and groups of people who can be affected, positively or negatively, by the </a:t>
            </a:r>
            <a:r>
              <a:rPr lang="en-GB" sz="2800" dirty="0" smtClean="0">
                <a:latin typeface="Calibri" pitchFamily="34" charset="0"/>
                <a:cs typeface="Calibri" pitchFamily="34" charset="0"/>
              </a:rPr>
              <a:t>project</a:t>
            </a:r>
            <a:endParaRPr lang="en-US" sz="2800" dirty="0" smtClean="0"/>
          </a:p>
        </p:txBody>
      </p:sp>
    </p:spTree>
    <p:extLst>
      <p:ext uri="{BB962C8B-B14F-4D97-AF65-F5344CB8AC3E}">
        <p14:creationId xmlns:p14="http://schemas.microsoft.com/office/powerpoint/2010/main" val="40229111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49275"/>
            <a:ext cx="8496300" cy="804863"/>
          </a:xfrm>
        </p:spPr>
        <p:txBody>
          <a:bodyPr>
            <a:normAutofit fontScale="90000"/>
          </a:bodyPr>
          <a:lstStyle/>
          <a:p>
            <a:r>
              <a:rPr lang="en-US" sz="2400" u="sng" smtClean="0"/>
              <a:t>Stakeholder Circles</a:t>
            </a:r>
            <a:r>
              <a:rPr lang="en-US" sz="2400" smtClean="0"/>
              <a:t>: </a:t>
            </a:r>
            <a:r>
              <a:rPr lang="en-GB" sz="2400" smtClean="0"/>
              <a:t>A programme can not control change, it can only influence and contribute to changes at the level of its direct partners</a:t>
            </a:r>
            <a:r>
              <a:rPr lang="en-GB" sz="2800" smtClean="0"/>
              <a:t/>
            </a:r>
            <a:br>
              <a:rPr lang="en-GB" sz="2800" smtClean="0"/>
            </a:br>
            <a:endParaRPr lang="en-US" sz="2800" dirty="0"/>
          </a:p>
        </p:txBody>
      </p:sp>
      <p:sp>
        <p:nvSpPr>
          <p:cNvPr id="5" name="Rectangle 1027"/>
          <p:cNvSpPr>
            <a:spLocks noChangeArrowheads="1"/>
          </p:cNvSpPr>
          <p:nvPr/>
        </p:nvSpPr>
        <p:spPr bwMode="auto">
          <a:xfrm>
            <a:off x="250825" y="1484313"/>
            <a:ext cx="844867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0" rIns="45720" bIns="0"/>
          <a:lstStyle/>
          <a:p>
            <a:pPr marL="619125" indent="-111125">
              <a:lnSpc>
                <a:spcPct val="90000"/>
              </a:lnSpc>
              <a:buClr>
                <a:srgbClr val="C93000"/>
              </a:buClr>
            </a:pPr>
            <a:endParaRPr lang="en-US" dirty="0">
              <a:solidFill>
                <a:srgbClr val="110400"/>
              </a:solidFill>
              <a:latin typeface="Arial" pitchFamily="34" charset="0"/>
            </a:endParaRPr>
          </a:p>
          <a:p>
            <a:pPr marL="619125" indent="-111125">
              <a:lnSpc>
                <a:spcPct val="90000"/>
              </a:lnSpc>
              <a:buClr>
                <a:srgbClr val="C93000"/>
              </a:buClr>
              <a:buFont typeface="Wingdings" pitchFamily="2" charset="2"/>
              <a:buChar char="ü"/>
            </a:pPr>
            <a:endParaRPr lang="en-US" sz="3200" dirty="0">
              <a:solidFill>
                <a:srgbClr val="110400"/>
              </a:solidFill>
              <a:latin typeface="Arial" pitchFamily="34" charset="0"/>
            </a:endParaRPr>
          </a:p>
        </p:txBody>
      </p:sp>
      <p:grpSp>
        <p:nvGrpSpPr>
          <p:cNvPr id="7" name="Group 1029"/>
          <p:cNvGrpSpPr>
            <a:grpSpLocks/>
          </p:cNvGrpSpPr>
          <p:nvPr/>
        </p:nvGrpSpPr>
        <p:grpSpPr bwMode="auto">
          <a:xfrm>
            <a:off x="228600" y="1524000"/>
            <a:ext cx="8470246" cy="5029200"/>
            <a:chOff x="784" y="960"/>
            <a:chExt cx="4677" cy="2840"/>
          </a:xfrm>
        </p:grpSpPr>
        <p:sp>
          <p:nvSpPr>
            <p:cNvPr id="8" name="Rectangle 1030"/>
            <p:cNvSpPr>
              <a:spLocks noChangeArrowheads="1"/>
            </p:cNvSpPr>
            <p:nvPr/>
          </p:nvSpPr>
          <p:spPr bwMode="auto">
            <a:xfrm>
              <a:off x="784" y="2100"/>
              <a:ext cx="441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sym typeface="Verdana" pitchFamily="34" charset="0"/>
                </a:rPr>
                <a:t> </a:t>
              </a:r>
            </a:p>
          </p:txBody>
        </p:sp>
        <p:sp>
          <p:nvSpPr>
            <p:cNvPr id="9" name="Oval 1031"/>
            <p:cNvSpPr>
              <a:spLocks noChangeArrowheads="1"/>
            </p:cNvSpPr>
            <p:nvPr/>
          </p:nvSpPr>
          <p:spPr bwMode="auto">
            <a:xfrm>
              <a:off x="912" y="960"/>
              <a:ext cx="2719" cy="2840"/>
            </a:xfrm>
            <a:prstGeom prst="ellipse">
              <a:avLst/>
            </a:prstGeom>
            <a:solidFill>
              <a:srgbClr val="08DE4F"/>
            </a:solidFill>
            <a:ln w="127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 name="Oval 1032"/>
            <p:cNvSpPr>
              <a:spLocks noChangeArrowheads="1"/>
            </p:cNvSpPr>
            <p:nvPr/>
          </p:nvSpPr>
          <p:spPr bwMode="auto">
            <a:xfrm>
              <a:off x="1152" y="1824"/>
              <a:ext cx="1781" cy="1903"/>
            </a:xfrm>
            <a:prstGeom prst="ellipse">
              <a:avLst/>
            </a:prstGeom>
            <a:solidFill>
              <a:srgbClr val="FF9933"/>
            </a:solid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 name="Oval 1033"/>
            <p:cNvSpPr>
              <a:spLocks noChangeArrowheads="1"/>
            </p:cNvSpPr>
            <p:nvPr/>
          </p:nvSpPr>
          <p:spPr bwMode="auto">
            <a:xfrm>
              <a:off x="1430" y="2838"/>
              <a:ext cx="795" cy="846"/>
            </a:xfrm>
            <a:prstGeom prst="ellipse">
              <a:avLst/>
            </a:prstGeom>
            <a:solidFill>
              <a:srgbClr val="9FCAFF"/>
            </a:solidFill>
            <a:ln w="2857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 name="Text Box 1034"/>
            <p:cNvSpPr txBox="1">
              <a:spLocks noChangeArrowheads="1"/>
            </p:cNvSpPr>
            <p:nvPr/>
          </p:nvSpPr>
          <p:spPr bwMode="auto">
            <a:xfrm>
              <a:off x="1404" y="3207"/>
              <a:ext cx="862" cy="30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1"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Implementing team</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3" name="Text Box 1035"/>
            <p:cNvSpPr txBox="1">
              <a:spLocks noChangeArrowheads="1"/>
            </p:cNvSpPr>
            <p:nvPr/>
          </p:nvSpPr>
          <p:spPr bwMode="auto">
            <a:xfrm>
              <a:off x="1353" y="2367"/>
              <a:ext cx="646" cy="32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1"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Direct partner 1</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4" name="Text Box 1036"/>
            <p:cNvSpPr txBox="1">
              <a:spLocks noChangeArrowheads="1"/>
            </p:cNvSpPr>
            <p:nvPr/>
          </p:nvSpPr>
          <p:spPr bwMode="auto">
            <a:xfrm>
              <a:off x="2000" y="2285"/>
              <a:ext cx="647" cy="30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1"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Direct partner 2</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5" name="Text Box 1037"/>
            <p:cNvSpPr txBox="1">
              <a:spLocks noChangeArrowheads="1"/>
            </p:cNvSpPr>
            <p:nvPr/>
          </p:nvSpPr>
          <p:spPr bwMode="auto">
            <a:xfrm>
              <a:off x="2259" y="2672"/>
              <a:ext cx="647" cy="32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1"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Direct partner 3</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6" name="Text Box 1038"/>
            <p:cNvSpPr txBox="1">
              <a:spLocks noChangeArrowheads="1"/>
            </p:cNvSpPr>
            <p:nvPr/>
          </p:nvSpPr>
          <p:spPr bwMode="auto">
            <a:xfrm>
              <a:off x="1343" y="1371"/>
              <a:ext cx="760" cy="24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Community1</a:t>
              </a:r>
              <a:endParaRPr kumimoji="0" lang="en-US" sz="1400" b="0" i="0" u="none" strike="noStrike" kern="0" cap="none" spc="0" normalizeH="0" baseline="0" noProof="0" dirty="0" smtClean="0">
                <a:ln>
                  <a:noFill/>
                </a:ln>
                <a:solidFill>
                  <a:srgbClr val="000000"/>
                </a:solidFill>
                <a:effectLst/>
                <a:uLnTx/>
                <a:uFillTx/>
                <a:latin typeface="Verdana" pitchFamily="34" charset="0"/>
                <a:ea typeface="SimSun" pitchFamily="2" charset="-122"/>
                <a:cs typeface="Arial" pitchFamily="34" charset="0"/>
              </a:endParaRPr>
            </a:p>
          </p:txBody>
        </p:sp>
        <p:sp>
          <p:nvSpPr>
            <p:cNvPr id="17" name="Text Box 1039"/>
            <p:cNvSpPr txBox="1">
              <a:spLocks noChangeArrowheads="1"/>
            </p:cNvSpPr>
            <p:nvPr/>
          </p:nvSpPr>
          <p:spPr bwMode="auto">
            <a:xfrm>
              <a:off x="2336" y="1344"/>
              <a:ext cx="791" cy="249"/>
            </a:xfrm>
            <a:prstGeom prst="rect">
              <a:avLst/>
            </a:prstGeom>
            <a:solidFill>
              <a:srgbClr val="FFFFFF">
                <a:alpha val="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Community 2</a:t>
              </a:r>
              <a:endParaRPr kumimoji="0" lang="en-US"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endParaRPr>
            </a:p>
          </p:txBody>
        </p:sp>
        <p:sp>
          <p:nvSpPr>
            <p:cNvPr id="18" name="Text Box 1040"/>
            <p:cNvSpPr txBox="1">
              <a:spLocks noChangeArrowheads="1"/>
            </p:cNvSpPr>
            <p:nvPr/>
          </p:nvSpPr>
          <p:spPr bwMode="auto">
            <a:xfrm>
              <a:off x="2635" y="1760"/>
              <a:ext cx="841" cy="247"/>
            </a:xfrm>
            <a:prstGeom prst="rect">
              <a:avLst/>
            </a:prstGeom>
            <a:solidFill>
              <a:srgbClr val="FFFFFF">
                <a:alpha val="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W" altLang="zh-CN"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rPr>
                <a:t>Community 3</a:t>
              </a:r>
              <a:endParaRPr kumimoji="0" lang="en-US" sz="1400" b="0" i="0" u="none" strike="noStrike" kern="0" cap="none" spc="0" normalizeH="0" baseline="0" noProof="0" dirty="0" smtClean="0">
                <a:ln>
                  <a:noFill/>
                </a:ln>
                <a:solidFill>
                  <a:srgbClr val="000000"/>
                </a:solidFill>
                <a:effectLst/>
                <a:uLnTx/>
                <a:uFillTx/>
                <a:latin typeface="Arial" pitchFamily="34" charset="0"/>
                <a:ea typeface="SimSun" pitchFamily="2" charset="-122"/>
                <a:cs typeface="Arial" pitchFamily="34" charset="0"/>
              </a:endParaRPr>
            </a:p>
          </p:txBody>
        </p:sp>
        <p:sp>
          <p:nvSpPr>
            <p:cNvPr id="19" name="WordArt 1041"/>
            <p:cNvSpPr>
              <a:spLocks noChangeArrowheads="1" noChangeShapeType="1" noTextEdit="1"/>
            </p:cNvSpPr>
            <p:nvPr/>
          </p:nvSpPr>
          <p:spPr bwMode="auto">
            <a:xfrm rot="946907">
              <a:off x="2177" y="1083"/>
              <a:ext cx="770" cy="162"/>
            </a:xfrm>
            <a:prstGeom prst="rect">
              <a:avLst/>
            </a:prstGeom>
          </p:spPr>
          <p:txBody>
            <a:bodyPr spcFirstLastPara="1" wrap="none" fromWordArt="1">
              <a:prstTxWarp prst="textArchUp">
                <a:avLst>
                  <a:gd name="adj" fmla="val 1080000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0" cap="none" spc="0" normalizeH="0" baseline="0" noProof="0" dirty="0" smtClean="0">
                  <a:ln w="9525">
                    <a:solidFill>
                      <a:srgbClr val="000000"/>
                    </a:solidFill>
                    <a:round/>
                    <a:headEnd/>
                    <a:tailEnd/>
                  </a:ln>
                  <a:solidFill>
                    <a:srgbClr val="000000"/>
                  </a:solidFill>
                  <a:effectLst/>
                  <a:uLnTx/>
                  <a:uFillTx/>
                  <a:latin typeface="Times New Roman"/>
                  <a:cs typeface="Times New Roman"/>
                </a:rPr>
                <a:t>indirect influence</a:t>
              </a:r>
            </a:p>
          </p:txBody>
        </p:sp>
        <p:sp>
          <p:nvSpPr>
            <p:cNvPr id="20" name="AutoShape 1042"/>
            <p:cNvSpPr>
              <a:spLocks noChangeArrowheads="1"/>
            </p:cNvSpPr>
            <p:nvPr/>
          </p:nvSpPr>
          <p:spPr bwMode="auto">
            <a:xfrm rot="-3273203">
              <a:off x="1483" y="2837"/>
              <a:ext cx="613" cy="123"/>
            </a:xfrm>
            <a:prstGeom prst="curvedUpArrow">
              <a:avLst>
                <a:gd name="adj1" fmla="val 99675"/>
                <a:gd name="adj2" fmla="val 199350"/>
                <a:gd name="adj3" fmla="val 28667"/>
              </a:avLst>
            </a:prstGeom>
            <a:solidFill>
              <a:srgbClr val="99CC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21" name="AutoShape 1043"/>
            <p:cNvSpPr>
              <a:spLocks noChangeArrowheads="1"/>
            </p:cNvSpPr>
            <p:nvPr/>
          </p:nvSpPr>
          <p:spPr bwMode="auto">
            <a:xfrm rot="-2650181">
              <a:off x="1824" y="2880"/>
              <a:ext cx="676" cy="136"/>
            </a:xfrm>
            <a:prstGeom prst="curvedDownArrow">
              <a:avLst>
                <a:gd name="adj1" fmla="val 99412"/>
                <a:gd name="adj2" fmla="val 198824"/>
                <a:gd name="adj3" fmla="val 33333"/>
              </a:avLst>
            </a:prstGeom>
            <a:solidFill>
              <a:srgbClr val="99CC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22" name="AutoShape 1044"/>
            <p:cNvSpPr>
              <a:spLocks noChangeArrowheads="1"/>
            </p:cNvSpPr>
            <p:nvPr/>
          </p:nvSpPr>
          <p:spPr bwMode="auto">
            <a:xfrm rot="-3273203">
              <a:off x="2452" y="2090"/>
              <a:ext cx="613" cy="123"/>
            </a:xfrm>
            <a:prstGeom prst="curvedUpArrow">
              <a:avLst>
                <a:gd name="adj1" fmla="val 99675"/>
                <a:gd name="adj2" fmla="val 199350"/>
                <a:gd name="adj3" fmla="val 28667"/>
              </a:avLst>
            </a:prstGeom>
            <a:solidFill>
              <a:srgbClr val="99CC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23" name="AutoShape 1045"/>
            <p:cNvSpPr>
              <a:spLocks noChangeArrowheads="1"/>
            </p:cNvSpPr>
            <p:nvPr/>
          </p:nvSpPr>
          <p:spPr bwMode="auto">
            <a:xfrm rot="-6519348">
              <a:off x="1307" y="1920"/>
              <a:ext cx="749" cy="123"/>
            </a:xfrm>
            <a:prstGeom prst="curvedDownArrow">
              <a:avLst>
                <a:gd name="adj1" fmla="val 121789"/>
                <a:gd name="adj2" fmla="val 243577"/>
                <a:gd name="adj3" fmla="val 33333"/>
              </a:avLst>
            </a:prstGeom>
            <a:solidFill>
              <a:srgbClr val="99CC00"/>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24" name="WordArt 1046"/>
            <p:cNvSpPr>
              <a:spLocks noChangeArrowheads="1" noChangeShapeType="1" noTextEdit="1"/>
            </p:cNvSpPr>
            <p:nvPr/>
          </p:nvSpPr>
          <p:spPr bwMode="auto">
            <a:xfrm rot="795204">
              <a:off x="1872" y="1968"/>
              <a:ext cx="692" cy="161"/>
            </a:xfrm>
            <a:prstGeom prst="rect">
              <a:avLst/>
            </a:prstGeom>
          </p:spPr>
          <p:txBody>
            <a:bodyPr spcFirstLastPara="1" wrap="none" fromWordArt="1">
              <a:prstTxWarp prst="textArchUp">
                <a:avLst>
                  <a:gd name="adj" fmla="val 1100256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0" cap="none" spc="0" normalizeH="0" baseline="0" noProof="0" dirty="0" smtClean="0">
                  <a:ln w="9525">
                    <a:solidFill>
                      <a:srgbClr val="000000"/>
                    </a:solidFill>
                    <a:round/>
                    <a:headEnd/>
                    <a:tailEnd/>
                  </a:ln>
                  <a:solidFill>
                    <a:srgbClr val="000000"/>
                  </a:solidFill>
                  <a:effectLst/>
                  <a:uLnTx/>
                  <a:uFillTx/>
                  <a:latin typeface="Times New Roman"/>
                  <a:cs typeface="Times New Roman"/>
                </a:rPr>
                <a:t>direct influence</a:t>
              </a:r>
            </a:p>
          </p:txBody>
        </p:sp>
        <p:sp>
          <p:nvSpPr>
            <p:cNvPr id="25" name="WordArt 1047"/>
            <p:cNvSpPr>
              <a:spLocks noChangeArrowheads="1" noChangeShapeType="1" noTextEdit="1"/>
            </p:cNvSpPr>
            <p:nvPr/>
          </p:nvSpPr>
          <p:spPr bwMode="auto">
            <a:xfrm rot="554354">
              <a:off x="1577" y="2925"/>
              <a:ext cx="566" cy="343"/>
            </a:xfrm>
            <a:prstGeom prst="rect">
              <a:avLst/>
            </a:prstGeom>
          </p:spPr>
          <p:txBody>
            <a:bodyPr spcFirstLastPara="1" wrap="none" fromWordArt="1">
              <a:prstTxWarp prst="textArchUp">
                <a:avLst>
                  <a:gd name="adj" fmla="val 1132412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0" cap="none" spc="0" normalizeH="0" baseline="0" noProof="0" dirty="0" smtClean="0">
                  <a:ln w="9525">
                    <a:solidFill>
                      <a:srgbClr val="000000"/>
                    </a:solidFill>
                    <a:round/>
                    <a:headEnd/>
                    <a:tailEnd/>
                  </a:ln>
                  <a:solidFill>
                    <a:srgbClr val="000000"/>
                  </a:solidFill>
                  <a:effectLst/>
                  <a:uLnTx/>
                  <a:uFillTx/>
                  <a:latin typeface="Times New Roman"/>
                  <a:cs typeface="Times New Roman"/>
                </a:rPr>
                <a:t>direct control</a:t>
              </a:r>
            </a:p>
          </p:txBody>
        </p:sp>
        <p:sp>
          <p:nvSpPr>
            <p:cNvPr id="26" name="Text Box 1048"/>
            <p:cNvSpPr txBox="1">
              <a:spLocks noChangeArrowheads="1"/>
            </p:cNvSpPr>
            <p:nvPr/>
          </p:nvSpPr>
          <p:spPr bwMode="auto">
            <a:xfrm>
              <a:off x="3779" y="2925"/>
              <a:ext cx="1630" cy="542"/>
            </a:xfrm>
            <a:prstGeom prst="rect">
              <a:avLst/>
            </a:prstGeom>
            <a:solidFill>
              <a:srgbClr val="9FCAFF"/>
            </a:solidFill>
            <a:ln w="12700">
              <a:solidFill>
                <a:srgbClr val="000000"/>
              </a:solidFill>
              <a:miter lim="800000"/>
              <a:headEnd/>
              <a:tailEnd/>
            </a:ln>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CO" sz="2800" b="1" i="0" u="none" strike="noStrike" kern="0" cap="none" spc="0" normalizeH="0" baseline="0" noProof="0" dirty="0" smtClean="0">
                  <a:ln>
                    <a:noFill/>
                  </a:ln>
                  <a:solidFill>
                    <a:srgbClr val="000000"/>
                  </a:solidFill>
                  <a:effectLst/>
                  <a:uLnTx/>
                  <a:uFillTx/>
                  <a:latin typeface="Arial" pitchFamily="34" charset="0"/>
                  <a:cs typeface="Arial" pitchFamily="34" charset="0"/>
                </a:rPr>
                <a:t>Sphere of Control</a:t>
              </a:r>
              <a:endParaRPr kumimoji="0" lang="es-ES" sz="2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 name="Text Box 1049"/>
            <p:cNvSpPr txBox="1">
              <a:spLocks noChangeArrowheads="1"/>
            </p:cNvSpPr>
            <p:nvPr/>
          </p:nvSpPr>
          <p:spPr bwMode="auto">
            <a:xfrm>
              <a:off x="3779" y="2070"/>
              <a:ext cx="1682" cy="541"/>
            </a:xfrm>
            <a:prstGeom prst="rect">
              <a:avLst/>
            </a:prstGeom>
            <a:solidFill>
              <a:srgbClr val="FF9933"/>
            </a:solidFill>
            <a:ln w="12700">
              <a:solidFill>
                <a:srgbClr val="000000"/>
              </a:solidFill>
              <a:miter lim="800000"/>
              <a:headEnd/>
              <a:tailEnd/>
            </a:ln>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CO" sz="2800" b="1" i="0" u="none" strike="noStrike" kern="0" cap="none" spc="0" normalizeH="0" baseline="0" noProof="0" dirty="0" smtClean="0">
                  <a:ln>
                    <a:noFill/>
                  </a:ln>
                  <a:solidFill>
                    <a:srgbClr val="000000"/>
                  </a:solidFill>
                  <a:effectLst/>
                  <a:uLnTx/>
                  <a:uFillTx/>
                  <a:latin typeface="Arial" pitchFamily="34" charset="0"/>
                  <a:cs typeface="Arial" pitchFamily="34" charset="0"/>
                </a:rPr>
                <a:t>Sphere of influence</a:t>
              </a:r>
              <a:endParaRPr kumimoji="0" lang="es-ES" sz="2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8" name="Text Box 1050"/>
            <p:cNvSpPr txBox="1">
              <a:spLocks noChangeArrowheads="1"/>
            </p:cNvSpPr>
            <p:nvPr/>
          </p:nvSpPr>
          <p:spPr bwMode="auto">
            <a:xfrm>
              <a:off x="3779" y="1193"/>
              <a:ext cx="1682" cy="539"/>
            </a:xfrm>
            <a:prstGeom prst="rect">
              <a:avLst/>
            </a:prstGeom>
            <a:solidFill>
              <a:srgbClr val="08DE4F"/>
            </a:solidFill>
            <a:ln w="12700">
              <a:solidFill>
                <a:srgbClr val="000000"/>
              </a:solidFill>
              <a:miter lim="800000"/>
              <a:headEnd/>
              <a:tailEnd/>
            </a:ln>
          </p:spPr>
          <p:txBody>
            <a:bodyPr wrap="squar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CO" sz="2800" b="1" i="0" u="none" strike="noStrike" kern="0" cap="none" spc="0" normalizeH="0" baseline="0" noProof="0" dirty="0" smtClean="0">
                  <a:ln>
                    <a:noFill/>
                  </a:ln>
                  <a:solidFill>
                    <a:srgbClr val="000000"/>
                  </a:solidFill>
                  <a:effectLst/>
                  <a:uLnTx/>
                  <a:uFillTx/>
                  <a:latin typeface="Arial" pitchFamily="34" charset="0"/>
                  <a:cs typeface="Arial" pitchFamily="34" charset="0"/>
                </a:rPr>
                <a:t>Sphere of interest/concern</a:t>
              </a:r>
              <a:endParaRPr kumimoji="0" lang="es-ES" sz="2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1268314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prstGeom prst="rect">
            <a:avLst/>
          </a:prstGeom>
        </p:spPr>
        <p:txBody>
          <a:bodyPr/>
          <a:lstStyle/>
          <a:p>
            <a:pPr algn="ctr"/>
            <a:r>
              <a:rPr lang="en-GB" sz="1400" dirty="0" smtClean="0">
                <a:latin typeface="+mn-lt"/>
              </a:rPr>
              <a:t>The CPS Pollinators Project</a:t>
            </a:r>
            <a:endParaRPr lang="en-GB" sz="1400" dirty="0">
              <a:latin typeface="+mn-lt"/>
            </a:endParaRPr>
          </a:p>
        </p:txBody>
      </p:sp>
      <p:sp>
        <p:nvSpPr>
          <p:cNvPr id="2" name="Title 1"/>
          <p:cNvSpPr>
            <a:spLocks noGrp="1"/>
          </p:cNvSpPr>
          <p:nvPr>
            <p:ph type="title" idx="4294967295"/>
          </p:nvPr>
        </p:nvSpPr>
        <p:spPr>
          <a:xfrm>
            <a:off x="1187624" y="0"/>
            <a:ext cx="6781800" cy="806451"/>
          </a:xfrm>
        </p:spPr>
        <p:txBody>
          <a:bodyPr>
            <a:normAutofit/>
          </a:bodyPr>
          <a:lstStyle/>
          <a:p>
            <a:r>
              <a:rPr lang="en-GB" sz="4000" b="1" dirty="0" smtClean="0"/>
              <a:t>Overview</a:t>
            </a:r>
            <a:endParaRPr lang="en-GB" sz="4000" b="1" dirty="0"/>
          </a:p>
        </p:txBody>
      </p:sp>
      <p:sp>
        <p:nvSpPr>
          <p:cNvPr id="3" name="Content Placeholder 2"/>
          <p:cNvSpPr>
            <a:spLocks noGrp="1"/>
          </p:cNvSpPr>
          <p:nvPr>
            <p:ph idx="4294967295"/>
          </p:nvPr>
        </p:nvSpPr>
        <p:spPr>
          <a:xfrm>
            <a:off x="827584" y="1125538"/>
            <a:ext cx="7423150" cy="4724400"/>
          </a:xfrm>
        </p:spPr>
        <p:txBody>
          <a:bodyPr>
            <a:normAutofit fontScale="92500" lnSpcReduction="20000"/>
          </a:bodyPr>
          <a:lstStyle/>
          <a:p>
            <a:pPr>
              <a:spcBef>
                <a:spcPts val="0"/>
              </a:spcBef>
            </a:pPr>
            <a:r>
              <a:rPr lang="en-GB" sz="2400" dirty="0" smtClean="0"/>
              <a:t>To </a:t>
            </a:r>
            <a:r>
              <a:rPr lang="en-GB" sz="2400" dirty="0"/>
              <a:t>establish a shared understanding within the Calcutta University Team of  the rationale behind the use of a PME (planning, monitoring and evaluation) system that  maximises learning and is responsive to changes within the project’s spheres of control, influence and </a:t>
            </a:r>
            <a:r>
              <a:rPr lang="en-GB" sz="2400" dirty="0" smtClean="0"/>
              <a:t>concern:</a:t>
            </a:r>
          </a:p>
          <a:p>
            <a:pPr lvl="1">
              <a:spcBef>
                <a:spcPts val="0"/>
              </a:spcBef>
            </a:pPr>
            <a:r>
              <a:rPr lang="en-GB" sz="2200" dirty="0" smtClean="0"/>
              <a:t>What PME is</a:t>
            </a:r>
          </a:p>
          <a:p>
            <a:pPr lvl="1">
              <a:spcBef>
                <a:spcPts val="0"/>
              </a:spcBef>
            </a:pPr>
            <a:r>
              <a:rPr lang="en-GB" sz="2200" dirty="0" smtClean="0"/>
              <a:t>Why a PME system is needed (uses)</a:t>
            </a:r>
          </a:p>
          <a:p>
            <a:pPr lvl="1">
              <a:spcBef>
                <a:spcPts val="0"/>
              </a:spcBef>
            </a:pPr>
            <a:r>
              <a:rPr lang="en-GB" sz="2200" dirty="0" smtClean="0"/>
              <a:t>Who needs a PME system (users)</a:t>
            </a:r>
          </a:p>
          <a:p>
            <a:pPr lvl="1">
              <a:spcBef>
                <a:spcPts val="0"/>
              </a:spcBef>
            </a:pPr>
            <a:r>
              <a:rPr lang="en-GB" sz="2200" dirty="0" smtClean="0"/>
              <a:t>Who is involved in PME</a:t>
            </a:r>
          </a:p>
          <a:p>
            <a:pPr lvl="1">
              <a:spcBef>
                <a:spcPts val="0"/>
              </a:spcBef>
            </a:pPr>
            <a:r>
              <a:rPr lang="en-GB" sz="2200" dirty="0" smtClean="0"/>
              <a:t>When we monitor and evaluate</a:t>
            </a:r>
          </a:p>
          <a:p>
            <a:pPr lvl="1">
              <a:spcBef>
                <a:spcPts val="0"/>
              </a:spcBef>
            </a:pPr>
            <a:r>
              <a:rPr lang="en-GB" sz="2200" dirty="0" smtClean="0"/>
              <a:t>What we monitor and evaluate</a:t>
            </a:r>
          </a:p>
          <a:p>
            <a:pPr lvl="1">
              <a:spcBef>
                <a:spcPts val="0"/>
              </a:spcBef>
            </a:pPr>
            <a:r>
              <a:rPr lang="en-GB" sz="2200" dirty="0" smtClean="0"/>
              <a:t>How we monitor and evaluate</a:t>
            </a:r>
          </a:p>
          <a:p>
            <a:pPr>
              <a:spcBef>
                <a:spcPts val="0"/>
              </a:spcBef>
            </a:pPr>
            <a:endParaRPr lang="en-GB" sz="2400" dirty="0" smtClean="0"/>
          </a:p>
          <a:p>
            <a:pPr>
              <a:spcBef>
                <a:spcPts val="0"/>
              </a:spcBef>
            </a:pPr>
            <a:r>
              <a:rPr lang="en-GB" sz="2400" dirty="0" smtClean="0"/>
              <a:t>To </a:t>
            </a:r>
            <a:r>
              <a:rPr lang="en-GB" sz="2400" dirty="0"/>
              <a:t>exchange sufficient information to effectively operationalise the </a:t>
            </a:r>
            <a:r>
              <a:rPr lang="en-GB" sz="2400" dirty="0" smtClean="0"/>
              <a:t>system</a:t>
            </a:r>
          </a:p>
          <a:p>
            <a:pPr>
              <a:spcBef>
                <a:spcPts val="0"/>
              </a:spcBef>
            </a:pPr>
            <a:r>
              <a:rPr lang="en-GB" sz="2400" b="1" dirty="0" smtClean="0"/>
              <a:t>To implement a system that can contribute to positive, significant and sustainable change on the ground.</a:t>
            </a:r>
          </a:p>
        </p:txBody>
      </p:sp>
    </p:spTree>
    <p:extLst>
      <p:ext uri="{BB962C8B-B14F-4D97-AF65-F5344CB8AC3E}">
        <p14:creationId xmlns:p14="http://schemas.microsoft.com/office/powerpoint/2010/main" val="368997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1187624" y="174277"/>
            <a:ext cx="6781800" cy="806451"/>
          </a:xfrm>
        </p:spPr>
        <p:txBody>
          <a:bodyPr>
            <a:normAutofit/>
          </a:bodyPr>
          <a:lstStyle/>
          <a:p>
            <a:r>
              <a:rPr lang="en-US" sz="4000" b="1" dirty="0"/>
              <a:t>The Serenity Prayer </a:t>
            </a:r>
          </a:p>
        </p:txBody>
      </p:sp>
      <p:sp>
        <p:nvSpPr>
          <p:cNvPr id="3" name="Content Placeholder 2"/>
          <p:cNvSpPr>
            <a:spLocks noGrp="1"/>
          </p:cNvSpPr>
          <p:nvPr>
            <p:ph idx="4294967295"/>
          </p:nvPr>
        </p:nvSpPr>
        <p:spPr>
          <a:xfrm>
            <a:off x="1174576" y="1219200"/>
            <a:ext cx="6781800" cy="2497138"/>
          </a:xfrm>
        </p:spPr>
        <p:txBody>
          <a:bodyPr/>
          <a:lstStyle/>
          <a:p>
            <a:pPr marL="0" indent="0">
              <a:buNone/>
            </a:pPr>
            <a:r>
              <a:rPr lang="en-GB" i="1" dirty="0" smtClean="0"/>
              <a:t>God, grant me the serenity to accept the things I cannot change,</a:t>
            </a:r>
            <a:br>
              <a:rPr lang="en-GB" i="1" dirty="0" smtClean="0"/>
            </a:br>
            <a:r>
              <a:rPr lang="en-GB" i="1" dirty="0" smtClean="0"/>
              <a:t>The courage to change the things I can,</a:t>
            </a:r>
            <a:br>
              <a:rPr lang="en-GB" i="1" dirty="0" smtClean="0"/>
            </a:br>
            <a:r>
              <a:rPr lang="en-GB" i="1" dirty="0" smtClean="0"/>
              <a:t>And the wisdom to know the difference.</a:t>
            </a:r>
            <a:endParaRPr lang="en-US" i="1" dirty="0"/>
          </a:p>
        </p:txBody>
      </p:sp>
    </p:spTree>
    <p:extLst>
      <p:ext uri="{BB962C8B-B14F-4D97-AF65-F5344CB8AC3E}">
        <p14:creationId xmlns:p14="http://schemas.microsoft.com/office/powerpoint/2010/main" val="26272939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0" y="103188"/>
            <a:ext cx="8713788" cy="804862"/>
          </a:xfrm>
        </p:spPr>
        <p:txBody>
          <a:bodyPr>
            <a:noAutofit/>
          </a:bodyPr>
          <a:lstStyle/>
          <a:p>
            <a:r>
              <a:rPr lang="en-US" sz="4000" b="1" dirty="0" smtClean="0"/>
              <a:t>Those within your sphere of influence are </a:t>
            </a:r>
            <a:r>
              <a:rPr lang="en-US" sz="4000" b="1" dirty="0"/>
              <a:t>your “Boundary Partners”</a:t>
            </a:r>
          </a:p>
        </p:txBody>
      </p:sp>
      <p:sp>
        <p:nvSpPr>
          <p:cNvPr id="3" name="Content Placeholder 2"/>
          <p:cNvSpPr>
            <a:spLocks noGrp="1"/>
          </p:cNvSpPr>
          <p:nvPr>
            <p:ph idx="4294967295"/>
          </p:nvPr>
        </p:nvSpPr>
        <p:spPr>
          <a:xfrm>
            <a:off x="1174576" y="1219200"/>
            <a:ext cx="6781800" cy="4724400"/>
          </a:xfrm>
        </p:spPr>
        <p:txBody>
          <a:bodyPr>
            <a:normAutofit lnSpcReduction="10000"/>
          </a:bodyPr>
          <a:lstStyle/>
          <a:p>
            <a:pPr marL="0" indent="0">
              <a:buNone/>
            </a:pPr>
            <a:r>
              <a:rPr lang="en-GB" dirty="0" smtClean="0"/>
              <a:t>Who do you aim to inspire, persuade, support or encourage?</a:t>
            </a:r>
          </a:p>
          <a:p>
            <a:pPr marL="0" indent="0">
              <a:buNone/>
            </a:pPr>
            <a:r>
              <a:rPr lang="en-GB" dirty="0" smtClean="0"/>
              <a:t>Those individuals, groups, and organizations –  from civil society, government or business – with whom you:</a:t>
            </a:r>
          </a:p>
          <a:p>
            <a:r>
              <a:rPr lang="en-GB" dirty="0" smtClean="0"/>
              <a:t>Interact directly to effect change</a:t>
            </a:r>
          </a:p>
          <a:p>
            <a:r>
              <a:rPr lang="en-GB" dirty="0" smtClean="0"/>
              <a:t>Anticipate opportunities for change</a:t>
            </a:r>
          </a:p>
          <a:p>
            <a:r>
              <a:rPr lang="en-GB" dirty="0" smtClean="0"/>
              <a:t>Ideally, engage in mutual learning</a:t>
            </a:r>
          </a:p>
          <a:p>
            <a:pPr marL="0" indent="0">
              <a:buNone/>
            </a:pPr>
            <a:endParaRPr lang="en-US" dirty="0"/>
          </a:p>
        </p:txBody>
      </p:sp>
    </p:spTree>
    <p:extLst>
      <p:ext uri="{BB962C8B-B14F-4D97-AF65-F5344CB8AC3E}">
        <p14:creationId xmlns:p14="http://schemas.microsoft.com/office/powerpoint/2010/main" val="37522092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187624" y="174277"/>
            <a:ext cx="6781800" cy="8064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CPS Boundary Partners</a:t>
            </a:r>
            <a:endParaRPr lang="en-US" sz="4000" b="1"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202189" y="1646237"/>
            <a:ext cx="6754187" cy="4159027"/>
          </a:xfrm>
          <a:prstGeom prst="rect">
            <a:avLst/>
          </a:prstGeom>
        </p:spPr>
      </p:pic>
    </p:spTree>
    <p:extLst>
      <p:ext uri="{BB962C8B-B14F-4D97-AF65-F5344CB8AC3E}">
        <p14:creationId xmlns:p14="http://schemas.microsoft.com/office/powerpoint/2010/main" val="40700543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The CPS Pollinators Project</a:t>
            </a:r>
            <a:endParaRPr lang="en-GB" dirty="0"/>
          </a:p>
        </p:txBody>
      </p:sp>
      <p:sp>
        <p:nvSpPr>
          <p:cNvPr id="2" name="Title 1"/>
          <p:cNvSpPr>
            <a:spLocks noGrp="1"/>
          </p:cNvSpPr>
          <p:nvPr>
            <p:ph type="title" idx="4294967295"/>
          </p:nvPr>
        </p:nvSpPr>
        <p:spPr>
          <a:xfrm>
            <a:off x="539948" y="102269"/>
            <a:ext cx="8064500" cy="806451"/>
          </a:xfrm>
        </p:spPr>
        <p:txBody>
          <a:bodyPr>
            <a:normAutofit fontScale="90000"/>
          </a:bodyPr>
          <a:lstStyle/>
          <a:p>
            <a:r>
              <a:rPr lang="en-GB" dirty="0" smtClean="0"/>
              <a:t>Boundary Partners have Boundary Partners</a:t>
            </a:r>
            <a:endParaRPr lang="en-GB" dirty="0"/>
          </a:p>
        </p:txBody>
      </p:sp>
      <p:grpSp>
        <p:nvGrpSpPr>
          <p:cNvPr id="36" name="Group 35"/>
          <p:cNvGrpSpPr/>
          <p:nvPr/>
        </p:nvGrpSpPr>
        <p:grpSpPr>
          <a:xfrm>
            <a:off x="800100" y="1310625"/>
            <a:ext cx="8060549" cy="4926687"/>
            <a:chOff x="800100" y="1310625"/>
            <a:chExt cx="8060549" cy="4926687"/>
          </a:xfrm>
        </p:grpSpPr>
        <p:sp>
          <p:nvSpPr>
            <p:cNvPr id="5" name="Oval 2"/>
            <p:cNvSpPr>
              <a:spLocks noChangeArrowheads="1"/>
            </p:cNvSpPr>
            <p:nvPr/>
          </p:nvSpPr>
          <p:spPr bwMode="auto">
            <a:xfrm>
              <a:off x="4152900" y="1452249"/>
              <a:ext cx="838200" cy="774700"/>
            </a:xfrm>
            <a:prstGeom prst="ellipse">
              <a:avLst/>
            </a:prstGeom>
            <a:solidFill>
              <a:srgbClr val="BB9900">
                <a:alpha val="46666"/>
              </a:srgbClr>
            </a:solidFill>
            <a:ln w="25400">
              <a:solidFill>
                <a:schemeClr val="tx1"/>
              </a:solidFill>
              <a:round/>
              <a:headEnd/>
              <a:tailEnd/>
            </a:ln>
          </p:spPr>
          <p:txBody>
            <a:bodyPr/>
            <a:lstStyle/>
            <a:p>
              <a:endParaRPr lang="en-GB" dirty="0"/>
            </a:p>
          </p:txBody>
        </p:sp>
        <p:sp>
          <p:nvSpPr>
            <p:cNvPr id="6" name="Oval 3"/>
            <p:cNvSpPr>
              <a:spLocks noChangeArrowheads="1"/>
            </p:cNvSpPr>
            <p:nvPr/>
          </p:nvSpPr>
          <p:spPr bwMode="auto">
            <a:xfrm>
              <a:off x="6731000" y="2836549"/>
              <a:ext cx="838200" cy="774700"/>
            </a:xfrm>
            <a:prstGeom prst="ellipse">
              <a:avLst/>
            </a:prstGeom>
            <a:solidFill>
              <a:srgbClr val="FFBB11"/>
            </a:solidFill>
            <a:ln w="25400">
              <a:solidFill>
                <a:schemeClr val="tx1"/>
              </a:solidFill>
              <a:round/>
              <a:headEnd/>
              <a:tailEnd/>
            </a:ln>
          </p:spPr>
          <p:txBody>
            <a:bodyPr/>
            <a:lstStyle/>
            <a:p>
              <a:endParaRPr lang="en-GB" dirty="0"/>
            </a:p>
          </p:txBody>
        </p:sp>
        <p:sp>
          <p:nvSpPr>
            <p:cNvPr id="7" name="Oval 4"/>
            <p:cNvSpPr>
              <a:spLocks noChangeArrowheads="1"/>
            </p:cNvSpPr>
            <p:nvPr/>
          </p:nvSpPr>
          <p:spPr bwMode="auto">
            <a:xfrm>
              <a:off x="4152900" y="2836549"/>
              <a:ext cx="838200" cy="774700"/>
            </a:xfrm>
            <a:prstGeom prst="ellipse">
              <a:avLst/>
            </a:prstGeom>
            <a:solidFill>
              <a:srgbClr val="FFBB11"/>
            </a:solidFill>
            <a:ln w="25400">
              <a:solidFill>
                <a:schemeClr val="tx1"/>
              </a:solidFill>
              <a:round/>
              <a:headEnd/>
              <a:tailEnd/>
            </a:ln>
          </p:spPr>
          <p:txBody>
            <a:bodyPr/>
            <a:lstStyle/>
            <a:p>
              <a:endParaRPr lang="en-GB" dirty="0"/>
            </a:p>
          </p:txBody>
        </p:sp>
        <p:sp>
          <p:nvSpPr>
            <p:cNvPr id="8" name="Oval 5"/>
            <p:cNvSpPr>
              <a:spLocks noChangeArrowheads="1"/>
            </p:cNvSpPr>
            <p:nvPr/>
          </p:nvSpPr>
          <p:spPr bwMode="auto">
            <a:xfrm>
              <a:off x="1511300" y="2836549"/>
              <a:ext cx="838200" cy="774700"/>
            </a:xfrm>
            <a:prstGeom prst="ellipse">
              <a:avLst/>
            </a:prstGeom>
            <a:solidFill>
              <a:srgbClr val="FFBB11"/>
            </a:solidFill>
            <a:ln w="25400">
              <a:solidFill>
                <a:schemeClr val="tx1"/>
              </a:solidFill>
              <a:round/>
              <a:headEnd/>
              <a:tailEnd/>
            </a:ln>
          </p:spPr>
          <p:txBody>
            <a:bodyPr/>
            <a:lstStyle/>
            <a:p>
              <a:endParaRPr lang="en-GB" dirty="0"/>
            </a:p>
          </p:txBody>
        </p:sp>
        <p:sp>
          <p:nvSpPr>
            <p:cNvPr id="9" name="Oval 6"/>
            <p:cNvSpPr>
              <a:spLocks noChangeArrowheads="1"/>
            </p:cNvSpPr>
            <p:nvPr/>
          </p:nvSpPr>
          <p:spPr bwMode="auto">
            <a:xfrm>
              <a:off x="7543800" y="5059049"/>
              <a:ext cx="838200" cy="774700"/>
            </a:xfrm>
            <a:prstGeom prst="ellipse">
              <a:avLst/>
            </a:prstGeom>
            <a:solidFill>
              <a:srgbClr val="FF4800"/>
            </a:solidFill>
            <a:ln w="25400">
              <a:solidFill>
                <a:schemeClr val="tx1"/>
              </a:solidFill>
              <a:round/>
              <a:headEnd/>
              <a:tailEnd/>
            </a:ln>
          </p:spPr>
          <p:txBody>
            <a:bodyPr/>
            <a:lstStyle/>
            <a:p>
              <a:endParaRPr lang="en-GB" dirty="0"/>
            </a:p>
          </p:txBody>
        </p:sp>
        <p:sp>
          <p:nvSpPr>
            <p:cNvPr id="10" name="Oval 7"/>
            <p:cNvSpPr>
              <a:spLocks noChangeArrowheads="1"/>
            </p:cNvSpPr>
            <p:nvPr/>
          </p:nvSpPr>
          <p:spPr bwMode="auto">
            <a:xfrm>
              <a:off x="6261100" y="5059049"/>
              <a:ext cx="838200" cy="774700"/>
            </a:xfrm>
            <a:prstGeom prst="ellipse">
              <a:avLst/>
            </a:prstGeom>
            <a:solidFill>
              <a:srgbClr val="FF4800"/>
            </a:solidFill>
            <a:ln w="25400">
              <a:solidFill>
                <a:schemeClr val="tx1"/>
              </a:solidFill>
              <a:round/>
              <a:headEnd/>
              <a:tailEnd/>
            </a:ln>
          </p:spPr>
          <p:txBody>
            <a:bodyPr/>
            <a:lstStyle/>
            <a:p>
              <a:endParaRPr lang="en-GB" dirty="0"/>
            </a:p>
          </p:txBody>
        </p:sp>
        <p:sp>
          <p:nvSpPr>
            <p:cNvPr id="11" name="Oval 8"/>
            <p:cNvSpPr>
              <a:spLocks noChangeArrowheads="1"/>
            </p:cNvSpPr>
            <p:nvPr/>
          </p:nvSpPr>
          <p:spPr bwMode="auto">
            <a:xfrm>
              <a:off x="4851400" y="5059049"/>
              <a:ext cx="838200" cy="774700"/>
            </a:xfrm>
            <a:prstGeom prst="ellipse">
              <a:avLst/>
            </a:prstGeom>
            <a:solidFill>
              <a:srgbClr val="FF4800"/>
            </a:solidFill>
            <a:ln w="25400">
              <a:solidFill>
                <a:schemeClr val="tx1"/>
              </a:solidFill>
              <a:round/>
              <a:headEnd/>
              <a:tailEnd/>
            </a:ln>
          </p:spPr>
          <p:txBody>
            <a:bodyPr/>
            <a:lstStyle/>
            <a:p>
              <a:endParaRPr lang="en-GB" dirty="0"/>
            </a:p>
          </p:txBody>
        </p:sp>
        <p:sp>
          <p:nvSpPr>
            <p:cNvPr id="12" name="Oval 9"/>
            <p:cNvSpPr>
              <a:spLocks noChangeArrowheads="1"/>
            </p:cNvSpPr>
            <p:nvPr/>
          </p:nvSpPr>
          <p:spPr bwMode="auto">
            <a:xfrm>
              <a:off x="3581400" y="5059049"/>
              <a:ext cx="838200" cy="774700"/>
            </a:xfrm>
            <a:prstGeom prst="ellipse">
              <a:avLst/>
            </a:prstGeom>
            <a:solidFill>
              <a:srgbClr val="FF4800"/>
            </a:solidFill>
            <a:ln w="25400">
              <a:solidFill>
                <a:schemeClr val="tx1"/>
              </a:solidFill>
              <a:round/>
              <a:headEnd/>
              <a:tailEnd/>
            </a:ln>
          </p:spPr>
          <p:txBody>
            <a:bodyPr/>
            <a:lstStyle/>
            <a:p>
              <a:endParaRPr lang="en-GB" dirty="0"/>
            </a:p>
          </p:txBody>
        </p:sp>
        <p:sp>
          <p:nvSpPr>
            <p:cNvPr id="13" name="Oval 10"/>
            <p:cNvSpPr>
              <a:spLocks noChangeArrowheads="1"/>
            </p:cNvSpPr>
            <p:nvPr/>
          </p:nvSpPr>
          <p:spPr bwMode="auto">
            <a:xfrm>
              <a:off x="2171700" y="5059049"/>
              <a:ext cx="838200" cy="774700"/>
            </a:xfrm>
            <a:prstGeom prst="ellipse">
              <a:avLst/>
            </a:prstGeom>
            <a:solidFill>
              <a:srgbClr val="FF4800"/>
            </a:solidFill>
            <a:ln w="25400">
              <a:solidFill>
                <a:schemeClr val="tx1"/>
              </a:solidFill>
              <a:round/>
              <a:headEnd/>
              <a:tailEnd/>
            </a:ln>
          </p:spPr>
          <p:txBody>
            <a:bodyPr/>
            <a:lstStyle/>
            <a:p>
              <a:endParaRPr lang="en-GB" dirty="0"/>
            </a:p>
          </p:txBody>
        </p:sp>
        <p:sp>
          <p:nvSpPr>
            <p:cNvPr id="14" name="Oval 11"/>
            <p:cNvSpPr>
              <a:spLocks noChangeArrowheads="1"/>
            </p:cNvSpPr>
            <p:nvPr/>
          </p:nvSpPr>
          <p:spPr bwMode="auto">
            <a:xfrm>
              <a:off x="800100" y="5059049"/>
              <a:ext cx="838200" cy="774700"/>
            </a:xfrm>
            <a:prstGeom prst="ellipse">
              <a:avLst/>
            </a:prstGeom>
            <a:solidFill>
              <a:srgbClr val="FF4800"/>
            </a:solidFill>
            <a:ln w="25400">
              <a:solidFill>
                <a:schemeClr val="tx1"/>
              </a:solidFill>
              <a:round/>
              <a:headEnd/>
              <a:tailEnd/>
            </a:ln>
          </p:spPr>
          <p:txBody>
            <a:bodyPr/>
            <a:lstStyle/>
            <a:p>
              <a:endParaRPr lang="en-GB" dirty="0"/>
            </a:p>
          </p:txBody>
        </p:sp>
        <p:sp>
          <p:nvSpPr>
            <p:cNvPr id="15" name="Line 12"/>
            <p:cNvSpPr>
              <a:spLocks noChangeShapeType="1"/>
            </p:cNvSpPr>
            <p:nvPr/>
          </p:nvSpPr>
          <p:spPr bwMode="auto">
            <a:xfrm rot="10800000" flipH="1">
              <a:off x="2336800" y="2049149"/>
              <a:ext cx="1866900" cy="10287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16" name="Line 13"/>
            <p:cNvSpPr>
              <a:spLocks noChangeShapeType="1"/>
            </p:cNvSpPr>
            <p:nvPr/>
          </p:nvSpPr>
          <p:spPr bwMode="auto">
            <a:xfrm rot="10800000">
              <a:off x="4953000" y="1998349"/>
              <a:ext cx="1828800" cy="10668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17" name="Line 14"/>
            <p:cNvSpPr>
              <a:spLocks noChangeShapeType="1"/>
            </p:cNvSpPr>
            <p:nvPr/>
          </p:nvSpPr>
          <p:spPr bwMode="auto">
            <a:xfrm>
              <a:off x="4559300" y="2226949"/>
              <a:ext cx="12700" cy="622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8" name="Line 15"/>
            <p:cNvSpPr>
              <a:spLocks noChangeShapeType="1"/>
            </p:cNvSpPr>
            <p:nvPr/>
          </p:nvSpPr>
          <p:spPr bwMode="auto">
            <a:xfrm>
              <a:off x="2032000" y="3585849"/>
              <a:ext cx="482600" cy="14605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19" name="Line 16"/>
            <p:cNvSpPr>
              <a:spLocks noChangeShapeType="1"/>
            </p:cNvSpPr>
            <p:nvPr/>
          </p:nvSpPr>
          <p:spPr bwMode="auto">
            <a:xfrm flipH="1">
              <a:off x="1219200" y="3598549"/>
              <a:ext cx="622300" cy="14478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0" name="Line 17"/>
            <p:cNvSpPr>
              <a:spLocks noChangeShapeType="1"/>
            </p:cNvSpPr>
            <p:nvPr/>
          </p:nvSpPr>
          <p:spPr bwMode="auto">
            <a:xfrm flipH="1">
              <a:off x="4064000" y="3598549"/>
              <a:ext cx="457200" cy="14478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1" name="Line 18"/>
            <p:cNvSpPr>
              <a:spLocks noChangeShapeType="1"/>
            </p:cNvSpPr>
            <p:nvPr/>
          </p:nvSpPr>
          <p:spPr bwMode="auto">
            <a:xfrm>
              <a:off x="4648200" y="3598549"/>
              <a:ext cx="571500" cy="14732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2" name="Line 19"/>
            <p:cNvSpPr>
              <a:spLocks noChangeShapeType="1"/>
            </p:cNvSpPr>
            <p:nvPr/>
          </p:nvSpPr>
          <p:spPr bwMode="auto">
            <a:xfrm flipH="1">
              <a:off x="6781800" y="3598549"/>
              <a:ext cx="355600" cy="14478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3" name="Line 20"/>
            <p:cNvSpPr>
              <a:spLocks noChangeShapeType="1"/>
            </p:cNvSpPr>
            <p:nvPr/>
          </p:nvSpPr>
          <p:spPr bwMode="auto">
            <a:xfrm>
              <a:off x="7239000" y="3598549"/>
              <a:ext cx="533400" cy="15240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4" name="Line 21"/>
            <p:cNvSpPr>
              <a:spLocks noChangeShapeType="1"/>
            </p:cNvSpPr>
            <p:nvPr/>
          </p:nvSpPr>
          <p:spPr bwMode="auto">
            <a:xfrm rot="10800000" flipH="1">
              <a:off x="2374900" y="3293749"/>
              <a:ext cx="17399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5" name="Line 22"/>
            <p:cNvSpPr>
              <a:spLocks noChangeShapeType="1"/>
            </p:cNvSpPr>
            <p:nvPr/>
          </p:nvSpPr>
          <p:spPr bwMode="auto">
            <a:xfrm rot="10800000" flipH="1">
              <a:off x="5003800" y="3281049"/>
              <a:ext cx="1752600" cy="127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6" name="Line 23"/>
            <p:cNvSpPr>
              <a:spLocks noChangeShapeType="1"/>
            </p:cNvSpPr>
            <p:nvPr/>
          </p:nvSpPr>
          <p:spPr bwMode="auto">
            <a:xfrm>
              <a:off x="1651000" y="5440049"/>
              <a:ext cx="5080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7" name="Line 24"/>
            <p:cNvSpPr>
              <a:spLocks noChangeShapeType="1"/>
            </p:cNvSpPr>
            <p:nvPr/>
          </p:nvSpPr>
          <p:spPr bwMode="auto">
            <a:xfrm rot="10800000" flipH="1">
              <a:off x="3009900" y="5427349"/>
              <a:ext cx="584200" cy="127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8" name="Line 25"/>
            <p:cNvSpPr>
              <a:spLocks noChangeShapeType="1"/>
            </p:cNvSpPr>
            <p:nvPr/>
          </p:nvSpPr>
          <p:spPr bwMode="auto">
            <a:xfrm>
              <a:off x="4432300" y="5440049"/>
              <a:ext cx="381000" cy="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29" name="Line 26"/>
            <p:cNvSpPr>
              <a:spLocks noChangeShapeType="1"/>
            </p:cNvSpPr>
            <p:nvPr/>
          </p:nvSpPr>
          <p:spPr bwMode="auto">
            <a:xfrm flipV="1">
              <a:off x="5727700" y="5427349"/>
              <a:ext cx="520700" cy="127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30" name="Line 27"/>
            <p:cNvSpPr>
              <a:spLocks noChangeShapeType="1"/>
            </p:cNvSpPr>
            <p:nvPr/>
          </p:nvSpPr>
          <p:spPr bwMode="auto">
            <a:xfrm flipV="1">
              <a:off x="7086600" y="5427349"/>
              <a:ext cx="457200" cy="25400"/>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dirty="0"/>
            </a:p>
          </p:txBody>
        </p:sp>
        <p:sp>
          <p:nvSpPr>
            <p:cNvPr id="31" name="Rectangle 29"/>
            <p:cNvSpPr>
              <a:spLocks noChangeArrowheads="1"/>
            </p:cNvSpPr>
            <p:nvPr/>
          </p:nvSpPr>
          <p:spPr bwMode="auto">
            <a:xfrm>
              <a:off x="5132534" y="1310625"/>
              <a:ext cx="11188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a:r>
                <a:rPr lang="en-US" sz="2800" dirty="0" smtClean="0">
                  <a:latin typeface="Arial" pitchFamily="34" charset="0"/>
                  <a:sym typeface="Gill Sans"/>
                </a:rPr>
                <a:t>Project</a:t>
              </a:r>
              <a:endParaRPr lang="en-US" sz="2800" dirty="0">
                <a:latin typeface="Arial" pitchFamily="34" charset="0"/>
                <a:sym typeface="Gill Sans"/>
              </a:endParaRPr>
            </a:p>
          </p:txBody>
        </p:sp>
        <p:sp>
          <p:nvSpPr>
            <p:cNvPr id="32" name="Rectangle 30"/>
            <p:cNvSpPr>
              <a:spLocks noChangeArrowheads="1"/>
            </p:cNvSpPr>
            <p:nvPr/>
          </p:nvSpPr>
          <p:spPr bwMode="auto">
            <a:xfrm>
              <a:off x="6602470" y="2345031"/>
              <a:ext cx="21287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a:r>
                <a:rPr lang="en-US" sz="2800" dirty="0" smtClean="0">
                  <a:latin typeface="Arial" pitchFamily="34" charset="0"/>
                  <a:sym typeface="Gill Sans"/>
                </a:rPr>
                <a:t>Project’s BPs</a:t>
              </a:r>
              <a:endParaRPr lang="en-US" sz="2800" dirty="0">
                <a:latin typeface="Arial" pitchFamily="34" charset="0"/>
                <a:sym typeface="Gill Sans"/>
              </a:endParaRPr>
            </a:p>
          </p:txBody>
        </p:sp>
        <p:sp>
          <p:nvSpPr>
            <p:cNvPr id="33" name="Rectangle 31"/>
            <p:cNvSpPr>
              <a:spLocks noChangeArrowheads="1"/>
            </p:cNvSpPr>
            <p:nvPr/>
          </p:nvSpPr>
          <p:spPr bwMode="auto">
            <a:xfrm>
              <a:off x="7373126" y="5806425"/>
              <a:ext cx="14875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a:r>
                <a:rPr lang="en-US" sz="2800" dirty="0" smtClean="0">
                  <a:latin typeface="Arial" pitchFamily="34" charset="0"/>
                  <a:sym typeface="Gill Sans"/>
                </a:rPr>
                <a:t>BP’s BPs</a:t>
              </a:r>
              <a:endParaRPr lang="en-US" sz="2800" dirty="0">
                <a:latin typeface="Arial" pitchFamily="34" charset="0"/>
                <a:sym typeface="Gill Sans"/>
              </a:endParaRPr>
            </a:p>
          </p:txBody>
        </p:sp>
      </p:grpSp>
    </p:spTree>
    <p:extLst>
      <p:ext uri="{BB962C8B-B14F-4D97-AF65-F5344CB8AC3E}">
        <p14:creationId xmlns:p14="http://schemas.microsoft.com/office/powerpoint/2010/main" val="3977736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631285" y="980728"/>
            <a:ext cx="5893043"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QUESTIONS?</a:t>
            </a:r>
          </a:p>
          <a:p>
            <a:pPr fontAlgn="auto">
              <a:spcAft>
                <a:spcPts val="0"/>
              </a:spcAft>
            </a:pPr>
            <a:r>
              <a:rPr lang="en-US" sz="4000" b="1" dirty="0" smtClean="0"/>
              <a:t>on Boundary Partners &amp; Stakeholders</a:t>
            </a:r>
          </a:p>
          <a:p>
            <a:pPr fontAlgn="auto">
              <a:spcAft>
                <a:spcPts val="0"/>
              </a:spcAft>
            </a:pPr>
            <a:endParaRPr lang="en-US" sz="4000" b="1" dirty="0"/>
          </a:p>
        </p:txBody>
      </p:sp>
      <p:sp>
        <p:nvSpPr>
          <p:cNvPr id="4" name="TextBox 3"/>
          <p:cNvSpPr txBox="1"/>
          <p:nvPr/>
        </p:nvSpPr>
        <p:spPr>
          <a:xfrm>
            <a:off x="1187624" y="908720"/>
            <a:ext cx="492443" cy="830997"/>
          </a:xfrm>
          <a:prstGeom prst="rect">
            <a:avLst/>
          </a:prstGeom>
          <a:noFill/>
        </p:spPr>
        <p:txBody>
          <a:bodyPr wrap="none" rtlCol="0">
            <a:spAutoFit/>
          </a:bodyPr>
          <a:lstStyle/>
          <a:p>
            <a:r>
              <a:rPr lang="en-GB" sz="4800" b="1" dirty="0" smtClean="0"/>
              <a:t>?</a:t>
            </a:r>
            <a:endParaRPr lang="en-GB" b="1" dirty="0"/>
          </a:p>
        </p:txBody>
      </p:sp>
      <p:sp>
        <p:nvSpPr>
          <p:cNvPr id="5" name="TextBox 4"/>
          <p:cNvSpPr txBox="1"/>
          <p:nvPr/>
        </p:nvSpPr>
        <p:spPr>
          <a:xfrm>
            <a:off x="7498369" y="645621"/>
            <a:ext cx="492443" cy="830997"/>
          </a:xfrm>
          <a:prstGeom prst="rect">
            <a:avLst/>
          </a:prstGeom>
          <a:noFill/>
        </p:spPr>
        <p:txBody>
          <a:bodyPr wrap="none" rtlCol="0">
            <a:spAutoFit/>
          </a:bodyPr>
          <a:lstStyle/>
          <a:p>
            <a:r>
              <a:rPr lang="en-GB" sz="4800" b="1" dirty="0" smtClean="0"/>
              <a:t>?</a:t>
            </a:r>
            <a:endParaRPr lang="en-GB" b="1" dirty="0"/>
          </a:p>
        </p:txBody>
      </p:sp>
      <p:sp>
        <p:nvSpPr>
          <p:cNvPr id="6" name="TextBox 5"/>
          <p:cNvSpPr txBox="1"/>
          <p:nvPr/>
        </p:nvSpPr>
        <p:spPr>
          <a:xfrm>
            <a:off x="847581" y="2608157"/>
            <a:ext cx="492443" cy="830997"/>
          </a:xfrm>
          <a:prstGeom prst="rect">
            <a:avLst/>
          </a:prstGeom>
          <a:noFill/>
        </p:spPr>
        <p:txBody>
          <a:bodyPr wrap="none" rtlCol="0">
            <a:spAutoFit/>
          </a:bodyPr>
          <a:lstStyle/>
          <a:p>
            <a:r>
              <a:rPr lang="en-GB" sz="4800" b="1" dirty="0" smtClean="0"/>
              <a:t>?</a:t>
            </a:r>
            <a:endParaRPr lang="en-GB" b="1" dirty="0"/>
          </a:p>
        </p:txBody>
      </p:sp>
      <p:sp>
        <p:nvSpPr>
          <p:cNvPr id="7" name="TextBox 6"/>
          <p:cNvSpPr txBox="1"/>
          <p:nvPr/>
        </p:nvSpPr>
        <p:spPr>
          <a:xfrm>
            <a:off x="7723202" y="2492896"/>
            <a:ext cx="492443" cy="830997"/>
          </a:xfrm>
          <a:prstGeom prst="rect">
            <a:avLst/>
          </a:prstGeom>
          <a:noFill/>
        </p:spPr>
        <p:txBody>
          <a:bodyPr wrap="none" rtlCol="0">
            <a:spAutoFit/>
          </a:bodyPr>
          <a:lstStyle/>
          <a:p>
            <a:r>
              <a:rPr lang="en-GB" sz="4800" b="1" dirty="0" smtClean="0"/>
              <a:t>?</a:t>
            </a:r>
            <a:endParaRPr lang="en-GB" b="1" dirty="0"/>
          </a:p>
        </p:txBody>
      </p:sp>
      <p:sp>
        <p:nvSpPr>
          <p:cNvPr id="8" name="TextBox 7"/>
          <p:cNvSpPr txBox="1"/>
          <p:nvPr/>
        </p:nvSpPr>
        <p:spPr>
          <a:xfrm>
            <a:off x="2339752" y="4581128"/>
            <a:ext cx="492443" cy="830997"/>
          </a:xfrm>
          <a:prstGeom prst="rect">
            <a:avLst/>
          </a:prstGeom>
          <a:noFill/>
        </p:spPr>
        <p:txBody>
          <a:bodyPr wrap="none" rtlCol="0">
            <a:spAutoFit/>
          </a:bodyPr>
          <a:lstStyle/>
          <a:p>
            <a:r>
              <a:rPr lang="en-GB" sz="4800" b="1" dirty="0" smtClean="0"/>
              <a:t>?</a:t>
            </a:r>
            <a:endParaRPr lang="en-GB" b="1" dirty="0"/>
          </a:p>
        </p:txBody>
      </p:sp>
      <p:sp>
        <p:nvSpPr>
          <p:cNvPr id="9" name="TextBox 8"/>
          <p:cNvSpPr txBox="1"/>
          <p:nvPr/>
        </p:nvSpPr>
        <p:spPr>
          <a:xfrm>
            <a:off x="6588224" y="4509120"/>
            <a:ext cx="492443" cy="830997"/>
          </a:xfrm>
          <a:prstGeom prst="rect">
            <a:avLst/>
          </a:prstGeom>
          <a:noFill/>
        </p:spPr>
        <p:txBody>
          <a:bodyPr wrap="none" rtlCol="0">
            <a:spAutoFit/>
          </a:bodyPr>
          <a:lstStyle/>
          <a:p>
            <a:r>
              <a:rPr lang="en-GB" sz="4800" b="1" dirty="0" smtClean="0"/>
              <a:t>?</a:t>
            </a:r>
            <a:endParaRPr lang="en-GB" b="1" dirty="0"/>
          </a:p>
        </p:txBody>
      </p:sp>
      <p:sp>
        <p:nvSpPr>
          <p:cNvPr id="10" name="TextBox 9"/>
          <p:cNvSpPr txBox="1"/>
          <p:nvPr/>
        </p:nvSpPr>
        <p:spPr>
          <a:xfrm>
            <a:off x="4325778" y="503375"/>
            <a:ext cx="492443" cy="830997"/>
          </a:xfrm>
          <a:prstGeom prst="rect">
            <a:avLst/>
          </a:prstGeom>
          <a:noFill/>
        </p:spPr>
        <p:txBody>
          <a:bodyPr wrap="none" rtlCol="0">
            <a:spAutoFit/>
          </a:bodyPr>
          <a:lstStyle/>
          <a:p>
            <a:r>
              <a:rPr lang="en-GB" sz="4800" b="1" dirty="0" smtClean="0"/>
              <a:t>?</a:t>
            </a:r>
            <a:endParaRPr lang="en-GB" b="1" dirty="0"/>
          </a:p>
        </p:txBody>
      </p:sp>
      <p:sp>
        <p:nvSpPr>
          <p:cNvPr id="11" name="TextBox 10"/>
          <p:cNvSpPr txBox="1"/>
          <p:nvPr/>
        </p:nvSpPr>
        <p:spPr>
          <a:xfrm>
            <a:off x="4540224" y="5350271"/>
            <a:ext cx="492443" cy="830997"/>
          </a:xfrm>
          <a:prstGeom prst="rect">
            <a:avLst/>
          </a:prstGeom>
          <a:noFill/>
        </p:spPr>
        <p:txBody>
          <a:bodyPr wrap="none" rtlCol="0">
            <a:spAutoFit/>
          </a:bodyPr>
          <a:lstStyle/>
          <a:p>
            <a:r>
              <a:rPr lang="en-GB" sz="4800" b="1" dirty="0" smtClean="0"/>
              <a:t>?</a:t>
            </a:r>
            <a:endParaRPr lang="en-GB" b="1" dirty="0"/>
          </a:p>
        </p:txBody>
      </p:sp>
    </p:spTree>
    <p:extLst>
      <p:ext uri="{BB962C8B-B14F-4D97-AF65-F5344CB8AC3E}">
        <p14:creationId xmlns:p14="http://schemas.microsoft.com/office/powerpoint/2010/main" val="21589807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323528" y="260648"/>
            <a:ext cx="85689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algn="ctr"/>
            <a:r>
              <a:rPr lang="en-US" sz="4000" b="1" dirty="0">
                <a:latin typeface="+mj-lt"/>
                <a:ea typeface="+mj-ea"/>
                <a:cs typeface="+mj-cs"/>
              </a:rPr>
              <a:t>Step 4: Define desired stakeholder outcomes</a:t>
            </a:r>
          </a:p>
        </p:txBody>
      </p:sp>
      <p:sp>
        <p:nvSpPr>
          <p:cNvPr id="8" name="Content Placeholder 2"/>
          <p:cNvSpPr txBox="1">
            <a:spLocks/>
          </p:cNvSpPr>
          <p:nvPr/>
        </p:nvSpPr>
        <p:spPr>
          <a:xfrm>
            <a:off x="1143000" y="1728936"/>
            <a:ext cx="6781800" cy="4724400"/>
          </a:xfrm>
          <a:prstGeom prst="rect">
            <a:avLst/>
          </a:prstGeom>
        </p:spPr>
        <p:txBody>
          <a:bodyPr/>
          <a:lst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a:lstStyle>
          <a:p>
            <a:r>
              <a:rPr lang="en-US" dirty="0" smtClean="0"/>
              <a:t>Can your Boundary Partners behave in new ways which support the project’s Mission &amp; contribute to its Vision?</a:t>
            </a:r>
          </a:p>
          <a:p>
            <a:r>
              <a:rPr lang="en-US" dirty="0" smtClean="0"/>
              <a:t>How would your Boundary Partners behave if the project was extremely successful?</a:t>
            </a:r>
          </a:p>
          <a:p>
            <a:r>
              <a:rPr lang="en-US" dirty="0" smtClean="0"/>
              <a:t>These stakeholder outcomes are known as </a:t>
            </a:r>
            <a:r>
              <a:rPr lang="en-US" i="1" dirty="0" smtClean="0"/>
              <a:t>Outcome Challenges</a:t>
            </a:r>
            <a:r>
              <a:rPr lang="en-US" dirty="0" smtClean="0"/>
              <a:t>.</a:t>
            </a:r>
          </a:p>
        </p:txBody>
      </p:sp>
    </p:spTree>
    <p:extLst>
      <p:ext uri="{BB962C8B-B14F-4D97-AF65-F5344CB8AC3E}">
        <p14:creationId xmlns:p14="http://schemas.microsoft.com/office/powerpoint/2010/main" val="10706285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The CPS Pollinators Project</a:t>
            </a:r>
            <a:endParaRPr lang="en-GB" dirty="0"/>
          </a:p>
        </p:txBody>
      </p:sp>
      <p:sp>
        <p:nvSpPr>
          <p:cNvPr id="3" name="Rectangle 2"/>
          <p:cNvSpPr>
            <a:spLocks noChangeArrowheads="1"/>
          </p:cNvSpPr>
          <p:nvPr/>
        </p:nvSpPr>
        <p:spPr bwMode="auto">
          <a:xfrm>
            <a:off x="1259632" y="37654"/>
            <a:ext cx="662473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4000" b="1" dirty="0">
                <a:latin typeface="+mj-lt"/>
                <a:ea typeface="+mj-ea"/>
                <a:cs typeface="+mj-cs"/>
              </a:rPr>
              <a:t>Outcome Challenge characteristics</a:t>
            </a:r>
            <a:endParaRPr lang="en-US" sz="4000" b="1" dirty="0">
              <a:latin typeface="+mj-lt"/>
              <a:ea typeface="+mj-ea"/>
              <a:cs typeface="+mj-cs"/>
              <a:sym typeface="Gill Sans"/>
            </a:endParaRPr>
          </a:p>
        </p:txBody>
      </p:sp>
      <p:sp>
        <p:nvSpPr>
          <p:cNvPr id="4" name="Text Box 3"/>
          <p:cNvSpPr txBox="1">
            <a:spLocks noChangeArrowheads="1"/>
          </p:cNvSpPr>
          <p:nvPr/>
        </p:nvSpPr>
        <p:spPr bwMode="auto">
          <a:xfrm>
            <a:off x="683568" y="1524000"/>
            <a:ext cx="7776864"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a:spcBef>
                <a:spcPct val="20000"/>
              </a:spcBef>
              <a:buClr>
                <a:schemeClr val="tx1"/>
              </a:buClr>
              <a:buFont typeface="Arial" pitchFamily="34" charset="0"/>
              <a:buChar char="•"/>
            </a:pPr>
            <a:r>
              <a:rPr lang="en-GB" dirty="0" smtClean="0">
                <a:solidFill>
                  <a:srgbClr val="000000"/>
                </a:solidFill>
                <a:latin typeface="+mn-lt"/>
              </a:rPr>
              <a:t>One </a:t>
            </a:r>
            <a:r>
              <a:rPr lang="en-GB" dirty="0">
                <a:solidFill>
                  <a:srgbClr val="000000"/>
                </a:solidFill>
                <a:latin typeface="+mn-lt"/>
              </a:rPr>
              <a:t>for each boundary partner</a:t>
            </a:r>
          </a:p>
          <a:p>
            <a:pPr>
              <a:spcBef>
                <a:spcPct val="20000"/>
              </a:spcBef>
              <a:buClr>
                <a:schemeClr val="tx1"/>
              </a:buClr>
              <a:buFont typeface="Arial" pitchFamily="34" charset="0"/>
              <a:buChar char="•"/>
            </a:pPr>
            <a:r>
              <a:rPr lang="en-GB" dirty="0" smtClean="0">
                <a:solidFill>
                  <a:srgbClr val="000000"/>
                </a:solidFill>
                <a:latin typeface="+mn-lt"/>
              </a:rPr>
              <a:t>Describes </a:t>
            </a:r>
            <a:r>
              <a:rPr lang="en-GB" dirty="0">
                <a:solidFill>
                  <a:srgbClr val="000000"/>
                </a:solidFill>
                <a:latin typeface="+mn-lt"/>
              </a:rPr>
              <a:t>the boundary partners’ ideal (but possible) contribution to the vision</a:t>
            </a:r>
          </a:p>
          <a:p>
            <a:pPr>
              <a:spcBef>
                <a:spcPct val="20000"/>
              </a:spcBef>
              <a:buClr>
                <a:schemeClr val="tx1"/>
              </a:buClr>
              <a:buFont typeface="Arial" pitchFamily="34" charset="0"/>
              <a:buChar char="•"/>
            </a:pPr>
            <a:r>
              <a:rPr lang="en-GB" b="1" dirty="0" smtClean="0">
                <a:solidFill>
                  <a:srgbClr val="CC9900"/>
                </a:solidFill>
                <a:latin typeface="+mn-lt"/>
              </a:rPr>
              <a:t>Written </a:t>
            </a:r>
            <a:r>
              <a:rPr lang="en-GB" b="1" dirty="0">
                <a:solidFill>
                  <a:srgbClr val="CC9900"/>
                </a:solidFill>
                <a:latin typeface="+mn-lt"/>
              </a:rPr>
              <a:t>like this: </a:t>
            </a:r>
            <a:r>
              <a:rPr lang="en-GB" dirty="0">
                <a:solidFill>
                  <a:srgbClr val="000000"/>
                </a:solidFill>
                <a:latin typeface="+mn-lt"/>
              </a:rPr>
              <a:t>“The </a:t>
            </a:r>
            <a:r>
              <a:rPr lang="en-GB" dirty="0" smtClean="0">
                <a:solidFill>
                  <a:srgbClr val="000000"/>
                </a:solidFill>
                <a:latin typeface="+mn-lt"/>
              </a:rPr>
              <a:t>project intends </a:t>
            </a:r>
            <a:r>
              <a:rPr lang="en-GB" dirty="0">
                <a:solidFill>
                  <a:srgbClr val="000000"/>
                </a:solidFill>
                <a:latin typeface="+mn-lt"/>
              </a:rPr>
              <a:t>to see </a:t>
            </a:r>
            <a:r>
              <a:rPr lang="en-GB" dirty="0" smtClean="0">
                <a:solidFill>
                  <a:srgbClr val="000000"/>
                </a:solidFill>
                <a:latin typeface="+mn-lt"/>
              </a:rPr>
              <a:t>[</a:t>
            </a:r>
            <a:r>
              <a:rPr lang="en-GB" b="1" dirty="0">
                <a:solidFill>
                  <a:srgbClr val="CC9900"/>
                </a:solidFill>
                <a:latin typeface="+mn-lt"/>
              </a:rPr>
              <a:t>Boundary Partner</a:t>
            </a:r>
            <a:r>
              <a:rPr lang="en-GB" dirty="0">
                <a:solidFill>
                  <a:srgbClr val="000000"/>
                </a:solidFill>
                <a:latin typeface="+mn-lt"/>
              </a:rPr>
              <a:t>] who [</a:t>
            </a:r>
            <a:r>
              <a:rPr lang="en-GB" b="1" dirty="0">
                <a:solidFill>
                  <a:srgbClr val="CC9900"/>
                </a:solidFill>
                <a:latin typeface="+mn-lt"/>
              </a:rPr>
              <a:t>description of behaviours in the active present tense</a:t>
            </a:r>
            <a:r>
              <a:rPr lang="en-GB" dirty="0" smtClean="0">
                <a:solidFill>
                  <a:srgbClr val="000000"/>
                </a:solidFill>
                <a:latin typeface="+mn-lt"/>
              </a:rPr>
              <a:t>]”</a:t>
            </a:r>
            <a:endParaRPr lang="en-GB" dirty="0">
              <a:solidFill>
                <a:srgbClr val="000000"/>
              </a:solidFill>
              <a:latin typeface="+mn-lt"/>
            </a:endParaRPr>
          </a:p>
        </p:txBody>
      </p:sp>
    </p:spTree>
    <p:extLst>
      <p:ext uri="{BB962C8B-B14F-4D97-AF65-F5344CB8AC3E}">
        <p14:creationId xmlns:p14="http://schemas.microsoft.com/office/powerpoint/2010/main" val="4527437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ChangeArrowheads="1"/>
          </p:cNvSpPr>
          <p:nvPr/>
        </p:nvSpPr>
        <p:spPr bwMode="auto">
          <a:xfrm>
            <a:off x="611560" y="109662"/>
            <a:ext cx="784664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4000" b="1" dirty="0">
                <a:latin typeface="+mj-lt"/>
                <a:ea typeface="+mj-ea"/>
                <a:cs typeface="+mj-cs"/>
              </a:rPr>
              <a:t>Outcome Challenge Facilitation Questions</a:t>
            </a:r>
            <a:endParaRPr lang="en-US" sz="4000" b="1" dirty="0">
              <a:latin typeface="+mj-lt"/>
              <a:ea typeface="+mj-ea"/>
              <a:cs typeface="+mj-cs"/>
              <a:sym typeface="Gill Sans"/>
            </a:endParaRPr>
          </a:p>
        </p:txBody>
      </p:sp>
      <p:sp>
        <p:nvSpPr>
          <p:cNvPr id="30724" name="Text Box 3"/>
          <p:cNvSpPr txBox="1">
            <a:spLocks noChangeArrowheads="1"/>
          </p:cNvSpPr>
          <p:nvPr/>
        </p:nvSpPr>
        <p:spPr bwMode="auto">
          <a:xfrm>
            <a:off x="683568" y="1524000"/>
            <a:ext cx="7776864"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a:spcBef>
                <a:spcPct val="20000"/>
              </a:spcBef>
              <a:buClr>
                <a:schemeClr val="tx1"/>
              </a:buClr>
              <a:buFont typeface="Arial" pitchFamily="34" charset="0"/>
              <a:buChar char="•"/>
            </a:pPr>
            <a:r>
              <a:rPr lang="en-GB" dirty="0">
                <a:solidFill>
                  <a:srgbClr val="000000"/>
                </a:solidFill>
                <a:latin typeface="+mn-lt"/>
              </a:rPr>
              <a:t>Ideally, in order to contribute to the </a:t>
            </a:r>
            <a:r>
              <a:rPr lang="en-GB" dirty="0" smtClean="0">
                <a:solidFill>
                  <a:srgbClr val="000000"/>
                </a:solidFill>
                <a:latin typeface="+mn-lt"/>
              </a:rPr>
              <a:t>Vision</a:t>
            </a:r>
            <a:r>
              <a:rPr lang="en-GB" dirty="0">
                <a:solidFill>
                  <a:srgbClr val="000000"/>
                </a:solidFill>
                <a:latin typeface="+mn-lt"/>
              </a:rPr>
              <a:t>, how would the </a:t>
            </a:r>
            <a:r>
              <a:rPr lang="en-GB" dirty="0" smtClean="0">
                <a:solidFill>
                  <a:srgbClr val="000000"/>
                </a:solidFill>
                <a:latin typeface="+mn-lt"/>
              </a:rPr>
              <a:t>Boundary Partner </a:t>
            </a:r>
            <a:r>
              <a:rPr lang="en-GB" dirty="0">
                <a:solidFill>
                  <a:srgbClr val="000000"/>
                </a:solidFill>
                <a:latin typeface="+mn-lt"/>
              </a:rPr>
              <a:t>be behaving?</a:t>
            </a:r>
          </a:p>
          <a:p>
            <a:pPr>
              <a:spcBef>
                <a:spcPct val="20000"/>
              </a:spcBef>
              <a:buClr>
                <a:schemeClr val="tx1"/>
              </a:buClr>
              <a:buFont typeface="Arial" pitchFamily="34" charset="0"/>
              <a:buChar char="•"/>
            </a:pPr>
            <a:r>
              <a:rPr lang="en-GB" dirty="0" smtClean="0">
                <a:solidFill>
                  <a:srgbClr val="000000"/>
                </a:solidFill>
                <a:latin typeface="+mn-lt"/>
              </a:rPr>
              <a:t>With </a:t>
            </a:r>
            <a:r>
              <a:rPr lang="en-GB" dirty="0">
                <a:solidFill>
                  <a:srgbClr val="000000"/>
                </a:solidFill>
                <a:latin typeface="+mn-lt"/>
              </a:rPr>
              <a:t>whom would they be interacting?</a:t>
            </a:r>
          </a:p>
          <a:p>
            <a:pPr>
              <a:spcBef>
                <a:spcPct val="20000"/>
              </a:spcBef>
              <a:buClr>
                <a:schemeClr val="tx1"/>
              </a:buClr>
              <a:buFont typeface="Arial" pitchFamily="34" charset="0"/>
              <a:buChar char="•"/>
            </a:pPr>
            <a:r>
              <a:rPr lang="en-GB" dirty="0" smtClean="0">
                <a:solidFill>
                  <a:srgbClr val="000000"/>
                </a:solidFill>
                <a:latin typeface="+mn-lt"/>
              </a:rPr>
              <a:t>What </a:t>
            </a:r>
            <a:r>
              <a:rPr lang="en-GB" dirty="0">
                <a:solidFill>
                  <a:srgbClr val="000000"/>
                </a:solidFill>
                <a:latin typeface="+mn-lt"/>
              </a:rPr>
              <a:t>would they be doing to contribute maximally to the vision</a:t>
            </a:r>
            <a:r>
              <a:rPr lang="en-GB" dirty="0" smtClean="0">
                <a:solidFill>
                  <a:srgbClr val="000000"/>
                </a:solidFill>
                <a:latin typeface="+mn-lt"/>
              </a:rPr>
              <a:t>?</a:t>
            </a:r>
            <a:endParaRPr lang="en-GB" dirty="0">
              <a:solidFill>
                <a:srgbClr val="000000"/>
              </a:solidFill>
              <a:latin typeface="+mn-lt"/>
            </a:endParaRPr>
          </a:p>
        </p:txBody>
      </p:sp>
    </p:spTree>
    <p:extLst>
      <p:ext uri="{BB962C8B-B14F-4D97-AF65-F5344CB8AC3E}">
        <p14:creationId xmlns:p14="http://schemas.microsoft.com/office/powerpoint/2010/main" val="3184831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The CPS Pollinators Project</a:t>
            </a:r>
            <a:endParaRPr lang="en-GB" dirty="0"/>
          </a:p>
        </p:txBody>
      </p:sp>
      <p:sp>
        <p:nvSpPr>
          <p:cNvPr id="3" name="Rectangle 2"/>
          <p:cNvSpPr/>
          <p:nvPr/>
        </p:nvSpPr>
        <p:spPr>
          <a:xfrm>
            <a:off x="827584" y="188640"/>
            <a:ext cx="7488832" cy="1323439"/>
          </a:xfrm>
          <a:prstGeom prst="rect">
            <a:avLst/>
          </a:prstGeom>
        </p:spPr>
        <p:txBody>
          <a:bodyPr wrap="square">
            <a:spAutoFit/>
          </a:bodyPr>
          <a:lstStyle/>
          <a:p>
            <a:pPr algn="ctr"/>
            <a:r>
              <a:rPr lang="nl-BE" sz="4000" b="1" dirty="0">
                <a:latin typeface="+mj-lt"/>
                <a:ea typeface="+mj-ea"/>
                <a:cs typeface="+mj-cs"/>
              </a:rPr>
              <a:t>Example Outcome Challenge </a:t>
            </a:r>
            <a:r>
              <a:rPr lang="nl-BE" sz="4000" b="1" dirty="0" smtClean="0">
                <a:latin typeface="+mj-lt"/>
                <a:ea typeface="+mj-ea"/>
                <a:cs typeface="+mj-cs"/>
              </a:rPr>
              <a:t>statement: Research Partners</a:t>
            </a:r>
            <a:endParaRPr lang="en-GB" sz="4000" b="1" dirty="0">
              <a:latin typeface="+mj-lt"/>
              <a:ea typeface="+mj-ea"/>
              <a:cs typeface="+mj-cs"/>
            </a:endParaRPr>
          </a:p>
        </p:txBody>
      </p:sp>
      <p:sp>
        <p:nvSpPr>
          <p:cNvPr id="5" name="Text Box 3"/>
          <p:cNvSpPr txBox="1">
            <a:spLocks noChangeArrowheads="1"/>
          </p:cNvSpPr>
          <p:nvPr/>
        </p:nvSpPr>
        <p:spPr bwMode="auto">
          <a:xfrm>
            <a:off x="683568" y="1702315"/>
            <a:ext cx="7776864"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50000"/>
              </a:spcBef>
              <a:spcAft>
                <a:spcPct val="0"/>
              </a:spcAft>
              <a:defRPr sz="2400">
                <a:solidFill>
                  <a:schemeClr val="tx1"/>
                </a:solidFill>
                <a:latin typeface="Arial" pitchFamily="34" charset="0"/>
              </a:defRPr>
            </a:lvl6pPr>
            <a:lvl7pPr marL="2971800" indent="-228600" algn="ctr" eaLnBrk="0" fontAlgn="base" hangingPunct="0">
              <a:spcBef>
                <a:spcPct val="50000"/>
              </a:spcBef>
              <a:spcAft>
                <a:spcPct val="0"/>
              </a:spcAft>
              <a:defRPr sz="2400">
                <a:solidFill>
                  <a:schemeClr val="tx1"/>
                </a:solidFill>
                <a:latin typeface="Arial" pitchFamily="34" charset="0"/>
              </a:defRPr>
            </a:lvl7pPr>
            <a:lvl8pPr marL="3429000" indent="-228600" algn="ctr" eaLnBrk="0" fontAlgn="base" hangingPunct="0">
              <a:spcBef>
                <a:spcPct val="50000"/>
              </a:spcBef>
              <a:spcAft>
                <a:spcPct val="0"/>
              </a:spcAft>
              <a:defRPr sz="2400">
                <a:solidFill>
                  <a:schemeClr val="tx1"/>
                </a:solidFill>
                <a:latin typeface="Arial" pitchFamily="34" charset="0"/>
              </a:defRPr>
            </a:lvl8pPr>
            <a:lvl9pPr marL="3886200" indent="-228600" algn="ctr" eaLnBrk="0" fontAlgn="base" hangingPunct="0">
              <a:spcBef>
                <a:spcPct val="50000"/>
              </a:spcBef>
              <a:spcAft>
                <a:spcPct val="0"/>
              </a:spcAft>
              <a:defRPr sz="2400">
                <a:solidFill>
                  <a:schemeClr val="tx1"/>
                </a:solidFill>
                <a:latin typeface="Arial" pitchFamily="34" charset="0"/>
              </a:defRPr>
            </a:lvl9pPr>
          </a:lstStyle>
          <a:p>
            <a:pPr marL="0" indent="0">
              <a:spcBef>
                <a:spcPct val="20000"/>
              </a:spcBef>
              <a:buClr>
                <a:schemeClr val="tx1"/>
              </a:buClr>
            </a:pPr>
            <a:r>
              <a:rPr lang="en-GB" dirty="0">
                <a:solidFill>
                  <a:srgbClr val="000000"/>
                </a:solidFill>
                <a:latin typeface="+mn-lt"/>
              </a:rPr>
              <a:t>The CPS intends to see research partners who are</a:t>
            </a:r>
            <a:r>
              <a:rPr lang="en-GB" dirty="0" smtClean="0">
                <a:solidFill>
                  <a:srgbClr val="000000"/>
                </a:solidFill>
                <a:latin typeface="+mn-lt"/>
              </a:rPr>
              <a:t>:</a:t>
            </a:r>
          </a:p>
          <a:p>
            <a:pPr marL="457200" indent="-457200">
              <a:spcBef>
                <a:spcPct val="20000"/>
              </a:spcBef>
              <a:buClr>
                <a:schemeClr val="tx1"/>
              </a:buClr>
              <a:buFont typeface="+mj-lt"/>
              <a:buAutoNum type="alphaLcParenR"/>
            </a:pPr>
            <a:r>
              <a:rPr lang="en-GB" dirty="0" smtClean="0">
                <a:solidFill>
                  <a:srgbClr val="000000"/>
                </a:solidFill>
                <a:latin typeface="+mn-lt"/>
              </a:rPr>
              <a:t>Collaborating </a:t>
            </a:r>
            <a:r>
              <a:rPr lang="en-GB" dirty="0">
                <a:solidFill>
                  <a:srgbClr val="000000"/>
                </a:solidFill>
                <a:latin typeface="+mn-lt"/>
              </a:rPr>
              <a:t>with CPS in developing and implementing new research projects; and</a:t>
            </a:r>
          </a:p>
          <a:p>
            <a:pPr marL="457200" indent="-457200">
              <a:spcBef>
                <a:spcPct val="20000"/>
              </a:spcBef>
              <a:buClr>
                <a:schemeClr val="tx1"/>
              </a:buClr>
              <a:buFont typeface="+mj-lt"/>
              <a:buAutoNum type="alphaLcParenR"/>
            </a:pPr>
            <a:r>
              <a:rPr lang="en-GB" dirty="0" smtClean="0">
                <a:solidFill>
                  <a:srgbClr val="000000"/>
                </a:solidFill>
                <a:latin typeface="+mn-lt"/>
              </a:rPr>
              <a:t>Jointly </a:t>
            </a:r>
            <a:r>
              <a:rPr lang="en-GB" dirty="0">
                <a:solidFill>
                  <a:srgbClr val="000000"/>
                </a:solidFill>
                <a:latin typeface="+mn-lt"/>
              </a:rPr>
              <a:t>organising national/international symposia/training with CPS. </a:t>
            </a:r>
          </a:p>
        </p:txBody>
      </p:sp>
    </p:spTree>
    <p:extLst>
      <p:ext uri="{BB962C8B-B14F-4D97-AF65-F5344CB8AC3E}">
        <p14:creationId xmlns:p14="http://schemas.microsoft.com/office/powerpoint/2010/main" val="9710952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The CPS Pollinators Project</a:t>
            </a:r>
            <a:endParaRPr lang="en-US" dirty="0">
              <a:solidFill>
                <a:prstClr val="black">
                  <a:tint val="75000"/>
                </a:prstClr>
              </a:solidFill>
            </a:endParaRPr>
          </a:p>
        </p:txBody>
      </p:sp>
      <p:sp>
        <p:nvSpPr>
          <p:cNvPr id="3" name="Title 1"/>
          <p:cNvSpPr txBox="1">
            <a:spLocks/>
          </p:cNvSpPr>
          <p:nvPr/>
        </p:nvSpPr>
        <p:spPr>
          <a:xfrm>
            <a:off x="1631285" y="980728"/>
            <a:ext cx="5893043"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QUESTIONS?</a:t>
            </a:r>
          </a:p>
          <a:p>
            <a:pPr fontAlgn="auto">
              <a:spcAft>
                <a:spcPts val="0"/>
              </a:spcAft>
            </a:pPr>
            <a:r>
              <a:rPr lang="en-US" sz="4000" b="1" dirty="0" smtClean="0"/>
              <a:t>on Outcome Challenges</a:t>
            </a:r>
          </a:p>
          <a:p>
            <a:pPr fontAlgn="auto">
              <a:spcAft>
                <a:spcPts val="0"/>
              </a:spcAft>
            </a:pPr>
            <a:endParaRPr lang="en-US" sz="4000" b="1" dirty="0"/>
          </a:p>
        </p:txBody>
      </p:sp>
      <p:sp>
        <p:nvSpPr>
          <p:cNvPr id="4" name="TextBox 3"/>
          <p:cNvSpPr txBox="1"/>
          <p:nvPr/>
        </p:nvSpPr>
        <p:spPr>
          <a:xfrm>
            <a:off x="1187624" y="908720"/>
            <a:ext cx="492443" cy="830997"/>
          </a:xfrm>
          <a:prstGeom prst="rect">
            <a:avLst/>
          </a:prstGeom>
          <a:noFill/>
        </p:spPr>
        <p:txBody>
          <a:bodyPr wrap="none" rtlCol="0">
            <a:spAutoFit/>
          </a:bodyPr>
          <a:lstStyle/>
          <a:p>
            <a:r>
              <a:rPr lang="en-GB" sz="4800" b="1" dirty="0" smtClean="0"/>
              <a:t>?</a:t>
            </a:r>
            <a:endParaRPr lang="en-GB" b="1" dirty="0"/>
          </a:p>
        </p:txBody>
      </p:sp>
      <p:sp>
        <p:nvSpPr>
          <p:cNvPr id="5" name="TextBox 4"/>
          <p:cNvSpPr txBox="1"/>
          <p:nvPr/>
        </p:nvSpPr>
        <p:spPr>
          <a:xfrm>
            <a:off x="7498369" y="645621"/>
            <a:ext cx="492443" cy="830997"/>
          </a:xfrm>
          <a:prstGeom prst="rect">
            <a:avLst/>
          </a:prstGeom>
          <a:noFill/>
        </p:spPr>
        <p:txBody>
          <a:bodyPr wrap="none" rtlCol="0">
            <a:spAutoFit/>
          </a:bodyPr>
          <a:lstStyle/>
          <a:p>
            <a:r>
              <a:rPr lang="en-GB" sz="4800" b="1" dirty="0" smtClean="0"/>
              <a:t>?</a:t>
            </a:r>
            <a:endParaRPr lang="en-GB" b="1" dirty="0"/>
          </a:p>
        </p:txBody>
      </p:sp>
      <p:sp>
        <p:nvSpPr>
          <p:cNvPr id="6" name="TextBox 5"/>
          <p:cNvSpPr txBox="1"/>
          <p:nvPr/>
        </p:nvSpPr>
        <p:spPr>
          <a:xfrm>
            <a:off x="847581" y="2608157"/>
            <a:ext cx="492443" cy="830997"/>
          </a:xfrm>
          <a:prstGeom prst="rect">
            <a:avLst/>
          </a:prstGeom>
          <a:noFill/>
        </p:spPr>
        <p:txBody>
          <a:bodyPr wrap="none" rtlCol="0">
            <a:spAutoFit/>
          </a:bodyPr>
          <a:lstStyle/>
          <a:p>
            <a:r>
              <a:rPr lang="en-GB" sz="4800" b="1" dirty="0" smtClean="0"/>
              <a:t>?</a:t>
            </a:r>
            <a:endParaRPr lang="en-GB" b="1" dirty="0"/>
          </a:p>
        </p:txBody>
      </p:sp>
      <p:sp>
        <p:nvSpPr>
          <p:cNvPr id="7" name="TextBox 6"/>
          <p:cNvSpPr txBox="1"/>
          <p:nvPr/>
        </p:nvSpPr>
        <p:spPr>
          <a:xfrm>
            <a:off x="7723202" y="2492896"/>
            <a:ext cx="492443" cy="830997"/>
          </a:xfrm>
          <a:prstGeom prst="rect">
            <a:avLst/>
          </a:prstGeom>
          <a:noFill/>
        </p:spPr>
        <p:txBody>
          <a:bodyPr wrap="none" rtlCol="0">
            <a:spAutoFit/>
          </a:bodyPr>
          <a:lstStyle/>
          <a:p>
            <a:r>
              <a:rPr lang="en-GB" sz="4800" b="1" dirty="0" smtClean="0"/>
              <a:t>?</a:t>
            </a:r>
            <a:endParaRPr lang="en-GB" b="1" dirty="0"/>
          </a:p>
        </p:txBody>
      </p:sp>
      <p:sp>
        <p:nvSpPr>
          <p:cNvPr id="8" name="TextBox 7"/>
          <p:cNvSpPr txBox="1"/>
          <p:nvPr/>
        </p:nvSpPr>
        <p:spPr>
          <a:xfrm>
            <a:off x="2339752" y="4581128"/>
            <a:ext cx="492443" cy="830997"/>
          </a:xfrm>
          <a:prstGeom prst="rect">
            <a:avLst/>
          </a:prstGeom>
          <a:noFill/>
        </p:spPr>
        <p:txBody>
          <a:bodyPr wrap="none" rtlCol="0">
            <a:spAutoFit/>
          </a:bodyPr>
          <a:lstStyle/>
          <a:p>
            <a:r>
              <a:rPr lang="en-GB" sz="4800" b="1" dirty="0" smtClean="0"/>
              <a:t>?</a:t>
            </a:r>
            <a:endParaRPr lang="en-GB" b="1" dirty="0"/>
          </a:p>
        </p:txBody>
      </p:sp>
      <p:sp>
        <p:nvSpPr>
          <p:cNvPr id="9" name="TextBox 8"/>
          <p:cNvSpPr txBox="1"/>
          <p:nvPr/>
        </p:nvSpPr>
        <p:spPr>
          <a:xfrm>
            <a:off x="6588224" y="4509120"/>
            <a:ext cx="492443" cy="830997"/>
          </a:xfrm>
          <a:prstGeom prst="rect">
            <a:avLst/>
          </a:prstGeom>
          <a:noFill/>
        </p:spPr>
        <p:txBody>
          <a:bodyPr wrap="none" rtlCol="0">
            <a:spAutoFit/>
          </a:bodyPr>
          <a:lstStyle/>
          <a:p>
            <a:r>
              <a:rPr lang="en-GB" sz="4800" b="1" dirty="0" smtClean="0"/>
              <a:t>?</a:t>
            </a:r>
            <a:endParaRPr lang="en-GB" b="1" dirty="0"/>
          </a:p>
        </p:txBody>
      </p:sp>
      <p:sp>
        <p:nvSpPr>
          <p:cNvPr id="10" name="TextBox 9"/>
          <p:cNvSpPr txBox="1"/>
          <p:nvPr/>
        </p:nvSpPr>
        <p:spPr>
          <a:xfrm>
            <a:off x="4325778" y="503375"/>
            <a:ext cx="492443" cy="830997"/>
          </a:xfrm>
          <a:prstGeom prst="rect">
            <a:avLst/>
          </a:prstGeom>
          <a:noFill/>
        </p:spPr>
        <p:txBody>
          <a:bodyPr wrap="none" rtlCol="0">
            <a:spAutoFit/>
          </a:bodyPr>
          <a:lstStyle/>
          <a:p>
            <a:r>
              <a:rPr lang="en-GB" sz="4800" b="1" dirty="0" smtClean="0"/>
              <a:t>?</a:t>
            </a:r>
            <a:endParaRPr lang="en-GB" b="1" dirty="0"/>
          </a:p>
        </p:txBody>
      </p:sp>
      <p:sp>
        <p:nvSpPr>
          <p:cNvPr id="11" name="TextBox 10"/>
          <p:cNvSpPr txBox="1"/>
          <p:nvPr/>
        </p:nvSpPr>
        <p:spPr>
          <a:xfrm>
            <a:off x="4540224" y="5350271"/>
            <a:ext cx="492443" cy="830997"/>
          </a:xfrm>
          <a:prstGeom prst="rect">
            <a:avLst/>
          </a:prstGeom>
          <a:noFill/>
        </p:spPr>
        <p:txBody>
          <a:bodyPr wrap="none" rtlCol="0">
            <a:spAutoFit/>
          </a:bodyPr>
          <a:lstStyle/>
          <a:p>
            <a:r>
              <a:rPr lang="en-GB" sz="4800" b="1" dirty="0" smtClean="0"/>
              <a:t>?</a:t>
            </a:r>
            <a:endParaRPr lang="en-GB" b="1" dirty="0"/>
          </a:p>
        </p:txBody>
      </p:sp>
    </p:spTree>
    <p:extLst>
      <p:ext uri="{BB962C8B-B14F-4D97-AF65-F5344CB8AC3E}">
        <p14:creationId xmlns:p14="http://schemas.microsoft.com/office/powerpoint/2010/main" val="2664507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TS001017848">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S001017848">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S001017848">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S001017848">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S001017848">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S001017848">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S001017848">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TP001017848</AuthoringAssetId>
    <AssetId xmlns="145c5697-5eb5-440b-b2f1-a8273fb59250">TS001017848</AssetId>
  </documentManagement>
</p:properties>
</file>

<file path=customXml/item2.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F3DAF5BF-55B3-4C4C-9107-5FA5E9B76581}">
  <ds:schemaRef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microsoft.com/office/2006/metadata/properties"/>
    <ds:schemaRef ds:uri="145c5697-5eb5-440b-b2f1-a8273fb59250"/>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F911572-7B28-4A18-BF68-B48381802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9559755-8E09-43EC-B591-0B47554B71EB}">
  <ds:schemaRefs>
    <ds:schemaRef ds:uri="http://schemas.microsoft.com/sharepoint/v3/contenttype/forms"/>
  </ds:schemaRefs>
</ds:datastoreItem>
</file>

<file path=customXml/itemProps4.xml><?xml version="1.0" encoding="utf-8"?>
<ds:datastoreItem xmlns:ds="http://schemas.openxmlformats.org/officeDocument/2006/customXml" ds:itemID="{31FFC19D-00D3-4E16-AED5-C33ACA36F0EF}">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TS001017848</Template>
  <TotalTime>10910</TotalTime>
  <Words>8244</Words>
  <Application>Microsoft Office PowerPoint</Application>
  <PresentationFormat>On-screen Show (4:3)</PresentationFormat>
  <Paragraphs>1220</Paragraphs>
  <Slides>132</Slides>
  <Notes>35</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132</vt:i4>
      </vt:variant>
    </vt:vector>
  </HeadingPairs>
  <TitlesOfParts>
    <vt:vector size="142" baseType="lpstr">
      <vt:lpstr>TS001017848</vt:lpstr>
      <vt:lpstr>Custom Design</vt:lpstr>
      <vt:lpstr>1_TS001017848</vt:lpstr>
      <vt:lpstr>2_TS001017848</vt:lpstr>
      <vt:lpstr>3_TS001017848</vt:lpstr>
      <vt:lpstr>4_TS001017848</vt:lpstr>
      <vt:lpstr>5_TS001017848</vt:lpstr>
      <vt:lpstr>6_TS001017848</vt:lpstr>
      <vt:lpstr>Drawing</vt:lpstr>
      <vt:lpstr>Photo Editor Photo</vt:lpstr>
      <vt:lpstr>CPS Learning Webinar to share PME insights for the Darwin Initiative Project</vt:lpstr>
      <vt:lpstr>plans are useless but planning  is indispensable  </vt:lpstr>
      <vt:lpstr>PowerPoint Presentation</vt:lpstr>
      <vt:lpstr>Facilitation Approach</vt:lpstr>
      <vt:lpstr>PowerPoint Presentation</vt:lpstr>
      <vt:lpstr>Exercise: What is M&amp;E?</vt:lpstr>
      <vt:lpstr>What is M&amp;E?</vt:lpstr>
      <vt:lpstr>Objectives</vt:lpstr>
      <vt:lpstr>Overview</vt:lpstr>
      <vt:lpstr>Webinar Agenda</vt:lpstr>
      <vt:lpstr>Why Monitor? (uses &amp; users)</vt:lpstr>
      <vt:lpstr>PowerPoint Presentation</vt:lpstr>
      <vt:lpstr>Accountability &amp; Learning</vt:lpstr>
      <vt:lpstr>PowerPoint Presentation</vt:lpstr>
      <vt:lpstr>M&amp;E Users For whom do we monitor?</vt:lpstr>
      <vt:lpstr>Who is involved in monitoring  &amp; how does it work?</vt:lpstr>
      <vt:lpstr>Who is involved in monitoring?</vt:lpstr>
      <vt:lpstr>Action → Reflection → Learning → Planning Putting the P in PME</vt:lpstr>
      <vt:lpstr>PowerPoint Presentation</vt:lpstr>
      <vt:lpstr>PME and the  ACTION LEARNING CYCLE</vt:lpstr>
      <vt:lpstr>The Action Learning Cycle gets to the heart of adaptive management</vt:lpstr>
      <vt:lpstr>When do you monitor?</vt:lpstr>
      <vt:lpstr>The only man who behaves sensibly is my tailor; he takes my measurements anew every time he sees me, while all the rest go on with their old measurements and expect me to fit them.  </vt:lpstr>
      <vt:lpstr>Concorde was constantly off course</vt:lpstr>
      <vt:lpstr>PowerPoint Presentation</vt:lpstr>
      <vt:lpstr>What do we monitor?</vt:lpstr>
      <vt:lpstr>What do we monitor? Inputs and Outputs</vt:lpstr>
      <vt:lpstr>What do we monitor? Activities</vt:lpstr>
      <vt:lpstr>Monitoring inputs, outputs &amp; activities alone is necessary but not sufficient</vt:lpstr>
      <vt:lpstr>Monitoring inputs, outputs &amp; activities can lead to  The doing without achieving syndrome</vt:lpstr>
      <vt:lpstr>Monitoring what we do AND what we achieve (“results”)</vt:lpstr>
      <vt:lpstr>Why are outcomes defined in terms of behavioural change &amp; not changes in state?</vt:lpstr>
      <vt:lpstr>The challenge of planning, monitoring and evaluating for Outcomes and Impacts (what we achieve)</vt:lpstr>
      <vt:lpstr>How do we get from inputs to impact? </vt:lpstr>
      <vt:lpstr>Conventional logic may work for outputs</vt:lpstr>
      <vt:lpstr>But usually not for outcomes and impact</vt:lpstr>
      <vt:lpstr>Why Outcomes and Impacts are so difficult to predict An illustration of simplicity &amp; complexity</vt:lpstr>
      <vt:lpstr>Inputs →Impact illustrated: The fish soup development story</vt:lpstr>
      <vt:lpstr>The fish soup development story</vt:lpstr>
      <vt:lpstr>PowerPoint Presentation</vt:lpstr>
      <vt:lpstr>If only life were so simple!</vt:lpstr>
      <vt:lpstr>PowerPoint Presentation</vt:lpstr>
      <vt:lpstr>PowerPoint Presentation</vt:lpstr>
      <vt:lpstr>In such a complex situation</vt:lpstr>
      <vt:lpstr>PowerPoint Presentation</vt:lpstr>
      <vt:lpstr>PowerPoint Presentation</vt:lpstr>
      <vt:lpstr>Why don’t we measure impact?</vt:lpstr>
      <vt:lpstr>Impact Definitions</vt:lpstr>
      <vt:lpstr>Impact Definitions</vt:lpstr>
      <vt:lpstr>In summary</vt:lpstr>
      <vt:lpstr>BUT we are still concerned with impact</vt:lpstr>
      <vt:lpstr>Changing the M&amp;E perspective</vt:lpstr>
      <vt:lpstr>PowerPoint Presentation</vt:lpstr>
      <vt:lpstr>HOW DO WE MONITOR?</vt:lpstr>
      <vt:lpstr>Assess readiness for monitoring</vt:lpstr>
      <vt:lpstr> Tools for monitoring inputs, activities and outputs</vt:lpstr>
      <vt:lpstr> Tools for monitoring inputs, activities and outputs</vt:lpstr>
      <vt:lpstr>Monitoring money &amp; resources (continued)</vt:lpstr>
      <vt:lpstr> Tools for monitoring inputs, activities and outputs</vt:lpstr>
      <vt:lpstr> Tools for monitoring inputs, processes and outputs</vt:lpstr>
      <vt:lpstr>PowerPoint Presentation</vt:lpstr>
      <vt:lpstr>Tools for Monitoring Outcomes Outcome Mapping</vt:lpstr>
      <vt:lpstr>Origins of Outcome Mapping</vt:lpstr>
      <vt:lpstr>Outcome Mapping Framework</vt:lpstr>
      <vt:lpstr>OM helps a project team</vt:lpstr>
      <vt:lpstr>PowerPoint Presentation</vt:lpstr>
      <vt:lpstr>Inter-related challenges that stimulated the development of OM</vt:lpstr>
      <vt:lpstr>Principles of use</vt:lpstr>
      <vt:lpstr>Attribution or Contribution? How does your project make a difference?</vt:lpstr>
      <vt:lpstr>The focus of Outcome Mapping</vt:lpstr>
      <vt:lpstr>Brief definition of OM</vt:lpstr>
      <vt:lpstr>Using OM to monitor the achievement of results</vt:lpstr>
      <vt:lpstr>Step 1: Define your vision</vt:lpstr>
      <vt:lpstr>PowerPoint Presentation</vt:lpstr>
      <vt:lpstr>PowerPoint Presentation</vt:lpstr>
      <vt:lpstr>PowerPoint Presentation</vt:lpstr>
      <vt:lpstr>PowerPoint Presentation</vt:lpstr>
      <vt:lpstr>PowerPoint Presentation</vt:lpstr>
      <vt:lpstr>If you have built castles in the air, your work need not be lost; that is where they should be. Now put foundations under them.  </vt:lpstr>
      <vt:lpstr>Step 2: Define your mission</vt:lpstr>
      <vt:lpstr> A mission statement describes:</vt:lpstr>
      <vt:lpstr>PowerPoint Presentation</vt:lpstr>
      <vt:lpstr>PowerPoint Presentation</vt:lpstr>
      <vt:lpstr>PowerPoint Presentation</vt:lpstr>
      <vt:lpstr>PowerPoint Presentation</vt:lpstr>
      <vt:lpstr>PowerPoint Presentation</vt:lpstr>
      <vt:lpstr>Using OM to monitor the achievement of results</vt:lpstr>
      <vt:lpstr>PowerPoint Presentation</vt:lpstr>
      <vt:lpstr>Stakeholder Circles: A programme can not control change, it can only influence and contribute to changes at the level of its direct partners </vt:lpstr>
      <vt:lpstr>The Serenity Prayer </vt:lpstr>
      <vt:lpstr>Those within your sphere of influence are your “Boundary Partners”</vt:lpstr>
      <vt:lpstr>PowerPoint Presentation</vt:lpstr>
      <vt:lpstr>Boundary Partners have Boundary Partners</vt:lpstr>
      <vt:lpstr>PowerPoint Presentation</vt:lpstr>
      <vt:lpstr>PowerPoint Presentation</vt:lpstr>
      <vt:lpstr>PowerPoint Presentation</vt:lpstr>
      <vt:lpstr>PowerPoint Presentation</vt:lpstr>
      <vt:lpstr>PowerPoint Presentation</vt:lpstr>
      <vt:lpstr>PowerPoint Presentation</vt:lpstr>
      <vt:lpstr>Using OM to monitor the achievement of results</vt:lpstr>
      <vt:lpstr>PowerPoint Presentation</vt:lpstr>
      <vt:lpstr>PowerPoint Presentation</vt:lpstr>
      <vt:lpstr>The Outcome Challenge alone is not sufficient</vt:lpstr>
      <vt:lpstr>PowerPoint Presentation</vt:lpstr>
      <vt:lpstr>Change is usually gradual</vt:lpstr>
      <vt:lpstr>Vision is not enough; it must be combined with venture. It is not enough to stare up to the step; we must step up the stairs… </vt:lpstr>
      <vt:lpstr>Progress Markers (ladders of change)</vt:lpstr>
      <vt:lpstr>Example Progress Markers: Research Partners</vt:lpstr>
      <vt:lpstr>PowerPoint Presentation</vt:lpstr>
      <vt:lpstr>Using OM to monitor the achievement of results</vt:lpstr>
      <vt:lpstr>Define our Strategy – The Strategy Map</vt:lpstr>
      <vt:lpstr>Remember to use a variety of approaches</vt:lpstr>
      <vt:lpstr>PowerPoint Presentation</vt:lpstr>
      <vt:lpstr>PowerPoint Presentation</vt:lpstr>
      <vt:lpstr>PowerPoint Presentation</vt:lpstr>
      <vt:lpstr>Using OM to monitor the achievement of results</vt:lpstr>
      <vt:lpstr>PowerPoint Presentation</vt:lpstr>
      <vt:lpstr>PowerPoint Presentation</vt:lpstr>
      <vt:lpstr>PowerPoint Presentation</vt:lpstr>
      <vt:lpstr>PowerPoint Presentation</vt:lpstr>
      <vt:lpstr>PowerPoint Presentation</vt:lpstr>
      <vt:lpstr>Monitoring tools</vt:lpstr>
      <vt:lpstr>PowerPoint Presentation</vt:lpstr>
      <vt:lpstr>PowerPoint Presentation</vt:lpstr>
      <vt:lpstr>PowerPoint Presentation</vt:lpstr>
      <vt:lpstr>5 things to remember about PME…</vt:lpstr>
      <vt:lpstr>Embrace Complexity</vt:lpstr>
      <vt:lpstr>Change is constant</vt:lpstr>
      <vt:lpstr>Recognise that change is… </vt:lpstr>
      <vt:lpstr>Keep your eyes wide open…</vt:lpstr>
      <vt:lpstr>Acknowledgments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 India Pollinators PME</dc:title>
  <dc:creator>John Mauremootoo</dc:creator>
  <cp:lastModifiedBy>John Mauremootoo</cp:lastModifiedBy>
  <cp:revision>328</cp:revision>
  <cp:lastPrinted>1601-01-01T00:00:00Z</cp:lastPrinted>
  <dcterms:created xsi:type="dcterms:W3CDTF">2012-06-14T09:43:08Z</dcterms:created>
  <dcterms:modified xsi:type="dcterms:W3CDTF">2013-05-10T17:27:49Z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TPInstallLocation">
    <vt:lpwstr>{My Templates}</vt:lpwstr>
  </property>
  <property fmtid="{D5CDD505-2E9C-101B-9397-08002B2CF9AE}" pid="5" name="PrimaryImageGen">
    <vt:lpwstr>1</vt:lpwstr>
  </property>
  <property fmtid="{D5CDD505-2E9C-101B-9397-08002B2CF9AE}" pid="6" name="display_urn:schemas-microsoft-com:office:office#APAuthor">
    <vt:lpwstr>REDMOND\cynvey</vt:lpwstr>
  </property>
  <property fmtid="{D5CDD505-2E9C-101B-9397-08002B2CF9AE}" pid="7" name="APAuthor">
    <vt:lpwstr>191</vt:lpwstr>
  </property>
  <property fmtid="{D5CDD505-2E9C-101B-9397-08002B2CF9AE}" pid="8" name="Milestone">
    <vt:lpwstr>Continuous</vt:lpwstr>
  </property>
  <property fmtid="{D5CDD505-2E9C-101B-9397-08002B2CF9AE}" pid="9" name="TPAppVersion">
    <vt:lpwstr>11</vt:lpwstr>
  </property>
  <property fmtid="{D5CDD505-2E9C-101B-9397-08002B2CF9AE}" pid="10" name="TPCommandLine">
    <vt:lpwstr>{PP} /n {FilePath}</vt:lpwstr>
  </property>
  <property fmtid="{D5CDD505-2E9C-101B-9397-08002B2CF9AE}" pid="11" name="AssetId">
    <vt:lpwstr>TS001017848</vt:lpwstr>
  </property>
  <property fmtid="{D5CDD505-2E9C-101B-9397-08002B2CF9AE}" pid="12" name="IsSearchable">
    <vt:lpwstr>0</vt:lpwstr>
  </property>
  <property fmtid="{D5CDD505-2E9C-101B-9397-08002B2CF9AE}" pid="13" name="NumericId">
    <vt:lpwstr>-1.00000000000000</vt:lpwstr>
  </property>
  <property fmtid="{D5CDD505-2E9C-101B-9397-08002B2CF9AE}" pid="14" name="PublishTargets">
    <vt:lpwstr>OfficeOnline</vt:lpwstr>
  </property>
  <property fmtid="{D5CDD505-2E9C-101B-9397-08002B2CF9AE}" pid="15" name="TPLaunchHelpLinkType">
    <vt:lpwstr>Template</vt:lpwstr>
  </property>
  <property fmtid="{D5CDD505-2E9C-101B-9397-08002B2CF9AE}" pid="16" name="TPFriendlyName">
    <vt:lpwstr>Sales presentation on product or service</vt:lpwstr>
  </property>
  <property fmtid="{D5CDD505-2E9C-101B-9397-08002B2CF9AE}" pid="17" name="display_urn:schemas-microsoft-com:office:office#APEditor">
    <vt:lpwstr>REDMOND\v-luannv</vt:lpwstr>
  </property>
  <property fmtid="{D5CDD505-2E9C-101B-9397-08002B2CF9AE}" pid="18" name="APEditor">
    <vt:lpwstr>92</vt:lpwstr>
  </property>
  <property fmtid="{D5CDD505-2E9C-101B-9397-08002B2CF9AE}" pid="19" name="Provider">
    <vt:lpwstr>EY006220130</vt:lpwstr>
  </property>
  <property fmtid="{D5CDD505-2E9C-101B-9397-08002B2CF9AE}" pid="20" name="SourceTitle">
    <vt:lpwstr>Sales presentation on product or service</vt:lpwstr>
  </property>
  <property fmtid="{D5CDD505-2E9C-101B-9397-08002B2CF9AE}" pid="21" name="TPApplication">
    <vt:lpwstr>PowerPoint</vt:lpwstr>
  </property>
  <property fmtid="{D5CDD505-2E9C-101B-9397-08002B2CF9AE}" pid="22" name="TPLaunchHelpLink">
    <vt:lpwstr/>
  </property>
  <property fmtid="{D5CDD505-2E9C-101B-9397-08002B2CF9AE}" pid="23" name="OpenTemplate">
    <vt:lpwstr>1</vt:lpwstr>
  </property>
  <property fmtid="{D5CDD505-2E9C-101B-9397-08002B2CF9AE}" pid="24" name="UACurrentWords">
    <vt:lpwstr>0</vt:lpwstr>
  </property>
  <property fmtid="{D5CDD505-2E9C-101B-9397-08002B2CF9AE}" pid="25" name="UALocRecommendation">
    <vt:lpwstr>Localize</vt:lpwstr>
  </property>
  <property fmtid="{D5CDD505-2E9C-101B-9397-08002B2CF9AE}" pid="26" name="Applications">
    <vt:lpwstr>184;#Office 2000;#65;#Microsoft Office PowerPoint 2007;#64;#PowerPoint 2003;#79;#Template 12;#182;#Office XP</vt:lpwstr>
  </property>
  <property fmtid="{D5CDD505-2E9C-101B-9397-08002B2CF9AE}" pid="27" name="TemplateStatus">
    <vt:lpwstr>Complete</vt:lpwstr>
  </property>
  <property fmtid="{D5CDD505-2E9C-101B-9397-08002B2CF9AE}" pid="28" name="ContentTypeId">
    <vt:lpwstr>0x0101006025706CF4CD034688BEBAE97A2E701D020200C3831ACA17D8814887A164412888521E</vt:lpwstr>
  </property>
  <property fmtid="{D5CDD505-2E9C-101B-9397-08002B2CF9AE}" pid="29" name="IsDeleted">
    <vt:lpwstr>0</vt:lpwstr>
  </property>
  <property fmtid="{D5CDD505-2E9C-101B-9397-08002B2CF9AE}" pid="30" name="ShowIn">
    <vt:lpwstr>Show everywhere</vt:lpwstr>
  </property>
  <property fmtid="{D5CDD505-2E9C-101B-9397-08002B2CF9AE}" pid="31" name="UANotes">
    <vt:lpwstr>LEGACY FROM TOW. SEO Pilot 2008</vt:lpwstr>
  </property>
  <property fmtid="{D5CDD505-2E9C-101B-9397-08002B2CF9AE}" pid="32" name="PublishStatusLookup">
    <vt:lpwstr>258527</vt:lpwstr>
  </property>
  <property fmtid="{D5CDD505-2E9C-101B-9397-08002B2CF9AE}" pid="33" name="TPComponent">
    <vt:lpwstr>PPTFiles</vt:lpwstr>
  </property>
  <property fmtid="{D5CDD505-2E9C-101B-9397-08002B2CF9AE}" pid="34" name="TPNamespace">
    <vt:lpwstr>POWERPNT</vt:lpwstr>
  </property>
  <property fmtid="{D5CDD505-2E9C-101B-9397-08002B2CF9AE}" pid="35" name="TPClientViewer">
    <vt:lpwstr>Microsoft Office PowerPoint</vt:lpwstr>
  </property>
  <property fmtid="{D5CDD505-2E9C-101B-9397-08002B2CF9AE}" pid="36" name="APTrustLevel">
    <vt:lpwstr>1.00000000000000</vt:lpwstr>
  </property>
  <property fmtid="{D5CDD505-2E9C-101B-9397-08002B2CF9AE}" pid="37" name="TrustLevel">
    <vt:lpwstr>Microsoft Managed Content</vt:lpwstr>
  </property>
  <property fmtid="{D5CDD505-2E9C-101B-9397-08002B2CF9AE}" pid="38" name="Content Type">
    <vt:lpwstr>OOFile</vt:lpwstr>
  </property>
  <property fmtid="{D5CDD505-2E9C-101B-9397-08002B2CF9AE}" pid="39" name="AuthoringAssetId">
    <vt:lpwstr>TP001017848</vt:lpwstr>
  </property>
  <property fmtid="{D5CDD505-2E9C-101B-9397-08002B2CF9AE}" pid="40" name="NumericAssetId">
    <vt:lpwstr/>
  </property>
  <property fmtid="{D5CDD505-2E9C-101B-9397-08002B2CF9AE}" pid="41" name="AppVer">
    <vt:lpwstr/>
  </property>
</Properties>
</file>