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5"/>
    <p:sldMasterId id="2147483670" r:id="rId6"/>
    <p:sldMasterId id="2147483687" r:id="rId7"/>
    <p:sldMasterId id="2147483707" r:id="rId8"/>
    <p:sldMasterId id="2147483724" r:id="rId9"/>
    <p:sldMasterId id="2147483740" r:id="rId10"/>
    <p:sldMasterId id="2147483756" r:id="rId11"/>
    <p:sldMasterId id="2147483772" r:id="rId12"/>
    <p:sldMasterId id="2147483790" r:id="rId13"/>
  </p:sldMasterIdLst>
  <p:notesMasterIdLst>
    <p:notesMasterId r:id="rId175"/>
  </p:notesMasterIdLst>
  <p:handoutMasterIdLst>
    <p:handoutMasterId r:id="rId176"/>
  </p:handoutMasterIdLst>
  <p:sldIdLst>
    <p:sldId id="350" r:id="rId14"/>
    <p:sldId id="610" r:id="rId15"/>
    <p:sldId id="611" r:id="rId16"/>
    <p:sldId id="612" r:id="rId17"/>
    <p:sldId id="443" r:id="rId18"/>
    <p:sldId id="496" r:id="rId19"/>
    <p:sldId id="391" r:id="rId20"/>
    <p:sldId id="257" r:id="rId21"/>
    <p:sldId id="258" r:id="rId22"/>
    <p:sldId id="493" r:id="rId23"/>
    <p:sldId id="261" r:id="rId24"/>
    <p:sldId id="262" r:id="rId25"/>
    <p:sldId id="263" r:id="rId26"/>
    <p:sldId id="428" r:id="rId27"/>
    <p:sldId id="429" r:id="rId28"/>
    <p:sldId id="483" r:id="rId29"/>
    <p:sldId id="264" r:id="rId30"/>
    <p:sldId id="352" r:id="rId31"/>
    <p:sldId id="280" r:id="rId32"/>
    <p:sldId id="375" r:id="rId33"/>
    <p:sldId id="376" r:id="rId34"/>
    <p:sldId id="311" r:id="rId35"/>
    <p:sldId id="388" r:id="rId36"/>
    <p:sldId id="270" r:id="rId37"/>
    <p:sldId id="356" r:id="rId38"/>
    <p:sldId id="505" r:id="rId39"/>
    <p:sldId id="274" r:id="rId40"/>
    <p:sldId id="276" r:id="rId41"/>
    <p:sldId id="278" r:id="rId42"/>
    <p:sldId id="353" r:id="rId43"/>
    <p:sldId id="410" r:id="rId44"/>
    <p:sldId id="279" r:id="rId45"/>
    <p:sldId id="463" r:id="rId46"/>
    <p:sldId id="371" r:id="rId47"/>
    <p:sldId id="282" r:id="rId48"/>
    <p:sldId id="303" r:id="rId49"/>
    <p:sldId id="304" r:id="rId50"/>
    <p:sldId id="370" r:id="rId51"/>
    <p:sldId id="298" r:id="rId52"/>
    <p:sldId id="301" r:id="rId53"/>
    <p:sldId id="369" r:id="rId54"/>
    <p:sldId id="290" r:id="rId55"/>
    <p:sldId id="372" r:id="rId56"/>
    <p:sldId id="503" r:id="rId57"/>
    <p:sldId id="291" r:id="rId58"/>
    <p:sldId id="373" r:id="rId59"/>
    <p:sldId id="374" r:id="rId60"/>
    <p:sldId id="399" r:id="rId61"/>
    <p:sldId id="401" r:id="rId62"/>
    <p:sldId id="402" r:id="rId63"/>
    <p:sldId id="400" r:id="rId64"/>
    <p:sldId id="412" r:id="rId65"/>
    <p:sldId id="479" r:id="rId66"/>
    <p:sldId id="296" r:id="rId67"/>
    <p:sldId id="305" r:id="rId68"/>
    <p:sldId id="295" r:id="rId69"/>
    <p:sldId id="499" r:id="rId70"/>
    <p:sldId id="500" r:id="rId71"/>
    <p:sldId id="306" r:id="rId72"/>
    <p:sldId id="307" r:id="rId73"/>
    <p:sldId id="308" r:id="rId74"/>
    <p:sldId id="309" r:id="rId75"/>
    <p:sldId id="514" r:id="rId76"/>
    <p:sldId id="317" r:id="rId77"/>
    <p:sldId id="523" r:id="rId78"/>
    <p:sldId id="439" r:id="rId79"/>
    <p:sldId id="484" r:id="rId80"/>
    <p:sldId id="517" r:id="rId81"/>
    <p:sldId id="506" r:id="rId82"/>
    <p:sldId id="453" r:id="rId83"/>
    <p:sldId id="320" r:id="rId84"/>
    <p:sldId id="322" r:id="rId85"/>
    <p:sldId id="316" r:id="rId86"/>
    <p:sldId id="522" r:id="rId87"/>
    <p:sldId id="541" r:id="rId88"/>
    <p:sldId id="521" r:id="rId89"/>
    <p:sldId id="569" r:id="rId90"/>
    <p:sldId id="465" r:id="rId91"/>
    <p:sldId id="415" r:id="rId92"/>
    <p:sldId id="325" r:id="rId93"/>
    <p:sldId id="389" r:id="rId94"/>
    <p:sldId id="411" r:id="rId95"/>
    <p:sldId id="507" r:id="rId96"/>
    <p:sldId id="392" r:id="rId97"/>
    <p:sldId id="329" r:id="rId98"/>
    <p:sldId id="513" r:id="rId99"/>
    <p:sldId id="330" r:id="rId100"/>
    <p:sldId id="331" r:id="rId101"/>
    <p:sldId id="468" r:id="rId102"/>
    <p:sldId id="332" r:id="rId103"/>
    <p:sldId id="413" r:id="rId104"/>
    <p:sldId id="540" r:id="rId105"/>
    <p:sldId id="524" r:id="rId106"/>
    <p:sldId id="504" r:id="rId107"/>
    <p:sldId id="557" r:id="rId108"/>
    <p:sldId id="421" r:id="rId109"/>
    <p:sldId id="518" r:id="rId110"/>
    <p:sldId id="438" r:id="rId111"/>
    <p:sldId id="539" r:id="rId112"/>
    <p:sldId id="526" r:id="rId113"/>
    <p:sldId id="416" r:id="rId114"/>
    <p:sldId id="470" r:id="rId115"/>
    <p:sldId id="417" r:id="rId116"/>
    <p:sldId id="471" r:id="rId117"/>
    <p:sldId id="542" r:id="rId118"/>
    <p:sldId id="525" r:id="rId119"/>
    <p:sldId id="435" r:id="rId120"/>
    <p:sldId id="472" r:id="rId121"/>
    <p:sldId id="364" r:id="rId122"/>
    <p:sldId id="397" r:id="rId123"/>
    <p:sldId id="437" r:id="rId124"/>
    <p:sldId id="558" r:id="rId125"/>
    <p:sldId id="546" r:id="rId126"/>
    <p:sldId id="477" r:id="rId127"/>
    <p:sldId id="543" r:id="rId128"/>
    <p:sldId id="527" r:id="rId129"/>
    <p:sldId id="478" r:id="rId130"/>
    <p:sldId id="559" r:id="rId131"/>
    <p:sldId id="446" r:id="rId132"/>
    <p:sldId id="447" r:id="rId133"/>
    <p:sldId id="544" r:id="rId134"/>
    <p:sldId id="528" r:id="rId135"/>
    <p:sldId id="519" r:id="rId136"/>
    <p:sldId id="520" r:id="rId137"/>
    <p:sldId id="515" r:id="rId138"/>
    <p:sldId id="551" r:id="rId139"/>
    <p:sldId id="554" r:id="rId140"/>
    <p:sldId id="570" r:id="rId141"/>
    <p:sldId id="571" r:id="rId142"/>
    <p:sldId id="599" r:id="rId143"/>
    <p:sldId id="587" r:id="rId144"/>
    <p:sldId id="588" r:id="rId145"/>
    <p:sldId id="589" r:id="rId146"/>
    <p:sldId id="590" r:id="rId147"/>
    <p:sldId id="591" r:id="rId148"/>
    <p:sldId id="594" r:id="rId149"/>
    <p:sldId id="592" r:id="rId150"/>
    <p:sldId id="572" r:id="rId151"/>
    <p:sldId id="596" r:id="rId152"/>
    <p:sldId id="597" r:id="rId153"/>
    <p:sldId id="598" r:id="rId154"/>
    <p:sldId id="608" r:id="rId155"/>
    <p:sldId id="609" r:id="rId156"/>
    <p:sldId id="573" r:id="rId157"/>
    <p:sldId id="600" r:id="rId158"/>
    <p:sldId id="601" r:id="rId159"/>
    <p:sldId id="574" r:id="rId160"/>
    <p:sldId id="603" r:id="rId161"/>
    <p:sldId id="604" r:id="rId162"/>
    <p:sldId id="605" r:id="rId163"/>
    <p:sldId id="606" r:id="rId164"/>
    <p:sldId id="602" r:id="rId165"/>
    <p:sldId id="607" r:id="rId166"/>
    <p:sldId id="575" r:id="rId167"/>
    <p:sldId id="576" r:id="rId168"/>
    <p:sldId id="577" r:id="rId169"/>
    <p:sldId id="578" r:id="rId170"/>
    <p:sldId id="579" r:id="rId171"/>
    <p:sldId id="581" r:id="rId172"/>
    <p:sldId id="582" r:id="rId173"/>
    <p:sldId id="583" r:id="rId174"/>
  </p:sldIdLst>
  <p:sldSz cx="9144000" cy="6858000" type="screen4x3"/>
  <p:notesSz cx="6858000" cy="9144000"/>
  <p:custDataLst>
    <p:tags r:id="rId177"/>
  </p:custDataLst>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9999"/>
    <a:srgbClr val="FF3300"/>
    <a:srgbClr val="FF6633"/>
    <a:srgbClr val="CC9900"/>
    <a:srgbClr val="6600FF"/>
    <a:srgbClr val="F8F8F8"/>
    <a:srgbClr val="FFFF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9653" autoAdjust="0"/>
  </p:normalViewPr>
  <p:slideViewPr>
    <p:cSldViewPr>
      <p:cViewPr varScale="1">
        <p:scale>
          <a:sx n="115" d="100"/>
          <a:sy n="115" d="100"/>
        </p:scale>
        <p:origin x="-1422" y="-186"/>
      </p:cViewPr>
      <p:guideLst>
        <p:guide orient="horz" pos="2341"/>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20562"/>
    </p:cViewPr>
  </p:sorterViewPr>
  <p:notesViewPr>
    <p:cSldViewPr>
      <p:cViewPr varScale="1">
        <p:scale>
          <a:sx n="87" d="100"/>
          <a:sy n="87" d="100"/>
        </p:scale>
        <p:origin x="-37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5" Type="http://schemas.openxmlformats.org/officeDocument/2006/relationships/notesMaster" Target="notesMasters/notesMaster1.xml"/><Relationship Id="rId170" Type="http://schemas.openxmlformats.org/officeDocument/2006/relationships/slide" Target="slides/slide157.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7.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1.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181" Type="http://schemas.openxmlformats.org/officeDocument/2006/relationships/tableStyles" Target="tableStyle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handoutMaster" Target="handoutMasters/handoutMaster1.xml"/><Relationship Id="rId12" Type="http://schemas.openxmlformats.org/officeDocument/2006/relationships/slideMaster" Target="slideMasters/slideMaster8.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Master" Target="slideMasters/slideMaster5.xml"/><Relationship Id="rId172" Type="http://schemas.openxmlformats.org/officeDocument/2006/relationships/slide" Target="slides/slide159.xml"/><Relationship Id="rId180" Type="http://schemas.openxmlformats.org/officeDocument/2006/relationships/theme" Target="theme/theme1.xml"/><Relationship Id="rId13" Type="http://schemas.openxmlformats.org/officeDocument/2006/relationships/slideMaster" Target="slideMasters/slideMaster9.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7" Type="http://schemas.openxmlformats.org/officeDocument/2006/relationships/slideMaster" Target="slideMasters/slideMaster3.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presProps" Target="presProps.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4.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viewProps" Target="view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6.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CD8ECE-106C-4325-8A24-1EEF3D87046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401C60F2-BDCB-4C58-A8D0-2DFF9CB1FFA4}">
      <dgm:prSet phldrT="[Text]"/>
      <dgm:spPr/>
      <dgm:t>
        <a:bodyPr/>
        <a:lstStyle/>
        <a:p>
          <a:r>
            <a:rPr lang="en-GB" dirty="0" smtClean="0"/>
            <a:t>Reports</a:t>
          </a:r>
          <a:endParaRPr lang="en-GB" dirty="0"/>
        </a:p>
      </dgm:t>
    </dgm:pt>
    <dgm:pt modelId="{EE7260FB-03CB-4271-89CB-451FFD7C22C2}" type="parTrans" cxnId="{ED59D699-843E-4798-8BDC-6BC60AD2282F}">
      <dgm:prSet/>
      <dgm:spPr/>
      <dgm:t>
        <a:bodyPr/>
        <a:lstStyle/>
        <a:p>
          <a:endParaRPr lang="en-GB"/>
        </a:p>
      </dgm:t>
    </dgm:pt>
    <dgm:pt modelId="{0D32AFEA-BEEB-41F2-AE5C-7C0F991BC5F4}" type="sibTrans" cxnId="{ED59D699-843E-4798-8BDC-6BC60AD2282F}">
      <dgm:prSet/>
      <dgm:spPr/>
      <dgm:t>
        <a:bodyPr/>
        <a:lstStyle/>
        <a:p>
          <a:endParaRPr lang="en-GB"/>
        </a:p>
      </dgm:t>
    </dgm:pt>
    <dgm:pt modelId="{94EE2475-4F2B-4456-8B54-1168D5879A8F}">
      <dgm:prSet phldrT="[Text]"/>
      <dgm:spPr/>
      <dgm:t>
        <a:bodyPr/>
        <a:lstStyle/>
        <a:p>
          <a:r>
            <a:rPr lang="en-GB" dirty="0" smtClean="0"/>
            <a:t>Meetings</a:t>
          </a:r>
          <a:endParaRPr lang="en-GB" dirty="0"/>
        </a:p>
      </dgm:t>
    </dgm:pt>
    <dgm:pt modelId="{6FB8D2FD-E964-49E4-8474-3D6C24398252}" type="parTrans" cxnId="{48D4E8B8-36BA-4749-90B1-DFA9ED75E4E4}">
      <dgm:prSet/>
      <dgm:spPr/>
      <dgm:t>
        <a:bodyPr/>
        <a:lstStyle/>
        <a:p>
          <a:endParaRPr lang="en-GB"/>
        </a:p>
      </dgm:t>
    </dgm:pt>
    <dgm:pt modelId="{A4080D4A-8D74-49A7-AB68-63CFA6FB7CD1}" type="sibTrans" cxnId="{48D4E8B8-36BA-4749-90B1-DFA9ED75E4E4}">
      <dgm:prSet/>
      <dgm:spPr/>
      <dgm:t>
        <a:bodyPr/>
        <a:lstStyle/>
        <a:p>
          <a:endParaRPr lang="en-GB"/>
        </a:p>
      </dgm:t>
    </dgm:pt>
    <dgm:pt modelId="{87BE113E-223B-45B3-9F5D-9885BC6AD15A}">
      <dgm:prSet phldrT="[Text]"/>
      <dgm:spPr/>
      <dgm:t>
        <a:bodyPr/>
        <a:lstStyle/>
        <a:p>
          <a:r>
            <a:rPr lang="en-GB" dirty="0" smtClean="0"/>
            <a:t>Training</a:t>
          </a:r>
          <a:endParaRPr lang="en-GB" dirty="0"/>
        </a:p>
      </dgm:t>
    </dgm:pt>
    <dgm:pt modelId="{4CB5B95C-DAA0-4673-8EFD-542BB8B4FC82}" type="parTrans" cxnId="{6E18C13B-A5BB-43DD-949B-5687879D867A}">
      <dgm:prSet/>
      <dgm:spPr/>
      <dgm:t>
        <a:bodyPr/>
        <a:lstStyle/>
        <a:p>
          <a:endParaRPr lang="en-GB"/>
        </a:p>
      </dgm:t>
    </dgm:pt>
    <dgm:pt modelId="{8D0A385C-A19A-4675-A75B-50FEFC6A690F}" type="sibTrans" cxnId="{6E18C13B-A5BB-43DD-949B-5687879D867A}">
      <dgm:prSet/>
      <dgm:spPr/>
      <dgm:t>
        <a:bodyPr/>
        <a:lstStyle/>
        <a:p>
          <a:endParaRPr lang="en-GB"/>
        </a:p>
      </dgm:t>
    </dgm:pt>
    <dgm:pt modelId="{C9ED6E45-FDEB-4751-AF99-DDB826D48B30}" type="pres">
      <dgm:prSet presAssocID="{0BCD8ECE-106C-4325-8A24-1EEF3D870468}" presName="linear" presStyleCnt="0">
        <dgm:presLayoutVars>
          <dgm:dir/>
          <dgm:animLvl val="lvl"/>
          <dgm:resizeHandles val="exact"/>
        </dgm:presLayoutVars>
      </dgm:prSet>
      <dgm:spPr/>
      <dgm:t>
        <a:bodyPr/>
        <a:lstStyle/>
        <a:p>
          <a:endParaRPr lang="en-GB"/>
        </a:p>
      </dgm:t>
    </dgm:pt>
    <dgm:pt modelId="{409C35B9-E5CE-433E-B1EB-71F499CF947E}" type="pres">
      <dgm:prSet presAssocID="{401C60F2-BDCB-4C58-A8D0-2DFF9CB1FFA4}" presName="parentLin" presStyleCnt="0"/>
      <dgm:spPr/>
    </dgm:pt>
    <dgm:pt modelId="{0FB2479D-A398-44B7-8B8A-8F3FEA56870D}" type="pres">
      <dgm:prSet presAssocID="{401C60F2-BDCB-4C58-A8D0-2DFF9CB1FFA4}" presName="parentLeftMargin" presStyleLbl="node1" presStyleIdx="0" presStyleCnt="3"/>
      <dgm:spPr/>
      <dgm:t>
        <a:bodyPr/>
        <a:lstStyle/>
        <a:p>
          <a:endParaRPr lang="en-GB"/>
        </a:p>
      </dgm:t>
    </dgm:pt>
    <dgm:pt modelId="{140057E7-000C-4EBE-BE0A-56B1CD3E1888}" type="pres">
      <dgm:prSet presAssocID="{401C60F2-BDCB-4C58-A8D0-2DFF9CB1FFA4}" presName="parentText" presStyleLbl="node1" presStyleIdx="0" presStyleCnt="3" custScaleX="40962">
        <dgm:presLayoutVars>
          <dgm:chMax val="0"/>
          <dgm:bulletEnabled val="1"/>
        </dgm:presLayoutVars>
      </dgm:prSet>
      <dgm:spPr/>
      <dgm:t>
        <a:bodyPr/>
        <a:lstStyle/>
        <a:p>
          <a:endParaRPr lang="en-GB"/>
        </a:p>
      </dgm:t>
    </dgm:pt>
    <dgm:pt modelId="{2BF6751E-ADED-490A-9F1B-02827860E23A}" type="pres">
      <dgm:prSet presAssocID="{401C60F2-BDCB-4C58-A8D0-2DFF9CB1FFA4}" presName="negativeSpace" presStyleCnt="0"/>
      <dgm:spPr/>
    </dgm:pt>
    <dgm:pt modelId="{E02F0462-6029-4B5D-B483-EE0A5F07C491}" type="pres">
      <dgm:prSet presAssocID="{401C60F2-BDCB-4C58-A8D0-2DFF9CB1FFA4}" presName="childText" presStyleLbl="conFgAcc1" presStyleIdx="0" presStyleCnt="3" custScaleX="70866">
        <dgm:presLayoutVars>
          <dgm:bulletEnabled val="1"/>
        </dgm:presLayoutVars>
      </dgm:prSet>
      <dgm:spPr/>
    </dgm:pt>
    <dgm:pt modelId="{6DF9A51E-32A3-4A45-9AA9-3C178E56CDBB}" type="pres">
      <dgm:prSet presAssocID="{0D32AFEA-BEEB-41F2-AE5C-7C0F991BC5F4}" presName="spaceBetweenRectangles" presStyleCnt="0"/>
      <dgm:spPr/>
    </dgm:pt>
    <dgm:pt modelId="{DA53A680-281C-4BD5-834B-487986B40716}" type="pres">
      <dgm:prSet presAssocID="{94EE2475-4F2B-4456-8B54-1168D5879A8F}" presName="parentLin" presStyleCnt="0"/>
      <dgm:spPr/>
    </dgm:pt>
    <dgm:pt modelId="{9027DB35-1A53-4439-B7CA-BAB6E8843456}" type="pres">
      <dgm:prSet presAssocID="{94EE2475-4F2B-4456-8B54-1168D5879A8F}" presName="parentLeftMargin" presStyleLbl="node1" presStyleIdx="0" presStyleCnt="3"/>
      <dgm:spPr/>
      <dgm:t>
        <a:bodyPr/>
        <a:lstStyle/>
        <a:p>
          <a:endParaRPr lang="en-GB"/>
        </a:p>
      </dgm:t>
    </dgm:pt>
    <dgm:pt modelId="{88FECFFB-B87C-4B0E-A457-A2943939E823}" type="pres">
      <dgm:prSet presAssocID="{94EE2475-4F2B-4456-8B54-1168D5879A8F}" presName="parentText" presStyleLbl="node1" presStyleIdx="1" presStyleCnt="3" custScaleX="47712">
        <dgm:presLayoutVars>
          <dgm:chMax val="0"/>
          <dgm:bulletEnabled val="1"/>
        </dgm:presLayoutVars>
      </dgm:prSet>
      <dgm:spPr/>
      <dgm:t>
        <a:bodyPr/>
        <a:lstStyle/>
        <a:p>
          <a:endParaRPr lang="en-GB"/>
        </a:p>
      </dgm:t>
    </dgm:pt>
    <dgm:pt modelId="{63F927FF-4B74-475D-A98D-DF5132443ACC}" type="pres">
      <dgm:prSet presAssocID="{94EE2475-4F2B-4456-8B54-1168D5879A8F}" presName="negativeSpace" presStyleCnt="0"/>
      <dgm:spPr/>
    </dgm:pt>
    <dgm:pt modelId="{451D0924-CFB2-45F3-A90D-04A9FD6006C4}" type="pres">
      <dgm:prSet presAssocID="{94EE2475-4F2B-4456-8B54-1168D5879A8F}" presName="childText" presStyleLbl="conFgAcc1" presStyleIdx="1" presStyleCnt="3" custScaleX="70866" custLinFactNeighborX="-25987" custLinFactNeighborY="13799">
        <dgm:presLayoutVars>
          <dgm:bulletEnabled val="1"/>
        </dgm:presLayoutVars>
      </dgm:prSet>
      <dgm:spPr/>
    </dgm:pt>
    <dgm:pt modelId="{7BB7A16D-AB39-4BBD-84DF-0279311A8766}" type="pres">
      <dgm:prSet presAssocID="{A4080D4A-8D74-49A7-AB68-63CFA6FB7CD1}" presName="spaceBetweenRectangles" presStyleCnt="0"/>
      <dgm:spPr/>
    </dgm:pt>
    <dgm:pt modelId="{FFB88C1D-F4AE-4C0B-BD75-2DE604844C8F}" type="pres">
      <dgm:prSet presAssocID="{87BE113E-223B-45B3-9F5D-9885BC6AD15A}" presName="parentLin" presStyleCnt="0"/>
      <dgm:spPr/>
    </dgm:pt>
    <dgm:pt modelId="{62511939-12DC-4FC0-B340-B850C7307485}" type="pres">
      <dgm:prSet presAssocID="{87BE113E-223B-45B3-9F5D-9885BC6AD15A}" presName="parentLeftMargin" presStyleLbl="node1" presStyleIdx="1" presStyleCnt="3"/>
      <dgm:spPr/>
      <dgm:t>
        <a:bodyPr/>
        <a:lstStyle/>
        <a:p>
          <a:endParaRPr lang="en-GB"/>
        </a:p>
      </dgm:t>
    </dgm:pt>
    <dgm:pt modelId="{FCEDFAE9-9749-4C67-AEF6-433CE2BD77F3}" type="pres">
      <dgm:prSet presAssocID="{87BE113E-223B-45B3-9F5D-9885BC6AD15A}" presName="parentText" presStyleLbl="node1" presStyleIdx="2" presStyleCnt="3" custScaleX="40962">
        <dgm:presLayoutVars>
          <dgm:chMax val="0"/>
          <dgm:bulletEnabled val="1"/>
        </dgm:presLayoutVars>
      </dgm:prSet>
      <dgm:spPr/>
      <dgm:t>
        <a:bodyPr/>
        <a:lstStyle/>
        <a:p>
          <a:endParaRPr lang="en-GB"/>
        </a:p>
      </dgm:t>
    </dgm:pt>
    <dgm:pt modelId="{B00BDD79-33F1-4B4E-A11D-50FA71D52E13}" type="pres">
      <dgm:prSet presAssocID="{87BE113E-223B-45B3-9F5D-9885BC6AD15A}" presName="negativeSpace" presStyleCnt="0"/>
      <dgm:spPr/>
    </dgm:pt>
    <dgm:pt modelId="{BCCA4FC3-BF85-4A76-A4B5-41987040D4B9}" type="pres">
      <dgm:prSet presAssocID="{87BE113E-223B-45B3-9F5D-9885BC6AD15A}" presName="childText" presStyleLbl="conFgAcc1" presStyleIdx="2" presStyleCnt="3" custScaleX="70866">
        <dgm:presLayoutVars>
          <dgm:bulletEnabled val="1"/>
        </dgm:presLayoutVars>
      </dgm:prSet>
      <dgm:spPr/>
    </dgm:pt>
  </dgm:ptLst>
  <dgm:cxnLst>
    <dgm:cxn modelId="{AF5FBF1B-4541-49B5-B2E0-2F0CF9D7C967}" type="presOf" srcId="{87BE113E-223B-45B3-9F5D-9885BC6AD15A}" destId="{FCEDFAE9-9749-4C67-AEF6-433CE2BD77F3}" srcOrd="1" destOrd="0" presId="urn:microsoft.com/office/officeart/2005/8/layout/list1"/>
    <dgm:cxn modelId="{6E18C13B-A5BB-43DD-949B-5687879D867A}" srcId="{0BCD8ECE-106C-4325-8A24-1EEF3D870468}" destId="{87BE113E-223B-45B3-9F5D-9885BC6AD15A}" srcOrd="2" destOrd="0" parTransId="{4CB5B95C-DAA0-4673-8EFD-542BB8B4FC82}" sibTransId="{8D0A385C-A19A-4675-A75B-50FEFC6A690F}"/>
    <dgm:cxn modelId="{80455DD4-0DA5-4B33-BAD4-3B5F227E10A1}" type="presOf" srcId="{94EE2475-4F2B-4456-8B54-1168D5879A8F}" destId="{88FECFFB-B87C-4B0E-A457-A2943939E823}" srcOrd="1" destOrd="0" presId="urn:microsoft.com/office/officeart/2005/8/layout/list1"/>
    <dgm:cxn modelId="{11ED8BD0-7C1D-403C-A96B-66DB81550F60}" type="presOf" srcId="{87BE113E-223B-45B3-9F5D-9885BC6AD15A}" destId="{62511939-12DC-4FC0-B340-B850C7307485}" srcOrd="0" destOrd="0" presId="urn:microsoft.com/office/officeart/2005/8/layout/list1"/>
    <dgm:cxn modelId="{864148A6-CD48-4434-8848-F8675D2475AC}" type="presOf" srcId="{94EE2475-4F2B-4456-8B54-1168D5879A8F}" destId="{9027DB35-1A53-4439-B7CA-BAB6E8843456}" srcOrd="0" destOrd="0" presId="urn:microsoft.com/office/officeart/2005/8/layout/list1"/>
    <dgm:cxn modelId="{ED59D699-843E-4798-8BDC-6BC60AD2282F}" srcId="{0BCD8ECE-106C-4325-8A24-1EEF3D870468}" destId="{401C60F2-BDCB-4C58-A8D0-2DFF9CB1FFA4}" srcOrd="0" destOrd="0" parTransId="{EE7260FB-03CB-4271-89CB-451FFD7C22C2}" sibTransId="{0D32AFEA-BEEB-41F2-AE5C-7C0F991BC5F4}"/>
    <dgm:cxn modelId="{4DCD9EE8-9639-49EA-B611-BB3FD5DDF0C0}" type="presOf" srcId="{401C60F2-BDCB-4C58-A8D0-2DFF9CB1FFA4}" destId="{140057E7-000C-4EBE-BE0A-56B1CD3E1888}" srcOrd="1" destOrd="0" presId="urn:microsoft.com/office/officeart/2005/8/layout/list1"/>
    <dgm:cxn modelId="{48D4E8B8-36BA-4749-90B1-DFA9ED75E4E4}" srcId="{0BCD8ECE-106C-4325-8A24-1EEF3D870468}" destId="{94EE2475-4F2B-4456-8B54-1168D5879A8F}" srcOrd="1" destOrd="0" parTransId="{6FB8D2FD-E964-49E4-8474-3D6C24398252}" sibTransId="{A4080D4A-8D74-49A7-AB68-63CFA6FB7CD1}"/>
    <dgm:cxn modelId="{2A367F1A-83E0-47F2-8595-2A24C2847265}" type="presOf" srcId="{401C60F2-BDCB-4C58-A8D0-2DFF9CB1FFA4}" destId="{0FB2479D-A398-44B7-8B8A-8F3FEA56870D}" srcOrd="0" destOrd="0" presId="urn:microsoft.com/office/officeart/2005/8/layout/list1"/>
    <dgm:cxn modelId="{F6423CE7-5AE7-4FA8-B46D-8FC62811EC3E}" type="presOf" srcId="{0BCD8ECE-106C-4325-8A24-1EEF3D870468}" destId="{C9ED6E45-FDEB-4751-AF99-DDB826D48B30}" srcOrd="0" destOrd="0" presId="urn:microsoft.com/office/officeart/2005/8/layout/list1"/>
    <dgm:cxn modelId="{9919AD18-D2E7-4258-B78E-A02D3E83D3B6}" type="presParOf" srcId="{C9ED6E45-FDEB-4751-AF99-DDB826D48B30}" destId="{409C35B9-E5CE-433E-B1EB-71F499CF947E}" srcOrd="0" destOrd="0" presId="urn:microsoft.com/office/officeart/2005/8/layout/list1"/>
    <dgm:cxn modelId="{A7ECAD41-E1BB-4D88-856F-8949CD77B247}" type="presParOf" srcId="{409C35B9-E5CE-433E-B1EB-71F499CF947E}" destId="{0FB2479D-A398-44B7-8B8A-8F3FEA56870D}" srcOrd="0" destOrd="0" presId="urn:microsoft.com/office/officeart/2005/8/layout/list1"/>
    <dgm:cxn modelId="{C7378B29-98B3-4B85-931B-DBB5D3F44A42}" type="presParOf" srcId="{409C35B9-E5CE-433E-B1EB-71F499CF947E}" destId="{140057E7-000C-4EBE-BE0A-56B1CD3E1888}" srcOrd="1" destOrd="0" presId="urn:microsoft.com/office/officeart/2005/8/layout/list1"/>
    <dgm:cxn modelId="{AAF895DA-D9BC-408E-AB85-C84860B0DBA1}" type="presParOf" srcId="{C9ED6E45-FDEB-4751-AF99-DDB826D48B30}" destId="{2BF6751E-ADED-490A-9F1B-02827860E23A}" srcOrd="1" destOrd="0" presId="urn:microsoft.com/office/officeart/2005/8/layout/list1"/>
    <dgm:cxn modelId="{55425541-A5DD-4D12-A42F-D4AF164AAC83}" type="presParOf" srcId="{C9ED6E45-FDEB-4751-AF99-DDB826D48B30}" destId="{E02F0462-6029-4B5D-B483-EE0A5F07C491}" srcOrd="2" destOrd="0" presId="urn:microsoft.com/office/officeart/2005/8/layout/list1"/>
    <dgm:cxn modelId="{A267DF26-9209-48E1-A5DD-03414891EEBE}" type="presParOf" srcId="{C9ED6E45-FDEB-4751-AF99-DDB826D48B30}" destId="{6DF9A51E-32A3-4A45-9AA9-3C178E56CDBB}" srcOrd="3" destOrd="0" presId="urn:microsoft.com/office/officeart/2005/8/layout/list1"/>
    <dgm:cxn modelId="{51EC4C00-CAD8-44F0-B32E-DC2DE7903946}" type="presParOf" srcId="{C9ED6E45-FDEB-4751-AF99-DDB826D48B30}" destId="{DA53A680-281C-4BD5-834B-487986B40716}" srcOrd="4" destOrd="0" presId="urn:microsoft.com/office/officeart/2005/8/layout/list1"/>
    <dgm:cxn modelId="{ABB85063-6C42-4CFB-9CE5-A615FEAF5FEF}" type="presParOf" srcId="{DA53A680-281C-4BD5-834B-487986B40716}" destId="{9027DB35-1A53-4439-B7CA-BAB6E8843456}" srcOrd="0" destOrd="0" presId="urn:microsoft.com/office/officeart/2005/8/layout/list1"/>
    <dgm:cxn modelId="{B057E857-9089-419E-B66A-0A01B7C87758}" type="presParOf" srcId="{DA53A680-281C-4BD5-834B-487986B40716}" destId="{88FECFFB-B87C-4B0E-A457-A2943939E823}" srcOrd="1" destOrd="0" presId="urn:microsoft.com/office/officeart/2005/8/layout/list1"/>
    <dgm:cxn modelId="{39171F88-BD73-4B46-A1EC-DC4435F26435}" type="presParOf" srcId="{C9ED6E45-FDEB-4751-AF99-DDB826D48B30}" destId="{63F927FF-4B74-475D-A98D-DF5132443ACC}" srcOrd="5" destOrd="0" presId="urn:microsoft.com/office/officeart/2005/8/layout/list1"/>
    <dgm:cxn modelId="{693837FE-5945-45B4-BEE6-AC485FCE48AA}" type="presParOf" srcId="{C9ED6E45-FDEB-4751-AF99-DDB826D48B30}" destId="{451D0924-CFB2-45F3-A90D-04A9FD6006C4}" srcOrd="6" destOrd="0" presId="urn:microsoft.com/office/officeart/2005/8/layout/list1"/>
    <dgm:cxn modelId="{EB06BA07-4613-4FD5-9C23-7DF1D450910C}" type="presParOf" srcId="{C9ED6E45-FDEB-4751-AF99-DDB826D48B30}" destId="{7BB7A16D-AB39-4BBD-84DF-0279311A8766}" srcOrd="7" destOrd="0" presId="urn:microsoft.com/office/officeart/2005/8/layout/list1"/>
    <dgm:cxn modelId="{989F0871-965F-4A3F-96AA-BC3FE1CEDD14}" type="presParOf" srcId="{C9ED6E45-FDEB-4751-AF99-DDB826D48B30}" destId="{FFB88C1D-F4AE-4C0B-BD75-2DE604844C8F}" srcOrd="8" destOrd="0" presId="urn:microsoft.com/office/officeart/2005/8/layout/list1"/>
    <dgm:cxn modelId="{AC8467FF-EE69-466B-9E2B-018517E636FD}" type="presParOf" srcId="{FFB88C1D-F4AE-4C0B-BD75-2DE604844C8F}" destId="{62511939-12DC-4FC0-B340-B850C7307485}" srcOrd="0" destOrd="0" presId="urn:microsoft.com/office/officeart/2005/8/layout/list1"/>
    <dgm:cxn modelId="{FDA675DA-56CB-4912-B332-187932A71B2A}" type="presParOf" srcId="{FFB88C1D-F4AE-4C0B-BD75-2DE604844C8F}" destId="{FCEDFAE9-9749-4C67-AEF6-433CE2BD77F3}" srcOrd="1" destOrd="0" presId="urn:microsoft.com/office/officeart/2005/8/layout/list1"/>
    <dgm:cxn modelId="{1E1D3D8A-4D84-4389-9195-98C468829EFA}" type="presParOf" srcId="{C9ED6E45-FDEB-4751-AF99-DDB826D48B30}" destId="{B00BDD79-33F1-4B4E-A11D-50FA71D52E13}" srcOrd="9" destOrd="0" presId="urn:microsoft.com/office/officeart/2005/8/layout/list1"/>
    <dgm:cxn modelId="{171005AF-DED1-4DDB-877C-31FB05FC7CCC}" type="presParOf" srcId="{C9ED6E45-FDEB-4751-AF99-DDB826D48B30}" destId="{BCCA4FC3-BF85-4A76-A4B5-41987040D4B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F0462-6029-4B5D-B483-EE0A5F07C491}">
      <dsp:nvSpPr>
        <dsp:cNvPr id="0" name=""/>
        <dsp:cNvSpPr/>
      </dsp:nvSpPr>
      <dsp:spPr>
        <a:xfrm>
          <a:off x="0" y="464019"/>
          <a:ext cx="4319991"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0057E7-000C-4EBE-BE0A-56B1CD3E1888}">
      <dsp:nvSpPr>
        <dsp:cNvPr id="0" name=""/>
        <dsp:cNvSpPr/>
      </dsp:nvSpPr>
      <dsp:spPr>
        <a:xfrm>
          <a:off x="304800" y="6459"/>
          <a:ext cx="174793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GB" sz="3100" kern="1200" dirty="0" smtClean="0"/>
            <a:t>Reports</a:t>
          </a:r>
          <a:endParaRPr lang="en-GB" sz="3100" kern="1200" dirty="0"/>
        </a:p>
      </dsp:txBody>
      <dsp:txXfrm>
        <a:off x="349472" y="51131"/>
        <a:ext cx="1658586" cy="825776"/>
      </dsp:txXfrm>
    </dsp:sp>
    <dsp:sp modelId="{451D0924-CFB2-45F3-A90D-04A9FD6006C4}">
      <dsp:nvSpPr>
        <dsp:cNvPr id="0" name=""/>
        <dsp:cNvSpPr/>
      </dsp:nvSpPr>
      <dsp:spPr>
        <a:xfrm>
          <a:off x="0" y="1893279"/>
          <a:ext cx="4319991"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FECFFB-B87C-4B0E-A457-A2943939E823}">
      <dsp:nvSpPr>
        <dsp:cNvPr id="0" name=""/>
        <dsp:cNvSpPr/>
      </dsp:nvSpPr>
      <dsp:spPr>
        <a:xfrm>
          <a:off x="304800" y="1412619"/>
          <a:ext cx="2035966"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GB" sz="3100" kern="1200" dirty="0" smtClean="0"/>
            <a:t>Meetings</a:t>
          </a:r>
          <a:endParaRPr lang="en-GB" sz="3100" kern="1200" dirty="0"/>
        </a:p>
      </dsp:txBody>
      <dsp:txXfrm>
        <a:off x="349472" y="1457291"/>
        <a:ext cx="1946622" cy="825776"/>
      </dsp:txXfrm>
    </dsp:sp>
    <dsp:sp modelId="{BCCA4FC3-BF85-4A76-A4B5-41987040D4B9}">
      <dsp:nvSpPr>
        <dsp:cNvPr id="0" name=""/>
        <dsp:cNvSpPr/>
      </dsp:nvSpPr>
      <dsp:spPr>
        <a:xfrm>
          <a:off x="0" y="3276340"/>
          <a:ext cx="4319991"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DFAE9-9749-4C67-AEF6-433CE2BD77F3}">
      <dsp:nvSpPr>
        <dsp:cNvPr id="0" name=""/>
        <dsp:cNvSpPr/>
      </dsp:nvSpPr>
      <dsp:spPr>
        <a:xfrm>
          <a:off x="304800" y="2818780"/>
          <a:ext cx="174793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GB" sz="3100" kern="1200" dirty="0" smtClean="0"/>
            <a:t>Training</a:t>
          </a:r>
          <a:endParaRPr lang="en-GB" sz="3100" kern="1200" dirty="0"/>
        </a:p>
      </dsp:txBody>
      <dsp:txXfrm>
        <a:off x="349472" y="2863452"/>
        <a:ext cx="1658586"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A2B33F-3098-4BFA-B32B-AA0110D516EB}" type="datetimeFigureOut">
              <a:rPr lang="en-US" smtClean="0"/>
              <a:t>1/8/2013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64BDB2-4F69-4C62-A2AE-81B299233A21}" type="slidenum">
              <a:rPr lang="en-US" smtClean="0"/>
              <a:t>‹#›</a:t>
            </a:fld>
            <a:endParaRPr lang="en-US" dirty="0"/>
          </a:p>
        </p:txBody>
      </p:sp>
    </p:spTree>
    <p:extLst>
      <p:ext uri="{BB962C8B-B14F-4D97-AF65-F5344CB8AC3E}">
        <p14:creationId xmlns:p14="http://schemas.microsoft.com/office/powerpoint/2010/main" val="515555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eaLnBrk="0" hangingPunct="0">
              <a:defRPr sz="1200"/>
            </a:lvl1pPr>
          </a:lstStyle>
          <a:p>
            <a:endParaRPr lang="en-GB" dirty="0"/>
          </a:p>
        </p:txBody>
      </p:sp>
      <p:sp>
        <p:nvSpPr>
          <p:cNvPr id="102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eaLnBrk="0" hangingPunct="0">
              <a:defRPr sz="1200"/>
            </a:lvl1pPr>
          </a:lstStyle>
          <a:p>
            <a:endParaRPr lang="en-GB" dirty="0"/>
          </a:p>
        </p:txBody>
      </p:sp>
      <p:sp>
        <p:nvSpPr>
          <p:cNvPr id="1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en-GB" dirty="0"/>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eaLnBrk="0" hangingPunct="0">
              <a:defRPr sz="1200"/>
            </a:lvl1pPr>
          </a:lstStyle>
          <a:p>
            <a:fld id="{CB2A2E81-A891-42C6-BEEE-E32A78213627}" type="slidenum">
              <a:rPr lang="en-GB"/>
              <a:pPr/>
              <a:t>‹#›</a:t>
            </a:fld>
            <a:endParaRPr lang="en-GB" dirty="0"/>
          </a:p>
        </p:txBody>
      </p:sp>
    </p:spTree>
    <p:extLst>
      <p:ext uri="{BB962C8B-B14F-4D97-AF65-F5344CB8AC3E}">
        <p14:creationId xmlns:p14="http://schemas.microsoft.com/office/powerpoint/2010/main" val="16234966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b="0" i="0" kern="1200" dirty="0" smtClean="0">
                <a:solidFill>
                  <a:schemeClr val="tx1"/>
                </a:solidFill>
                <a:effectLst/>
                <a:latin typeface="Arial" charset="0"/>
                <a:ea typeface="+mn-ea"/>
                <a:cs typeface="+mn-cs"/>
              </a:rPr>
              <a:t>Dr David Cook is a Research Scientist with CSIRO Entomology's Invasion Risk Ecology team. He currently manages the Enhanced Risk Analysis Tools project within the Cooperative Research Centre (CRC) for National Plant Biosecurity's Preparedness programme. His research is aimed at protecting Australia from incursions of exotic pest species through risk identification and assessment.</a:t>
            </a:r>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5</a:t>
            </a:fld>
            <a:endParaRPr lang="en-GB" dirty="0"/>
          </a:p>
        </p:txBody>
      </p:sp>
    </p:spTree>
    <p:extLst>
      <p:ext uri="{BB962C8B-B14F-4D97-AF65-F5344CB8AC3E}">
        <p14:creationId xmlns:p14="http://schemas.microsoft.com/office/powerpoint/2010/main" val="195078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22</a:t>
            </a:fld>
            <a:endParaRPr lang="en-GB" dirty="0"/>
          </a:p>
        </p:txBody>
      </p:sp>
    </p:spTree>
    <p:extLst>
      <p:ext uri="{BB962C8B-B14F-4D97-AF65-F5344CB8AC3E}">
        <p14:creationId xmlns:p14="http://schemas.microsoft.com/office/powerpoint/2010/main" val="148114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Michael Gerard "Mike" Tyson (also known as Malik Abdul Aziz) (born June 30, 1966) is a retired American professional boxer. Tyson is a former undisputed heavyweight champion of the world and holds the record as the youngest boxer to win the WBC, WBA and IBF heavyweight titles at 20 years, 4 months, and 22 days old. Tyson won his first 19 professional bouts by knockout, 12 of them in the first round. He won the WBC title in 1986 after defeating Trevor </a:t>
            </a:r>
            <a:r>
              <a:rPr lang="en-GB" dirty="0" err="1" smtClean="0"/>
              <a:t>Berbick</a:t>
            </a:r>
            <a:r>
              <a:rPr lang="en-GB" dirty="0" smtClean="0"/>
              <a:t> by a TKO in the second round. In 1987, Tyson added the WBA and IBF titles after defeating James Smith and Tony Tucker. He was the first heavyweight boxer to simultaneously hold the WBA, WBC and IBF titles, and the only heavyweight to successively unify them.</a:t>
            </a:r>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23</a:t>
            </a:fld>
            <a:endParaRPr lang="en-GB" dirty="0"/>
          </a:p>
        </p:txBody>
      </p:sp>
    </p:spTree>
    <p:extLst>
      <p:ext uri="{BB962C8B-B14F-4D97-AF65-F5344CB8AC3E}">
        <p14:creationId xmlns:p14="http://schemas.microsoft.com/office/powerpoint/2010/main" val="271500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24</a:t>
            </a:fld>
            <a:endParaRPr lang="en-GB" dirty="0"/>
          </a:p>
        </p:txBody>
      </p:sp>
    </p:spTree>
    <p:extLst>
      <p:ext uri="{BB962C8B-B14F-4D97-AF65-F5344CB8AC3E}">
        <p14:creationId xmlns:p14="http://schemas.microsoft.com/office/powerpoint/2010/main" val="107474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According</a:t>
            </a:r>
            <a:r>
              <a:rPr lang="en-GB" baseline="0" dirty="0" smtClean="0"/>
              <a:t> to the strict dictionary definition monitoring is continuous and evaluation is periodic. The official project evaluations (mid-term and end of project reviews) will be external independent exercises. However, an effective and responsive monitoring system (an </a:t>
            </a:r>
            <a:r>
              <a:rPr lang="en-GB" i="1" baseline="0" dirty="0" smtClean="0"/>
              <a:t>internal</a:t>
            </a:r>
            <a:r>
              <a:rPr lang="en-GB" baseline="0" dirty="0" smtClean="0"/>
              <a:t> process) encourages evaluative thinking, i.e. </a:t>
            </a:r>
            <a:r>
              <a:rPr lang="en-GB" i="1" baseline="0" dirty="0" smtClean="0"/>
              <a:t>reflective practice that incorporates the use of systematically collected data to inform action </a:t>
            </a:r>
            <a:r>
              <a:rPr lang="en-GB" baseline="0" dirty="0" smtClean="0"/>
              <a:t>- so the distinction between monitoring and evaluation can be a little blurred in a multi-stakeholder project working in complexity e.g. the Cameroon Biosecurity Project!!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Wikipedia entry: George Bernard Shaw (26 July 1856 – 2 November 1950) was an Irish playwright and a co-founder of the London School of Economics. Although his first profitable writing was music and literary criticism, in which capacity he wrote many highly articulate pieces of journalism, his main talent was for drama, and he wrote more than 60 plays. He was also an essayist, novelist and short story writer. Nearly all his writings address prevailing social problems, but have a vein of comedy which makes their stark themes more palatable. Issues which engaged Shaw's attention included education, marriage, religion, government, health care, and class privilege.</a:t>
            </a:r>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25</a:t>
            </a:fld>
            <a:endParaRPr lang="en-GB" dirty="0"/>
          </a:p>
        </p:txBody>
      </p:sp>
    </p:spTree>
    <p:extLst>
      <p:ext uri="{BB962C8B-B14F-4D97-AF65-F5344CB8AC3E}">
        <p14:creationId xmlns:p14="http://schemas.microsoft.com/office/powerpoint/2010/main" val="2993716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kumimoji="1" lang="en-GB" sz="1200" b="1" kern="1200" dirty="0" smtClean="0">
                <a:solidFill>
                  <a:schemeClr val="tx1"/>
                </a:solidFill>
                <a:effectLst/>
                <a:latin typeface="Arial" charset="0"/>
                <a:ea typeface="+mn-ea"/>
                <a:cs typeface="+mn-cs"/>
              </a:rPr>
              <a:t>The Perfectly Imperfect Concorde</a:t>
            </a:r>
            <a:endParaRPr kumimoji="1" lang="en-GB" sz="1200" kern="1200" dirty="0" smtClean="0">
              <a:solidFill>
                <a:schemeClr val="tx1"/>
              </a:solidFill>
              <a:effectLst/>
              <a:latin typeface="Arial" charset="0"/>
              <a:ea typeface="+mn-ea"/>
              <a:cs typeface="+mn-cs"/>
            </a:endParaRPr>
          </a:p>
          <a:p>
            <a:pPr fontAlgn="base"/>
            <a:r>
              <a:rPr kumimoji="1" lang="en-GB" sz="1200" kern="1200" dirty="0" smtClean="0">
                <a:solidFill>
                  <a:schemeClr val="tx1"/>
                </a:solidFill>
                <a:effectLst/>
                <a:latin typeface="Arial" charset="0"/>
                <a:ea typeface="+mn-ea"/>
                <a:cs typeface="+mn-cs"/>
              </a:rPr>
              <a:t>Apparently, the jet goes too fast for human pilots to keep up with it. One wrong move and the Concorde is way off track. So back when it was still flying, the Concorde was flown by two computers that talk to each other. One autopilot would say something like “Hey! We’re off track! Get back on course!” And the other autopilot would say, “Recalculating. Getting back on track.”</a:t>
            </a:r>
          </a:p>
          <a:p>
            <a:pPr fontAlgn="base"/>
            <a:endParaRPr kumimoji="1" lang="en-GB" sz="1200" kern="1200" dirty="0" smtClean="0">
              <a:solidFill>
                <a:schemeClr val="tx1"/>
              </a:solidFill>
              <a:effectLst/>
              <a:latin typeface="Arial" charset="0"/>
              <a:ea typeface="+mn-ea"/>
              <a:cs typeface="+mn-cs"/>
            </a:endParaRPr>
          </a:p>
          <a:p>
            <a:pPr fontAlgn="base"/>
            <a:r>
              <a:rPr kumimoji="1" lang="en-GB" sz="1200" kern="1200" dirty="0" smtClean="0">
                <a:solidFill>
                  <a:schemeClr val="tx1"/>
                </a:solidFill>
                <a:effectLst/>
                <a:latin typeface="Arial" charset="0"/>
                <a:ea typeface="+mn-ea"/>
                <a:cs typeface="+mn-cs"/>
              </a:rPr>
              <a:t>Apparently, you could hear them talking to each other. They prattled on during the entire</a:t>
            </a:r>
            <a:r>
              <a:rPr kumimoji="1" lang="en-GB" sz="1200" kern="1200" baseline="0" dirty="0" smtClean="0">
                <a:solidFill>
                  <a:schemeClr val="tx1"/>
                </a:solidFill>
                <a:effectLst/>
                <a:latin typeface="Arial" charset="0"/>
                <a:ea typeface="+mn-ea"/>
                <a:cs typeface="+mn-cs"/>
              </a:rPr>
              <a:t> flight, </a:t>
            </a:r>
            <a:r>
              <a:rPr kumimoji="1" lang="en-GB" sz="1200" kern="1200" dirty="0" smtClean="0">
                <a:solidFill>
                  <a:schemeClr val="tx1"/>
                </a:solidFill>
                <a:effectLst/>
                <a:latin typeface="Arial" charset="0"/>
                <a:ea typeface="+mn-ea"/>
                <a:cs typeface="+mn-cs"/>
              </a:rPr>
              <a:t>yada yada yada—“Off track!” “Correcting course!” One guy on a tour of the Concorde asked why they were constantly talking to each other. Was the Concorde ever on course?</a:t>
            </a:r>
          </a:p>
          <a:p>
            <a:pPr fontAlgn="base"/>
            <a:endParaRPr kumimoji="1" lang="en-GB" sz="1200" kern="1200" dirty="0" smtClean="0">
              <a:solidFill>
                <a:schemeClr val="tx1"/>
              </a:solidFill>
              <a:effectLst/>
              <a:latin typeface="Arial" charset="0"/>
              <a:ea typeface="+mn-ea"/>
              <a:cs typeface="+mn-cs"/>
            </a:endParaRPr>
          </a:p>
          <a:p>
            <a:pPr fontAlgn="base"/>
            <a:r>
              <a:rPr kumimoji="1" lang="en-GB" sz="1200" kern="1200" dirty="0" smtClean="0">
                <a:solidFill>
                  <a:schemeClr val="tx1"/>
                </a:solidFill>
                <a:effectLst/>
                <a:latin typeface="Arial" charset="0"/>
                <a:ea typeface="+mn-ea"/>
                <a:cs typeface="+mn-cs"/>
              </a:rPr>
              <a:t>The tour guide said “Yes, about one percent of the time. The other ninety-nine percent of the time the jet veers off course, requiring constant autocorrection.” When asked what time the plane would arrive in New York by the concerned man, the tour guide said, “At 10 p.m., plus or minus three minutes.”</a:t>
            </a:r>
          </a:p>
          <a:p>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26</a:t>
            </a:fld>
            <a:endParaRPr lang="en-GB" dirty="0"/>
          </a:p>
        </p:txBody>
      </p:sp>
    </p:spTree>
    <p:extLst>
      <p:ext uri="{BB962C8B-B14F-4D97-AF65-F5344CB8AC3E}">
        <p14:creationId xmlns:p14="http://schemas.microsoft.com/office/powerpoint/2010/main" val="450714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lack of control has been recognised by USAID: "In the development work that is the core of our programs, we almost never have total control over the results we seek to accomplish. Indeed, development results that would be within our control are not likely to represent sustainable development. Rather than limit ourselves to mundane, safe, but not useful results, our goal is to select objectives that reach high and inspire others but that are also within our manageable interests."</a:t>
            </a:r>
          </a:p>
          <a:p>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37</a:t>
            </a:fld>
            <a:endParaRPr lang="en-GB" dirty="0"/>
          </a:p>
        </p:txBody>
      </p:sp>
    </p:spTree>
    <p:extLst>
      <p:ext uri="{BB962C8B-B14F-4D97-AF65-F5344CB8AC3E}">
        <p14:creationId xmlns:p14="http://schemas.microsoft.com/office/powerpoint/2010/main" val="2273160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dirty="0" smtClean="0">
              <a:ea typeface="ＭＳ Ｐゴシック" pitchFamily="34" charset="-128"/>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90880" eaLnBrk="0" hangingPunct="0">
              <a:defRPr>
                <a:solidFill>
                  <a:schemeClr val="tx1"/>
                </a:solidFill>
                <a:latin typeface="Arial" charset="0"/>
              </a:defRPr>
            </a:lvl1pPr>
            <a:lvl2pPr marL="685743" indent="-263747" defTabSz="890880" eaLnBrk="0" hangingPunct="0">
              <a:defRPr>
                <a:solidFill>
                  <a:schemeClr val="tx1"/>
                </a:solidFill>
                <a:latin typeface="Arial" charset="0"/>
              </a:defRPr>
            </a:lvl2pPr>
            <a:lvl3pPr marL="1054989" indent="-210998" defTabSz="890880" eaLnBrk="0" hangingPunct="0">
              <a:defRPr>
                <a:solidFill>
                  <a:schemeClr val="tx1"/>
                </a:solidFill>
                <a:latin typeface="Arial" charset="0"/>
              </a:defRPr>
            </a:lvl3pPr>
            <a:lvl4pPr marL="1476985" indent="-210998" defTabSz="890880" eaLnBrk="0" hangingPunct="0">
              <a:defRPr>
                <a:solidFill>
                  <a:schemeClr val="tx1"/>
                </a:solidFill>
                <a:latin typeface="Arial" charset="0"/>
              </a:defRPr>
            </a:lvl4pPr>
            <a:lvl5pPr marL="1898980" indent="-210998" defTabSz="890880" eaLnBrk="0" hangingPunct="0">
              <a:defRPr>
                <a:solidFill>
                  <a:schemeClr val="tx1"/>
                </a:solidFill>
                <a:latin typeface="Arial" charset="0"/>
              </a:defRPr>
            </a:lvl5pPr>
            <a:lvl6pPr marL="2320976" indent="-210998" defTabSz="890880" eaLnBrk="0" fontAlgn="base" hangingPunct="0">
              <a:spcBef>
                <a:spcPct val="0"/>
              </a:spcBef>
              <a:spcAft>
                <a:spcPct val="0"/>
              </a:spcAft>
              <a:defRPr>
                <a:solidFill>
                  <a:schemeClr val="tx1"/>
                </a:solidFill>
                <a:latin typeface="Arial" charset="0"/>
              </a:defRPr>
            </a:lvl6pPr>
            <a:lvl7pPr marL="2742971" indent="-210998" defTabSz="890880" eaLnBrk="0" fontAlgn="base" hangingPunct="0">
              <a:spcBef>
                <a:spcPct val="0"/>
              </a:spcBef>
              <a:spcAft>
                <a:spcPct val="0"/>
              </a:spcAft>
              <a:defRPr>
                <a:solidFill>
                  <a:schemeClr val="tx1"/>
                </a:solidFill>
                <a:latin typeface="Arial" charset="0"/>
              </a:defRPr>
            </a:lvl7pPr>
            <a:lvl8pPr marL="3164967" indent="-210998" defTabSz="890880" eaLnBrk="0" fontAlgn="base" hangingPunct="0">
              <a:spcBef>
                <a:spcPct val="0"/>
              </a:spcBef>
              <a:spcAft>
                <a:spcPct val="0"/>
              </a:spcAft>
              <a:defRPr>
                <a:solidFill>
                  <a:schemeClr val="tx1"/>
                </a:solidFill>
                <a:latin typeface="Arial" charset="0"/>
              </a:defRPr>
            </a:lvl8pPr>
            <a:lvl9pPr marL="3586963" indent="-210998" defTabSz="89088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6824F3B-85F5-4CAE-9DA6-431109F51670}" type="slidenum">
              <a:rPr lang="en-GB" smtClean="0">
                <a:ea typeface="ＭＳ Ｐゴシック" pitchFamily="34" charset="-128"/>
              </a:rPr>
              <a:pPr eaLnBrk="1" fontAlgn="base" hangingPunct="1">
                <a:spcBef>
                  <a:spcPct val="0"/>
                </a:spcBef>
                <a:spcAft>
                  <a:spcPct val="0"/>
                </a:spcAft>
              </a:pPr>
              <a:t>39</a:t>
            </a:fld>
            <a:endParaRPr lang="en-GB" dirty="0"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t" hangingPunct="1">
              <a:spcBef>
                <a:spcPts val="0"/>
              </a:spcBef>
              <a:spcAft>
                <a:spcPts val="0"/>
              </a:spcAft>
              <a:defRPr/>
            </a:pPr>
            <a:endParaRPr lang="en-GB" dirty="0" smtClean="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90880" eaLnBrk="0" hangingPunct="0">
              <a:defRPr>
                <a:solidFill>
                  <a:schemeClr val="tx1"/>
                </a:solidFill>
                <a:latin typeface="Arial" charset="0"/>
              </a:defRPr>
            </a:lvl1pPr>
            <a:lvl2pPr marL="685743" indent="-263747" defTabSz="890880" eaLnBrk="0" hangingPunct="0">
              <a:defRPr>
                <a:solidFill>
                  <a:schemeClr val="tx1"/>
                </a:solidFill>
                <a:latin typeface="Arial" charset="0"/>
              </a:defRPr>
            </a:lvl2pPr>
            <a:lvl3pPr marL="1054989" indent="-210998" defTabSz="890880" eaLnBrk="0" hangingPunct="0">
              <a:defRPr>
                <a:solidFill>
                  <a:schemeClr val="tx1"/>
                </a:solidFill>
                <a:latin typeface="Arial" charset="0"/>
              </a:defRPr>
            </a:lvl3pPr>
            <a:lvl4pPr marL="1476985" indent="-210998" defTabSz="890880" eaLnBrk="0" hangingPunct="0">
              <a:defRPr>
                <a:solidFill>
                  <a:schemeClr val="tx1"/>
                </a:solidFill>
                <a:latin typeface="Arial" charset="0"/>
              </a:defRPr>
            </a:lvl4pPr>
            <a:lvl5pPr marL="1898980" indent="-210998" defTabSz="890880" eaLnBrk="0" hangingPunct="0">
              <a:defRPr>
                <a:solidFill>
                  <a:schemeClr val="tx1"/>
                </a:solidFill>
                <a:latin typeface="Arial" charset="0"/>
              </a:defRPr>
            </a:lvl5pPr>
            <a:lvl6pPr marL="2320976" indent="-210998" defTabSz="890880" eaLnBrk="0" fontAlgn="base" hangingPunct="0">
              <a:spcBef>
                <a:spcPct val="0"/>
              </a:spcBef>
              <a:spcAft>
                <a:spcPct val="0"/>
              </a:spcAft>
              <a:defRPr>
                <a:solidFill>
                  <a:schemeClr val="tx1"/>
                </a:solidFill>
                <a:latin typeface="Arial" charset="0"/>
              </a:defRPr>
            </a:lvl6pPr>
            <a:lvl7pPr marL="2742971" indent="-210998" defTabSz="890880" eaLnBrk="0" fontAlgn="base" hangingPunct="0">
              <a:spcBef>
                <a:spcPct val="0"/>
              </a:spcBef>
              <a:spcAft>
                <a:spcPct val="0"/>
              </a:spcAft>
              <a:defRPr>
                <a:solidFill>
                  <a:schemeClr val="tx1"/>
                </a:solidFill>
                <a:latin typeface="Arial" charset="0"/>
              </a:defRPr>
            </a:lvl7pPr>
            <a:lvl8pPr marL="3164967" indent="-210998" defTabSz="890880" eaLnBrk="0" fontAlgn="base" hangingPunct="0">
              <a:spcBef>
                <a:spcPct val="0"/>
              </a:spcBef>
              <a:spcAft>
                <a:spcPct val="0"/>
              </a:spcAft>
              <a:defRPr>
                <a:solidFill>
                  <a:schemeClr val="tx1"/>
                </a:solidFill>
                <a:latin typeface="Arial" charset="0"/>
              </a:defRPr>
            </a:lvl8pPr>
            <a:lvl9pPr marL="3586963" indent="-210998" defTabSz="89088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A69915B-F1E5-4AFF-BAE6-2C222B596115}" type="slidenum">
              <a:rPr lang="en-GB" smtClean="0">
                <a:ea typeface="ＭＳ Ｐゴシック" pitchFamily="34" charset="-128"/>
              </a:rPr>
              <a:pPr eaLnBrk="1" fontAlgn="base" hangingPunct="1">
                <a:spcBef>
                  <a:spcPct val="0"/>
                </a:spcBef>
                <a:spcAft>
                  <a:spcPct val="0"/>
                </a:spcAft>
              </a:pPr>
              <a:t>40</a:t>
            </a:fld>
            <a:endParaRPr lang="en-GB" dirty="0"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t" hangingPunct="1">
              <a:spcBef>
                <a:spcPts val="0"/>
              </a:spcBef>
              <a:spcAft>
                <a:spcPts val="0"/>
              </a:spcAft>
              <a:defRPr/>
            </a:pPr>
            <a:endParaRPr lang="en-GB" dirty="0"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90880" eaLnBrk="0" hangingPunct="0">
              <a:defRPr>
                <a:solidFill>
                  <a:schemeClr val="tx1"/>
                </a:solidFill>
                <a:latin typeface="Arial" charset="0"/>
              </a:defRPr>
            </a:lvl1pPr>
            <a:lvl2pPr marL="685743" indent="-263747" defTabSz="890880" eaLnBrk="0" hangingPunct="0">
              <a:defRPr>
                <a:solidFill>
                  <a:schemeClr val="tx1"/>
                </a:solidFill>
                <a:latin typeface="Arial" charset="0"/>
              </a:defRPr>
            </a:lvl2pPr>
            <a:lvl3pPr marL="1054989" indent="-210998" defTabSz="890880" eaLnBrk="0" hangingPunct="0">
              <a:defRPr>
                <a:solidFill>
                  <a:schemeClr val="tx1"/>
                </a:solidFill>
                <a:latin typeface="Arial" charset="0"/>
              </a:defRPr>
            </a:lvl3pPr>
            <a:lvl4pPr marL="1476985" indent="-210998" defTabSz="890880" eaLnBrk="0" hangingPunct="0">
              <a:defRPr>
                <a:solidFill>
                  <a:schemeClr val="tx1"/>
                </a:solidFill>
                <a:latin typeface="Arial" charset="0"/>
              </a:defRPr>
            </a:lvl4pPr>
            <a:lvl5pPr marL="1898980" indent="-210998" defTabSz="890880" eaLnBrk="0" hangingPunct="0">
              <a:defRPr>
                <a:solidFill>
                  <a:schemeClr val="tx1"/>
                </a:solidFill>
                <a:latin typeface="Arial" charset="0"/>
              </a:defRPr>
            </a:lvl5pPr>
            <a:lvl6pPr marL="2320976" indent="-210998" defTabSz="890880" eaLnBrk="0" fontAlgn="base" hangingPunct="0">
              <a:spcBef>
                <a:spcPct val="0"/>
              </a:spcBef>
              <a:spcAft>
                <a:spcPct val="0"/>
              </a:spcAft>
              <a:defRPr>
                <a:solidFill>
                  <a:schemeClr val="tx1"/>
                </a:solidFill>
                <a:latin typeface="Arial" charset="0"/>
              </a:defRPr>
            </a:lvl6pPr>
            <a:lvl7pPr marL="2742971" indent="-210998" defTabSz="890880" eaLnBrk="0" fontAlgn="base" hangingPunct="0">
              <a:spcBef>
                <a:spcPct val="0"/>
              </a:spcBef>
              <a:spcAft>
                <a:spcPct val="0"/>
              </a:spcAft>
              <a:defRPr>
                <a:solidFill>
                  <a:schemeClr val="tx1"/>
                </a:solidFill>
                <a:latin typeface="Arial" charset="0"/>
              </a:defRPr>
            </a:lvl7pPr>
            <a:lvl8pPr marL="3164967" indent="-210998" defTabSz="890880" eaLnBrk="0" fontAlgn="base" hangingPunct="0">
              <a:spcBef>
                <a:spcPct val="0"/>
              </a:spcBef>
              <a:spcAft>
                <a:spcPct val="0"/>
              </a:spcAft>
              <a:defRPr>
                <a:solidFill>
                  <a:schemeClr val="tx1"/>
                </a:solidFill>
                <a:latin typeface="Arial" charset="0"/>
              </a:defRPr>
            </a:lvl8pPr>
            <a:lvl9pPr marL="3586963" indent="-210998" defTabSz="89088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4E4BB30-D069-4C9A-9817-76A810D8CF4C}" type="slidenum">
              <a:rPr lang="en-GB" smtClean="0">
                <a:ea typeface="ＭＳ Ｐゴシック" pitchFamily="34" charset="-128"/>
              </a:rPr>
              <a:pPr eaLnBrk="1" fontAlgn="base" hangingPunct="1">
                <a:spcBef>
                  <a:spcPct val="0"/>
                </a:spcBef>
                <a:spcAft>
                  <a:spcPct val="0"/>
                </a:spcAft>
              </a:pPr>
              <a:t>42</a:t>
            </a:fld>
            <a:endParaRPr lang="en-GB" dirty="0"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62</a:t>
            </a:fld>
            <a:endParaRPr lang="en-GB" dirty="0"/>
          </a:p>
        </p:txBody>
      </p:sp>
    </p:spTree>
    <p:extLst>
      <p:ext uri="{BB962C8B-B14F-4D97-AF65-F5344CB8AC3E}">
        <p14:creationId xmlns:p14="http://schemas.microsoft.com/office/powerpoint/2010/main" val="142322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Wikipedia entry: Dwight David "Ike" Eisenhower (October 14, 1890 – March 28, 1969) was the 34th President of the United States from 1953 until 1961. He had previously been a five-star general in the United States Army during World War II, and served as Supreme Commander of the Allied Forces in Europe; he had responsibility for planning and supervising the invasion of North Africa in Operation Torch in 1942–43 and the successful invasion of France and Germany in 1944–45, from the Western Front. In 1951, he became the first supreme commander of NATO.</a:t>
            </a:r>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7</a:t>
            </a:fld>
            <a:endParaRPr lang="en-GB" dirty="0"/>
          </a:p>
        </p:txBody>
      </p:sp>
    </p:spTree>
    <p:extLst>
      <p:ext uri="{BB962C8B-B14F-4D97-AF65-F5344CB8AC3E}">
        <p14:creationId xmlns:p14="http://schemas.microsoft.com/office/powerpoint/2010/main" val="1390389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smtClean="0">
                <a:solidFill>
                  <a:schemeClr val="tx1"/>
                </a:solidFill>
                <a:latin typeface="Arial" charset="0"/>
                <a:ea typeface="+mn-ea"/>
                <a:cs typeface="+mn-cs"/>
              </a:rPr>
              <a:t>Three important principles in OM are:</a:t>
            </a:r>
          </a:p>
          <a:p>
            <a:r>
              <a:rPr kumimoji="1" lang="en-GB" sz="1200" b="0" i="0" u="none" strike="noStrike" kern="1200" baseline="0" dirty="0" smtClean="0">
                <a:solidFill>
                  <a:schemeClr val="tx1"/>
                </a:solidFill>
                <a:latin typeface="Arial" charset="0"/>
                <a:ea typeface="+mn-ea"/>
                <a:cs typeface="+mn-cs"/>
              </a:rPr>
              <a:t>1) </a:t>
            </a:r>
            <a:r>
              <a:rPr kumimoji="1" lang="en-GB" sz="1200" b="1" i="0" u="none" strike="noStrike" kern="1200" baseline="0" dirty="0" smtClean="0">
                <a:solidFill>
                  <a:schemeClr val="tx1"/>
                </a:solidFill>
                <a:latin typeface="Arial" charset="0"/>
                <a:ea typeface="+mn-ea"/>
                <a:cs typeface="+mn-cs"/>
              </a:rPr>
              <a:t>Non-causality</a:t>
            </a:r>
            <a:r>
              <a:rPr kumimoji="1" lang="en-GB" sz="1200" b="0" i="0" u="none" strike="noStrike" kern="1200" baseline="0" dirty="0" smtClean="0">
                <a:solidFill>
                  <a:schemeClr val="tx1"/>
                </a:solidFill>
                <a:latin typeface="Arial" charset="0"/>
                <a:ea typeface="+mn-ea"/>
                <a:cs typeface="+mn-cs"/>
              </a:rPr>
              <a:t>: Outcomes can be logically linked to a project’s activities but they are not necessarily </a:t>
            </a:r>
            <a:r>
              <a:rPr kumimoji="1" lang="en-US" sz="1200" b="0" i="0" u="none" strike="noStrike" kern="1200" baseline="0" dirty="0" smtClean="0">
                <a:solidFill>
                  <a:schemeClr val="tx1"/>
                </a:solidFill>
                <a:latin typeface="Arial" charset="0"/>
                <a:ea typeface="+mn-ea"/>
                <a:cs typeface="+mn-cs"/>
              </a:rPr>
              <a:t>directly caused by them.</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GB" sz="1200" b="0" i="0" u="none" strike="noStrike" kern="1200" baseline="0" dirty="0" smtClean="0">
                <a:solidFill>
                  <a:schemeClr val="tx1"/>
                </a:solidFill>
                <a:latin typeface="Arial" charset="0"/>
                <a:ea typeface="+mn-ea"/>
                <a:cs typeface="+mn-cs"/>
              </a:rPr>
              <a:t>3) </a:t>
            </a:r>
            <a:r>
              <a:rPr kumimoji="1" lang="en-GB" sz="1200" b="1" i="0" u="none" strike="noStrike" kern="1200" baseline="0" dirty="0" smtClean="0">
                <a:solidFill>
                  <a:schemeClr val="tx1"/>
                </a:solidFill>
                <a:latin typeface="Arial" charset="0"/>
                <a:ea typeface="+mn-ea"/>
                <a:cs typeface="+mn-cs"/>
              </a:rPr>
              <a:t>Control of change / development</a:t>
            </a:r>
            <a:r>
              <a:rPr kumimoji="1" lang="en-GB" sz="1200" b="0" i="0" u="none" strike="noStrike" kern="1200" baseline="0" dirty="0" smtClean="0">
                <a:solidFill>
                  <a:schemeClr val="tx1"/>
                </a:solidFill>
                <a:latin typeface="Arial" charset="0"/>
                <a:ea typeface="+mn-ea"/>
                <a:cs typeface="+mn-cs"/>
              </a:rPr>
              <a:t>: Outcome Mapping assumes that the boundary partners control change and that projects only facilitate the process by providing access to new resources, ideas, or opportunities for a certain period of time.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GB" sz="1200" b="0" i="0" u="none" strike="noStrike" kern="1200" baseline="0" dirty="0" smtClean="0">
                <a:solidFill>
                  <a:schemeClr val="tx1"/>
                </a:solidFill>
                <a:latin typeface="Arial" charset="0"/>
                <a:ea typeface="+mn-ea"/>
                <a:cs typeface="+mn-cs"/>
              </a:rPr>
              <a:t>2) </a:t>
            </a:r>
            <a:r>
              <a:rPr kumimoji="1" lang="en-GB" sz="1200" b="1" i="0" u="none" strike="noStrike" kern="1200" baseline="0" dirty="0" smtClean="0">
                <a:solidFill>
                  <a:schemeClr val="tx1"/>
                </a:solidFill>
                <a:latin typeface="Arial" charset="0"/>
                <a:ea typeface="+mn-ea"/>
                <a:cs typeface="+mn-cs"/>
              </a:rPr>
              <a:t>Contribution instead of attribution</a:t>
            </a:r>
            <a:r>
              <a:rPr kumimoji="1" lang="en-GB" sz="1200" b="0" i="0" u="none" strike="noStrike" kern="1200" baseline="0" dirty="0" smtClean="0">
                <a:solidFill>
                  <a:schemeClr val="tx1"/>
                </a:solidFill>
                <a:latin typeface="Arial" charset="0"/>
                <a:ea typeface="+mn-ea"/>
                <a:cs typeface="+mn-cs"/>
              </a:rPr>
              <a:t>: When applying OM, a project is not claiming the achievement of development impacts; rather, the focus is on its contributions to outcomes. The logic behind this is that long-term development goals are rarely accomplished by the work of a single actor and that the complexity of the development process makes it extremely difficult to actually assess impact.</a:t>
            </a:r>
            <a:endParaRPr lang="en-US"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69</a:t>
            </a:fld>
            <a:endParaRPr lang="en-GB" dirty="0"/>
          </a:p>
        </p:txBody>
      </p:sp>
    </p:spTree>
    <p:extLst>
      <p:ext uri="{BB962C8B-B14F-4D97-AF65-F5344CB8AC3E}">
        <p14:creationId xmlns:p14="http://schemas.microsoft.com/office/powerpoint/2010/main" val="118385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186666C1-F323-4F78-8247-44AD7D94EC6C}" type="slidenum">
              <a:rPr lang="en-US" sz="1200">
                <a:solidFill>
                  <a:schemeClr val="tx2"/>
                </a:solidFill>
                <a:latin typeface="Tahoma" pitchFamily="34" charset="0"/>
              </a:rPr>
              <a:pPr/>
              <a:t>79</a:t>
            </a:fld>
            <a:endParaRPr lang="en-US" sz="1200" dirty="0">
              <a:solidFill>
                <a:schemeClr val="tx2"/>
              </a:solidFill>
              <a:latin typeface="Tahoma"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dirty="0" smtClean="0"/>
              <a:t>Vision describes why the project</a:t>
            </a:r>
            <a:r>
              <a:rPr lang="en-US" baseline="0" dirty="0" smtClean="0"/>
              <a:t> </a:t>
            </a:r>
            <a:r>
              <a:rPr lang="en-US" dirty="0" smtClean="0"/>
              <a:t>is involved in development work</a:t>
            </a:r>
          </a:p>
          <a:p>
            <a:pPr>
              <a:buFontTx/>
              <a:buChar char="-"/>
            </a:pPr>
            <a:r>
              <a:rPr lang="en-US" dirty="0" smtClean="0"/>
              <a:t>It is the beacon that guides day-to-day work</a:t>
            </a:r>
          </a:p>
          <a:p>
            <a:pPr>
              <a:buFontTx/>
              <a:buChar char="-"/>
            </a:pPr>
            <a:r>
              <a:rPr lang="en-US" dirty="0" smtClean="0"/>
              <a:t>Probably won’t change for the life of the project</a:t>
            </a:r>
          </a:p>
          <a:p>
            <a:pPr>
              <a:buFontTx/>
              <a:buChar char="-"/>
            </a:pPr>
            <a:r>
              <a:rPr lang="en-US" dirty="0" smtClean="0"/>
              <a:t>It articulates the values of the programme</a:t>
            </a:r>
          </a:p>
          <a:p>
            <a:pPr>
              <a:buFontTx/>
              <a:buChar char="-"/>
            </a:pPr>
            <a:r>
              <a:rPr lang="en-US" dirty="0" smtClean="0"/>
              <a:t>The vision goes beyond what the project alone can bring about but it will contribute </a:t>
            </a:r>
          </a:p>
          <a:p>
            <a:pPr>
              <a:buFontTx/>
              <a:buChar char="-"/>
            </a:pPr>
            <a:r>
              <a:rPr lang="en-US" dirty="0" smtClean="0"/>
              <a:t>The project is never measured against its vision</a:t>
            </a:r>
          </a:p>
          <a:p>
            <a:pPr>
              <a:buFontTx/>
              <a:buChar char="-"/>
            </a:pPr>
            <a:r>
              <a:rPr lang="en-US" dirty="0" smtClean="0"/>
              <a:t>It provides an inspirational focus for the project</a:t>
            </a:r>
          </a:p>
          <a:p>
            <a:pPr>
              <a:buFontTx/>
              <a:buChar char="-"/>
            </a:pPr>
            <a:r>
              <a:rPr lang="en-US" dirty="0" smtClean="0"/>
              <a:t>It is the ideal that the project wants to bring about</a:t>
            </a:r>
          </a:p>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68216F93-59BB-4FED-902F-B33018FE1C7F}" type="slidenum">
              <a:rPr lang="en-US" sz="1200">
                <a:solidFill>
                  <a:schemeClr val="tx2"/>
                </a:solidFill>
                <a:latin typeface="Tahoma" pitchFamily="34" charset="0"/>
              </a:rPr>
              <a:pPr/>
              <a:t>80</a:t>
            </a:fld>
            <a:endParaRPr lang="en-US" sz="1200" dirty="0">
              <a:solidFill>
                <a:schemeClr val="tx2"/>
              </a:solidFill>
              <a:latin typeface="Tahoma"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MLK’s address to the largest civil rights demonstration in US history on the steps of the Lincoln Memorial in Washington</a:t>
            </a:r>
            <a:r>
              <a:rPr lang="en-US" baseline="0" dirty="0" smtClean="0"/>
              <a:t> DC</a:t>
            </a:r>
            <a:r>
              <a:rPr lang="en-US" dirty="0" smtClean="0"/>
              <a:t> - affected generations of social change</a:t>
            </a:r>
          </a:p>
          <a:p>
            <a:r>
              <a:rPr lang="en-US" dirty="0" smtClean="0"/>
              <a:t>DID NOT say “I have a set of objectively verifiable indicators”</a:t>
            </a:r>
          </a:p>
          <a:p>
            <a:r>
              <a:rPr lang="en-US" dirty="0" smtClean="0"/>
              <a:t>Described actions - what children, families, etc. would be doing differently if the USA were not a racially divided country</a:t>
            </a:r>
          </a:p>
          <a:p>
            <a:endParaRPr lang="en-US" dirty="0" smtClean="0"/>
          </a:p>
          <a:p>
            <a:r>
              <a:rPr lang="en-US" dirty="0" smtClean="0"/>
              <a:t>Dr. Martin Luther King Jr. had originally prepared a short and somewhat formal recitation of the sufferings of African Americans attempting to realize their freedom in a society chained by discrimination. He was about to sit down when gospel singer Mahalia Jackson called out, "Tell them about your dream, Martin! Tell them about the dream!" Encouraged by shouts from the audience, King drew upon some of his past talks, and the result became the landmark statement of civil rights in America -- a dream of all people, of all races and colors and backgrounds, sharing in an America marked by freedom and democracy.  He said: </a:t>
            </a:r>
          </a:p>
          <a:p>
            <a:r>
              <a:rPr lang="en-US" i="1" dirty="0" smtClean="0"/>
              <a:t>“…I have a dream that one day on the red hills of Georgia the sons of former slaves and the sons of former slave owners will be able to sit down together at the table of brotherhood. </a:t>
            </a:r>
          </a:p>
          <a:p>
            <a:r>
              <a:rPr lang="en-US" i="1" dirty="0" smtClean="0"/>
              <a:t>I have a dream that one day even the state of Mississippi, a state sweltering with the heat of injustice.. [and] …oppression, will be transformed into an oasis of freedom and justice. </a:t>
            </a:r>
          </a:p>
          <a:p>
            <a:r>
              <a:rPr lang="en-US" i="1" dirty="0" smtClean="0"/>
              <a:t>I have a dream that my four little children will one day live in a nation where they will not be judged by the color of their skin but by the content of their character… </a:t>
            </a:r>
          </a:p>
          <a:p>
            <a:r>
              <a:rPr lang="en-US" i="1" dirty="0" smtClean="0"/>
              <a:t>I have a dream that one day down in Alabama… little black boys and black girls will be able to join hands with little white boys and white girls as sisters and brothers.”</a:t>
            </a:r>
          </a:p>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68216F93-59BB-4FED-902F-B33018FE1C7F}" type="slidenum">
              <a:rPr lang="en-US" sz="1200">
                <a:solidFill>
                  <a:schemeClr val="tx2"/>
                </a:solidFill>
                <a:latin typeface="Tahoma" pitchFamily="34" charset="0"/>
              </a:rPr>
              <a:pPr/>
              <a:t>81</a:t>
            </a:fld>
            <a:endParaRPr lang="en-US" sz="1200" dirty="0">
              <a:solidFill>
                <a:schemeClr val="tx2"/>
              </a:solidFill>
              <a:latin typeface="Tahoma"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MLK’s address to the largest civil rights demonstration in US history on the steps of the Lincoln Memorial in Washington</a:t>
            </a:r>
            <a:r>
              <a:rPr lang="en-US" baseline="0" dirty="0" smtClean="0"/>
              <a:t> DC</a:t>
            </a:r>
            <a:r>
              <a:rPr lang="en-US" dirty="0" smtClean="0"/>
              <a:t> - affected generations of social change</a:t>
            </a:r>
          </a:p>
          <a:p>
            <a:r>
              <a:rPr lang="en-US" dirty="0" smtClean="0"/>
              <a:t>DID NOT say “I have a set of objectively verifiable indicators”</a:t>
            </a:r>
          </a:p>
          <a:p>
            <a:r>
              <a:rPr lang="en-US" dirty="0" smtClean="0"/>
              <a:t>Described actions - what children, families, etc. would be doing differently if the USA were not a racially divided country</a:t>
            </a:r>
          </a:p>
          <a:p>
            <a:endParaRPr lang="en-US" dirty="0" smtClean="0"/>
          </a:p>
          <a:p>
            <a:r>
              <a:rPr lang="en-US" dirty="0" smtClean="0"/>
              <a:t>Dr. Martin Luther King Jr. had originally prepared a short and somewhat formal recitation of the sufferings of African Americans attempting to realize their freedom in a society chained by discrimination. He was about to sit down when gospel singer Mahalia Jackson called out, "Tell them about your dream, Martin! Tell them about the dream!" Encouraged by shouts from the audience, King drew upon some of his past talks, and the result became the landmark statement of civil rights in America -- a dream of all people, of all races and colors and backgrounds, sharing in an America marked by freedom and democracy.  He said: </a:t>
            </a:r>
          </a:p>
          <a:p>
            <a:r>
              <a:rPr lang="en-US" i="1" dirty="0" smtClean="0"/>
              <a:t>“…I have a dream that one day on the red hills of Georgia the sons of former slaves and the sons of former slave owners will be able to sit down together at the table of brotherhood. </a:t>
            </a:r>
          </a:p>
          <a:p>
            <a:r>
              <a:rPr lang="en-US" i="1" dirty="0" smtClean="0"/>
              <a:t>I have a dream that one day even the state of Mississippi, a state sweltering with the heat of injustice.. [and] …oppression, will be transformed into an oasis of freedom and justice. </a:t>
            </a:r>
          </a:p>
          <a:p>
            <a:r>
              <a:rPr lang="en-US" i="1" dirty="0" smtClean="0"/>
              <a:t>I have a dream that my four little children will one day live in a nation where they will not be judged by the color of their skin but by the content of their character… </a:t>
            </a:r>
          </a:p>
          <a:p>
            <a:r>
              <a:rPr lang="en-US" i="1" dirty="0" smtClean="0"/>
              <a:t>I have a dream that one day down in Alabama… little black boys and black girls will be able to join hands with little white boys and white girls as sisters and brothers.”</a:t>
            </a:r>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smtClean="0"/>
              <a:t>Be visionary and idealistic, but stay in reality – make it useful to you as a guide</a:t>
            </a:r>
          </a:p>
          <a:p>
            <a:pPr>
              <a:buFontTx/>
              <a:buChar char="•"/>
            </a:pPr>
            <a:r>
              <a:rPr lang="en-US" dirty="0" smtClean="0"/>
              <a:t>Visions can be as long or as short as the project wants so long as people agree on that it represents the ideal they’re striving to help bring about.  </a:t>
            </a:r>
          </a:p>
          <a:p>
            <a:pPr>
              <a:buFontTx/>
              <a:buChar char="•"/>
            </a:pPr>
            <a:r>
              <a:rPr lang="en-US" dirty="0" smtClean="0">
                <a:sym typeface="Gill Sans"/>
              </a:rPr>
              <a:t>Dream boldly !</a:t>
            </a:r>
          </a:p>
        </p:txBody>
      </p:sp>
      <p:sp>
        <p:nvSpPr>
          <p:cNvPr id="4" name="Slide Number Placeholder 3"/>
          <p:cNvSpPr>
            <a:spLocks noGrp="1"/>
          </p:cNvSpPr>
          <p:nvPr>
            <p:ph type="sldNum" sz="quarter" idx="10"/>
          </p:nvPr>
        </p:nvSpPr>
        <p:spPr/>
        <p:txBody>
          <a:bodyPr/>
          <a:lstStyle/>
          <a:p>
            <a:fld id="{CB2A2E81-A891-42C6-BEEE-E32A78213627}" type="slidenum">
              <a:rPr lang="en-GB" smtClean="0"/>
              <a:pPr/>
              <a:t>83</a:t>
            </a:fld>
            <a:endParaRPr lang="en-GB" dirty="0"/>
          </a:p>
        </p:txBody>
      </p:sp>
    </p:spTree>
    <p:extLst>
      <p:ext uri="{BB962C8B-B14F-4D97-AF65-F5344CB8AC3E}">
        <p14:creationId xmlns:p14="http://schemas.microsoft.com/office/powerpoint/2010/main" val="3996366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Wikipedia Entry: Henry David Thoreau (July 12, 1817 – May 6, 1862) was an American author, poet, philosopher, abolitionist, naturalist, tax resister, development critic, surveyor, historian, and leading transcendentalist.</a:t>
            </a:r>
            <a:r>
              <a:rPr lang="en-GB" baseline="0" dirty="0" smtClean="0"/>
              <a:t> </a:t>
            </a:r>
            <a:r>
              <a:rPr lang="en-GB" dirty="0" smtClean="0"/>
              <a:t>He is best known for his book Walden, a reflection upon simple living in natural surroundings, and his essay Civil Disobedience, an argument for individual resistance to civil government in moral opposition to an unjust state.</a:t>
            </a:r>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84</a:t>
            </a:fld>
            <a:endParaRPr lang="en-GB" dirty="0"/>
          </a:p>
        </p:txBody>
      </p:sp>
    </p:spTree>
    <p:extLst>
      <p:ext uri="{BB962C8B-B14F-4D97-AF65-F5344CB8AC3E}">
        <p14:creationId xmlns:p14="http://schemas.microsoft.com/office/powerpoint/2010/main" val="2752237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D8B2C797-5FE3-4BA4-9DEE-14284A0C4A68}" type="slidenum">
              <a:rPr lang="en-US" sz="1200">
                <a:solidFill>
                  <a:schemeClr val="tx2"/>
                </a:solidFill>
                <a:latin typeface="Tahoma" pitchFamily="34" charset="0"/>
              </a:rPr>
              <a:pPr/>
              <a:t>85</a:t>
            </a:fld>
            <a:endParaRPr lang="en-US" sz="1200" dirty="0">
              <a:solidFill>
                <a:schemeClr val="tx2"/>
              </a:solidFill>
              <a:latin typeface="Tahoma"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399A5A55-14B1-4F65-8F3B-51AE5FABCA16}" type="slidenum">
              <a:rPr lang="en-US" sz="1200">
                <a:solidFill>
                  <a:schemeClr val="tx2"/>
                </a:solidFill>
                <a:latin typeface="Tahoma" pitchFamily="34" charset="0"/>
              </a:rPr>
              <a:pPr/>
              <a:t>87</a:t>
            </a:fld>
            <a:endParaRPr lang="en-US" sz="1200" dirty="0">
              <a:solidFill>
                <a:schemeClr val="tx2"/>
              </a:solidFill>
              <a:latin typeface="Tahoma"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71A47009-2C5D-41B9-974B-F017283262D0}" type="slidenum">
              <a:rPr lang="en-US" sz="1200">
                <a:solidFill>
                  <a:schemeClr val="tx2"/>
                </a:solidFill>
                <a:latin typeface="Tahoma" pitchFamily="34" charset="0"/>
              </a:rPr>
              <a:pPr/>
              <a:t>88</a:t>
            </a:fld>
            <a:endParaRPr lang="en-US" sz="1200" dirty="0">
              <a:solidFill>
                <a:schemeClr val="tx2"/>
              </a:solidFill>
              <a:latin typeface="Tahoma"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6FC40AD4-E0B1-4F5C-90B2-C0D69C910EBC}" type="slidenum">
              <a:rPr lang="en-US" sz="1200">
                <a:solidFill>
                  <a:schemeClr val="tx2"/>
                </a:solidFill>
                <a:latin typeface="Tahoma" pitchFamily="34" charset="0"/>
              </a:rPr>
              <a:pPr/>
              <a:t>89</a:t>
            </a:fld>
            <a:endParaRPr lang="en-US" sz="1200" dirty="0">
              <a:solidFill>
                <a:schemeClr val="tx2"/>
              </a:solidFill>
              <a:latin typeface="Tahoma"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dirty="0" smtClean="0"/>
              <a:t>Be visionary and idealistic, but stay in reality – make it useful to you as a guide</a:t>
            </a:r>
          </a:p>
          <a:p>
            <a:pPr>
              <a:buFontTx/>
              <a:buChar char="•"/>
            </a:pPr>
            <a:r>
              <a:rPr lang="en-US" dirty="0" smtClean="0"/>
              <a:t>Visions can be as long or as short as the project wants so long as people agree on that it represents the ideal they’re striving to help bring about.  </a:t>
            </a:r>
          </a:p>
          <a:p>
            <a:pPr>
              <a:buFontTx/>
              <a:buChar char="•"/>
            </a:pPr>
            <a:r>
              <a:rPr lang="en-US" dirty="0" smtClean="0">
                <a:sym typeface="Gill Sans"/>
              </a:rPr>
              <a:t>Dream boldly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used: Face with large ears and eyes but only a small mouth</a:t>
            </a:r>
          </a:p>
          <a:p>
            <a:r>
              <a:rPr lang="en-US" baseline="0" dirty="0" smtClean="0"/>
              <a:t>Shadow that accompanies you at all times</a:t>
            </a:r>
          </a:p>
          <a:p>
            <a:r>
              <a:rPr lang="en-US" baseline="0" dirty="0" smtClean="0"/>
              <a:t>Spiders web with monitoring always connecting you to the goals which are at the core of everything you do</a:t>
            </a:r>
            <a:endParaRPr lang="en-US"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11</a:t>
            </a:fld>
            <a:endParaRPr lang="en-GB" dirty="0"/>
          </a:p>
        </p:txBody>
      </p:sp>
    </p:spTree>
    <p:extLst>
      <p:ext uri="{BB962C8B-B14F-4D97-AF65-F5344CB8AC3E}">
        <p14:creationId xmlns:p14="http://schemas.microsoft.com/office/powerpoint/2010/main" val="2163536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A1C9EFA8-52C4-47D0-A158-BD60FBFD1C5D}" type="slidenum">
              <a:rPr lang="en-US" sz="1200">
                <a:solidFill>
                  <a:schemeClr val="tx2"/>
                </a:solidFill>
                <a:latin typeface="Tahoma" pitchFamily="34" charset="0"/>
              </a:rPr>
              <a:pPr/>
              <a:t>90</a:t>
            </a:fld>
            <a:endParaRPr lang="en-US" sz="1200" dirty="0">
              <a:solidFill>
                <a:schemeClr val="tx2"/>
              </a:solidFill>
              <a:latin typeface="Tahoma"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685800" y="4343320"/>
            <a:ext cx="5486400" cy="41146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a:spcBef>
                <a:spcPts val="413"/>
              </a:spcBef>
            </a:pPr>
            <a:endParaRPr lang="en-US" dirty="0" smtClean="0">
              <a:solidFill>
                <a:srgbClr val="000000"/>
              </a:solidFill>
              <a:cs typeface="Arial" pitchFamily="34" charset="0"/>
              <a:sym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fld id="{6FC40AD4-E0B1-4F5C-90B2-C0D69C910EBC}" type="slidenum">
              <a:rPr lang="en-US" sz="1200">
                <a:solidFill>
                  <a:schemeClr val="tx2"/>
                </a:solidFill>
                <a:latin typeface="Tahoma" pitchFamily="34" charset="0"/>
              </a:rPr>
              <a:pPr/>
              <a:t>103</a:t>
            </a:fld>
            <a:endParaRPr lang="en-US" sz="1200" dirty="0">
              <a:solidFill>
                <a:schemeClr val="tx2"/>
              </a:solidFill>
              <a:latin typeface="Tahoma"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dirty="0" smtClean="0">
              <a:sym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Wikipedia entry: Eddie Cantor (January 31, 1892 – October 10, 1964), born Edward Israel </a:t>
            </a:r>
            <a:r>
              <a:rPr lang="en-GB" dirty="0" err="1" smtClean="0"/>
              <a:t>Iskowitz</a:t>
            </a:r>
            <a:r>
              <a:rPr lang="en-GB" dirty="0" smtClean="0"/>
              <a:t>, was an American "illustrated song" performer, comedian, dancer, singer, actor and songwriter. Familiar to Broadway, radio, movie and early television audiences, this "Apostle of Pep" was regarded almost as a family member by millions because his top-rated radio shows revealed intimate stories and amusing anecdotes about his wife Ida and five daughters. Some of his hits include "Makin' Whoopee," "Ida," "If You Knew Susie," "Ma! He's Makin' Eyes at Me," "Margie" and "How </a:t>
            </a:r>
            <a:r>
              <a:rPr lang="en-GB" dirty="0" err="1" smtClean="0"/>
              <a:t>Ya</a:t>
            </a:r>
            <a:r>
              <a:rPr lang="en-GB" dirty="0" smtClean="0"/>
              <a:t> </a:t>
            </a:r>
            <a:r>
              <a:rPr lang="en-GB" dirty="0" err="1" smtClean="0"/>
              <a:t>Gonna</a:t>
            </a:r>
            <a:r>
              <a:rPr lang="en-GB" dirty="0" smtClean="0"/>
              <a:t> Keep '</a:t>
            </a:r>
            <a:r>
              <a:rPr lang="en-GB" dirty="0" err="1" smtClean="0"/>
              <a:t>Em</a:t>
            </a:r>
            <a:r>
              <a:rPr lang="en-GB" dirty="0" smtClean="0"/>
              <a:t> Down on the Farm (After They've Seen </a:t>
            </a:r>
            <a:r>
              <a:rPr lang="en-GB" dirty="0" err="1" smtClean="0"/>
              <a:t>Paree</a:t>
            </a:r>
            <a:r>
              <a:rPr lang="en-GB" dirty="0" smtClean="0"/>
              <a:t>?)" He also wrote a few songs, including "Merrily We Roll Along," the </a:t>
            </a:r>
            <a:r>
              <a:rPr lang="en-GB" dirty="0" err="1" smtClean="0"/>
              <a:t>Merrie</a:t>
            </a:r>
            <a:r>
              <a:rPr lang="en-GB" dirty="0" smtClean="0"/>
              <a:t> Melodies Warner Bros. cartoon theme.</a:t>
            </a:r>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108</a:t>
            </a:fld>
            <a:endParaRPr lang="en-GB" dirty="0"/>
          </a:p>
        </p:txBody>
      </p:sp>
    </p:spTree>
    <p:extLst>
      <p:ext uri="{BB962C8B-B14F-4D97-AF65-F5344CB8AC3E}">
        <p14:creationId xmlns:p14="http://schemas.microsoft.com/office/powerpoint/2010/main" val="2310737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err="1" smtClean="0"/>
              <a:t>Wikipeda</a:t>
            </a:r>
            <a:r>
              <a:rPr lang="en-GB" dirty="0" smtClean="0"/>
              <a:t> entry: </a:t>
            </a:r>
            <a:r>
              <a:rPr lang="en-GB" dirty="0" err="1" smtClean="0"/>
              <a:t>Václav</a:t>
            </a:r>
            <a:r>
              <a:rPr lang="en-GB" dirty="0" smtClean="0"/>
              <a:t> Havel; 5 October 1936 – 18 December 2011) was a Czech playwright, essayist, poet, dissident and politician.</a:t>
            </a:r>
          </a:p>
        </p:txBody>
      </p:sp>
      <p:sp>
        <p:nvSpPr>
          <p:cNvPr id="4" name="Slide Number Placeholder 3"/>
          <p:cNvSpPr>
            <a:spLocks noGrp="1"/>
          </p:cNvSpPr>
          <p:nvPr>
            <p:ph type="sldNum" sz="quarter" idx="10"/>
          </p:nvPr>
        </p:nvSpPr>
        <p:spPr/>
        <p:txBody>
          <a:bodyPr/>
          <a:lstStyle/>
          <a:p>
            <a:fld id="{CB2A2E81-A891-42C6-BEEE-E32A78213627}" type="slidenum">
              <a:rPr lang="en-GB" smtClean="0"/>
              <a:pPr/>
              <a:t>113</a:t>
            </a:fld>
            <a:endParaRPr lang="en-GB" dirty="0"/>
          </a:p>
        </p:txBody>
      </p:sp>
    </p:spTree>
    <p:extLst>
      <p:ext uri="{BB962C8B-B14F-4D97-AF65-F5344CB8AC3E}">
        <p14:creationId xmlns:p14="http://schemas.microsoft.com/office/powerpoint/2010/main" val="2871618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1393" eaLnBrk="0" hangingPunct="0">
              <a:defRPr>
                <a:solidFill>
                  <a:schemeClr val="tx1"/>
                </a:solidFill>
                <a:latin typeface="Arial" charset="0"/>
              </a:defRPr>
            </a:lvl1pPr>
            <a:lvl2pPr marL="685743" indent="-263747" defTabSz="911393" eaLnBrk="0" hangingPunct="0">
              <a:defRPr>
                <a:solidFill>
                  <a:schemeClr val="tx1"/>
                </a:solidFill>
                <a:latin typeface="Arial" charset="0"/>
              </a:defRPr>
            </a:lvl2pPr>
            <a:lvl3pPr marL="1054989" indent="-210998" defTabSz="911393" eaLnBrk="0" hangingPunct="0">
              <a:defRPr>
                <a:solidFill>
                  <a:schemeClr val="tx1"/>
                </a:solidFill>
                <a:latin typeface="Arial" charset="0"/>
              </a:defRPr>
            </a:lvl3pPr>
            <a:lvl4pPr marL="1476985" indent="-210998" defTabSz="911393" eaLnBrk="0" hangingPunct="0">
              <a:defRPr>
                <a:solidFill>
                  <a:schemeClr val="tx1"/>
                </a:solidFill>
                <a:latin typeface="Arial" charset="0"/>
              </a:defRPr>
            </a:lvl4pPr>
            <a:lvl5pPr marL="1898980" indent="-210998" defTabSz="911393" eaLnBrk="0" hangingPunct="0">
              <a:defRPr>
                <a:solidFill>
                  <a:schemeClr val="tx1"/>
                </a:solidFill>
                <a:latin typeface="Arial" charset="0"/>
              </a:defRPr>
            </a:lvl5pPr>
            <a:lvl6pPr marL="2320976" indent="-210998" defTabSz="911393" eaLnBrk="0" fontAlgn="base" hangingPunct="0">
              <a:spcBef>
                <a:spcPct val="0"/>
              </a:spcBef>
              <a:spcAft>
                <a:spcPct val="0"/>
              </a:spcAft>
              <a:defRPr>
                <a:solidFill>
                  <a:schemeClr val="tx1"/>
                </a:solidFill>
                <a:latin typeface="Arial" charset="0"/>
              </a:defRPr>
            </a:lvl6pPr>
            <a:lvl7pPr marL="2742971" indent="-210998" defTabSz="911393" eaLnBrk="0" fontAlgn="base" hangingPunct="0">
              <a:spcBef>
                <a:spcPct val="0"/>
              </a:spcBef>
              <a:spcAft>
                <a:spcPct val="0"/>
              </a:spcAft>
              <a:defRPr>
                <a:solidFill>
                  <a:schemeClr val="tx1"/>
                </a:solidFill>
                <a:latin typeface="Arial" charset="0"/>
              </a:defRPr>
            </a:lvl7pPr>
            <a:lvl8pPr marL="3164967" indent="-210998" defTabSz="911393" eaLnBrk="0" fontAlgn="base" hangingPunct="0">
              <a:spcBef>
                <a:spcPct val="0"/>
              </a:spcBef>
              <a:spcAft>
                <a:spcPct val="0"/>
              </a:spcAft>
              <a:defRPr>
                <a:solidFill>
                  <a:schemeClr val="tx1"/>
                </a:solidFill>
                <a:latin typeface="Arial" charset="0"/>
              </a:defRPr>
            </a:lvl8pPr>
            <a:lvl9pPr marL="3586963" indent="-210998" defTabSz="911393"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19B0F4C-A512-42D6-B958-3F08DD441C31}" type="slidenum">
              <a:rPr lang="en-US" smtClean="0"/>
              <a:pPr eaLnBrk="1" fontAlgn="base" hangingPunct="1">
                <a:spcBef>
                  <a:spcPct val="0"/>
                </a:spcBef>
                <a:spcAft>
                  <a:spcPct val="0"/>
                </a:spcAft>
              </a:pPr>
              <a:t>127</a:t>
            </a:fld>
            <a:endParaRPr lang="en-US" smtClean="0"/>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xfrm>
            <a:off x="915116" y="4343613"/>
            <a:ext cx="5027769" cy="4115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Emphasise the fact that in multi-stakeholder</a:t>
            </a:r>
            <a:r>
              <a:rPr lang="en-GB" baseline="0" dirty="0" smtClean="0"/>
              <a:t> </a:t>
            </a:r>
            <a:r>
              <a:rPr lang="en-GB" dirty="0" smtClean="0"/>
              <a:t>projects</a:t>
            </a:r>
            <a:r>
              <a:rPr lang="en-GB" baseline="0" dirty="0" smtClean="0"/>
              <a:t> operating in complexity there is considerable overlap between planning, monitoring and evaluation. </a:t>
            </a:r>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12</a:t>
            </a:fld>
            <a:endParaRPr lang="en-GB" dirty="0"/>
          </a:p>
        </p:txBody>
      </p:sp>
    </p:spTree>
    <p:extLst>
      <p:ext uri="{BB962C8B-B14F-4D97-AF65-F5344CB8AC3E}">
        <p14:creationId xmlns:p14="http://schemas.microsoft.com/office/powerpoint/2010/main" val="213576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Upward and downward accountability and the tension between the two</a:t>
            </a:r>
            <a:endParaRPr lang="en-US"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14</a:t>
            </a:fld>
            <a:endParaRPr lang="en-GB" dirty="0"/>
          </a:p>
        </p:txBody>
      </p:sp>
    </p:spTree>
    <p:extLst>
      <p:ext uri="{BB962C8B-B14F-4D97-AF65-F5344CB8AC3E}">
        <p14:creationId xmlns:p14="http://schemas.microsoft.com/office/powerpoint/2010/main" val="52784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15</a:t>
            </a:fld>
            <a:endParaRPr lang="en-GB" dirty="0"/>
          </a:p>
        </p:txBody>
      </p:sp>
    </p:spTree>
    <p:extLst>
      <p:ext uri="{BB962C8B-B14F-4D97-AF65-F5344CB8AC3E}">
        <p14:creationId xmlns:p14="http://schemas.microsoft.com/office/powerpoint/2010/main" val="369787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B2A2E81-A891-42C6-BEEE-E32A78213627}" type="slidenum">
              <a:rPr lang="en-GB" smtClean="0"/>
              <a:pPr/>
              <a:t>17</a:t>
            </a:fld>
            <a:endParaRPr lang="en-GB" dirty="0"/>
          </a:p>
        </p:txBody>
      </p:sp>
    </p:spTree>
    <p:extLst>
      <p:ext uri="{BB962C8B-B14F-4D97-AF65-F5344CB8AC3E}">
        <p14:creationId xmlns:p14="http://schemas.microsoft.com/office/powerpoint/2010/main" val="312667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1= Field Staff; 2 = Community; 3 = Project Implementation Team; 4 = Management Team</a:t>
            </a:r>
            <a:r>
              <a:rPr lang="en-GB" baseline="0" dirty="0" smtClean="0"/>
              <a:t> of Project Implementing Organisation; 5 = Donors</a:t>
            </a:r>
            <a:endParaRPr lang="en-GB" dirty="0" smtClean="0"/>
          </a:p>
          <a:p>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19</a:t>
            </a:fld>
            <a:endParaRPr lang="en-GB" dirty="0"/>
          </a:p>
        </p:txBody>
      </p:sp>
    </p:spTree>
    <p:extLst>
      <p:ext uri="{BB962C8B-B14F-4D97-AF65-F5344CB8AC3E}">
        <p14:creationId xmlns:p14="http://schemas.microsoft.com/office/powerpoint/2010/main" val="304108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Michael Quinn Patton, Developmental evaluation p134 - "A primary strategy for coping with uncertainty applies to both programmes and evaluations and the interactions between the two: shorten and speed up feedback. The longer the time horizon the greater the uncertainty. Long term outcomes and impacts are especially uncertain.“</a:t>
            </a:r>
          </a:p>
          <a:p>
            <a:endParaRPr lang="en-GB" dirty="0"/>
          </a:p>
        </p:txBody>
      </p:sp>
      <p:sp>
        <p:nvSpPr>
          <p:cNvPr id="4" name="Slide Number Placeholder 3"/>
          <p:cNvSpPr>
            <a:spLocks noGrp="1"/>
          </p:cNvSpPr>
          <p:nvPr>
            <p:ph type="sldNum" sz="quarter" idx="10"/>
          </p:nvPr>
        </p:nvSpPr>
        <p:spPr/>
        <p:txBody>
          <a:bodyPr/>
          <a:lstStyle/>
          <a:p>
            <a:fld id="{CB2A2E81-A891-42C6-BEEE-E32A78213627}" type="slidenum">
              <a:rPr lang="en-GB" smtClean="0"/>
              <a:pPr/>
              <a:t>20</a:t>
            </a:fld>
            <a:endParaRPr lang="en-GB" dirty="0"/>
          </a:p>
        </p:txBody>
      </p:sp>
    </p:spTree>
    <p:extLst>
      <p:ext uri="{BB962C8B-B14F-4D97-AF65-F5344CB8AC3E}">
        <p14:creationId xmlns:p14="http://schemas.microsoft.com/office/powerpoint/2010/main" val="1720971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9.jpe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685800" y="1484784"/>
            <a:ext cx="7772400" cy="1152128"/>
          </a:xfrm>
        </p:spPr>
        <p:txBody>
          <a:bodyPr/>
          <a:lstStyle>
            <a:lvl1pPr algn="ctr">
              <a:defRPr sz="4800"/>
            </a:lvl1pPr>
          </a:lstStyle>
          <a:p>
            <a:pPr lvl="0"/>
            <a:r>
              <a:rPr lang="en-US" noProof="0" dirty="0" smtClean="0"/>
              <a:t>Click to edit Master title style</a:t>
            </a:r>
            <a:endParaRPr lang="en-GB" noProof="0" dirty="0" smtClean="0"/>
          </a:p>
        </p:txBody>
      </p:sp>
      <p:sp>
        <p:nvSpPr>
          <p:cNvPr id="37904" name="Rectangle 2064"/>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mn-lt"/>
              </a:defRPr>
            </a:lvl1pPr>
          </a:lstStyle>
          <a:p>
            <a:endParaRPr lang="en-GB" dirty="0"/>
          </a:p>
        </p:txBody>
      </p:sp>
      <p:sp>
        <p:nvSpPr>
          <p:cNvPr id="37905" name="Rectangle 2065"/>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mn-lt"/>
              </a:defRPr>
            </a:lvl1pPr>
          </a:lstStyle>
          <a:p>
            <a:r>
              <a:rPr lang="en-GB" dirty="0" smtClean="0"/>
              <a:t>The Cameroon Biosecurity Project</a:t>
            </a:r>
            <a:endParaRPr lang="en-GB" dirty="0"/>
          </a:p>
        </p:txBody>
      </p:sp>
      <p:sp>
        <p:nvSpPr>
          <p:cNvPr id="37906" name="Rectangle 2066"/>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mn-lt"/>
              </a:defRPr>
            </a:lvl1pPr>
          </a:lstStyle>
          <a:p>
            <a:fld id="{08A9F771-B13A-4FF8-B4C8-087F18834D2D}" type="slidenum">
              <a:rPr lang="en-GB"/>
              <a:pPr/>
              <a:t>‹#›</a:t>
            </a:fld>
            <a:endParaRPr lang="en-GB" dirty="0"/>
          </a:p>
        </p:txBody>
      </p:sp>
      <p:sp>
        <p:nvSpPr>
          <p:cNvPr id="37891" name="Rectangle 2051"/>
          <p:cNvSpPr>
            <a:spLocks noGrp="1" noChangeArrowheads="1"/>
          </p:cNvSpPr>
          <p:nvPr>
            <p:ph type="subTitle" idx="1"/>
          </p:nvPr>
        </p:nvSpPr>
        <p:spPr>
          <a:xfrm>
            <a:off x="1208013" y="2802632"/>
            <a:ext cx="6400800" cy="914400"/>
          </a:xfrm>
        </p:spPr>
        <p:txBody>
          <a:bodyPr/>
          <a:lstStyle>
            <a:lvl1pPr marL="0" indent="0" algn="ctr">
              <a:buFontTx/>
              <a:buNone/>
              <a:defRPr sz="2400"/>
            </a:lvl1pPr>
          </a:lstStyle>
          <a:p>
            <a:pPr lvl="0"/>
            <a:r>
              <a:rPr lang="en-US" noProof="0" dirty="0" smtClean="0"/>
              <a:t>Click to edit Master subtitle style</a:t>
            </a:r>
            <a:endParaRPr lang="en-GB" noProof="0" dirty="0" smtClean="0"/>
          </a:p>
        </p:txBody>
      </p:sp>
      <p:grpSp>
        <p:nvGrpSpPr>
          <p:cNvPr id="17" name="Group 16"/>
          <p:cNvGrpSpPr/>
          <p:nvPr userDrawn="1"/>
        </p:nvGrpSpPr>
        <p:grpSpPr>
          <a:xfrm>
            <a:off x="2314575" y="188640"/>
            <a:ext cx="4514850" cy="1190625"/>
            <a:chOff x="0" y="0"/>
            <a:chExt cx="4514850" cy="1190625"/>
          </a:xfrm>
        </p:grpSpPr>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52525" y="28575"/>
              <a:ext cx="1038225" cy="1162050"/>
            </a:xfrm>
            <a:prstGeom prst="rect">
              <a:avLst/>
            </a:prstGeom>
            <a:noFill/>
            <a:ln>
              <a:noFill/>
            </a:ln>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52500" cy="1114425"/>
            </a:xfrm>
            <a:prstGeom prst="rect">
              <a:avLst/>
            </a:prstGeom>
            <a:noFill/>
            <a:ln>
              <a:noFill/>
            </a:ln>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81400" y="28575"/>
              <a:ext cx="933450" cy="1114425"/>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05050" y="104775"/>
              <a:ext cx="1076325" cy="101917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891">
                                            <p:txEl>
                                              <p:pRg st="0" end="0"/>
                                            </p:txEl>
                                          </p:spTgt>
                                        </p:tgtEl>
                                        <p:attrNameLst>
                                          <p:attrName>style.visibility</p:attrName>
                                        </p:attrNameLst>
                                      </p:cBhvr>
                                      <p:to>
                                        <p:strVal val="visible"/>
                                      </p:to>
                                    </p:set>
                                    <p:animEffect transition="in" filter="dissolve">
                                      <p:cBhvr>
                                        <p:cTn id="10"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with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7" name="Slide Number Placeholder 6"/>
          <p:cNvSpPr>
            <a:spLocks noGrp="1"/>
          </p:cNvSpPr>
          <p:nvPr>
            <p:ph type="sldNum" sz="quarter" idx="12"/>
          </p:nvPr>
        </p:nvSpPr>
        <p:spPr/>
        <p:txBody>
          <a:bodyPr/>
          <a:lstStyle>
            <a:lvl1pPr>
              <a:defRPr/>
            </a:lvl1pPr>
          </a:lstStyle>
          <a:p>
            <a:fld id="{3BB7D14B-C0E8-40C8-B574-5F57B8F91787}" type="slidenum">
              <a:rPr lang="en-GB"/>
              <a:pPr/>
              <a:t>‹#›</a:t>
            </a:fld>
            <a:endParaRPr lang="en-GB" dirty="0"/>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7782432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8C82D9-C691-4845-B7BE-7D49E74D3F1D}"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77736736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43000" y="12192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143000" y="36576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BB49B32-E881-48EA-B64F-B94092C9540F}"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33979804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1_Title Only">
    <p:bg>
      <p:bgPr>
        <a:gradFill flip="none" rotWithShape="1">
          <a:gsLst>
            <a:gs pos="10000">
              <a:srgbClr val="DDEBCF">
                <a:alpha val="0"/>
                <a:lumMod val="67000"/>
                <a:lumOff val="33000"/>
              </a:srgbClr>
            </a:gs>
            <a:gs pos="10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Garamond"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smtClean="0">
                <a:solidFill>
                  <a:prstClr val="black"/>
                </a:solidFill>
              </a:rPr>
              <a:t>The Cameroon Biosecurity Project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3021563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4213" y="26035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557338"/>
            <a:ext cx="7772400" cy="4538662"/>
          </a:xfrm>
        </p:spPr>
        <p:txBody>
          <a:bodyPr/>
          <a:lstStyle/>
          <a:p>
            <a:pPr lvl="0"/>
            <a:endParaRPr lang="en-GB"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The Cameroon Biosecurity Project</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F7626-A2B4-418C-ABB3-350A3336C9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10711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685800" y="2492896"/>
            <a:ext cx="7772400" cy="1152128"/>
          </a:xfrm>
        </p:spPr>
        <p:txBody>
          <a:bodyPr/>
          <a:lstStyle>
            <a:lvl1pPr algn="ctr">
              <a:defRPr sz="4800"/>
            </a:lvl1pPr>
          </a:lstStyle>
          <a:p>
            <a:pPr lvl="0"/>
            <a:r>
              <a:rPr lang="en-US" noProof="0" dirty="0" smtClean="0"/>
              <a:t>Click to edit Master title style</a:t>
            </a:r>
            <a:endParaRPr lang="en-GB" noProof="0" dirty="0" smtClean="0"/>
          </a:p>
        </p:txBody>
      </p:sp>
      <p:sp>
        <p:nvSpPr>
          <p:cNvPr id="37904" name="Rectangle 2064"/>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mn-lt"/>
              </a:defRPr>
            </a:lvl1pPr>
          </a:lstStyle>
          <a:p>
            <a:endParaRPr lang="en-GB" dirty="0"/>
          </a:p>
        </p:txBody>
      </p:sp>
      <p:sp>
        <p:nvSpPr>
          <p:cNvPr id="37905" name="Rectangle 2065"/>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mn-lt"/>
              </a:defRPr>
            </a:lvl1pPr>
          </a:lstStyle>
          <a:p>
            <a:r>
              <a:rPr lang="en-GB" dirty="0" smtClean="0"/>
              <a:t>The Cameroon Biosecurity Project</a:t>
            </a:r>
            <a:endParaRPr lang="en-GB" dirty="0"/>
          </a:p>
        </p:txBody>
      </p:sp>
      <p:sp>
        <p:nvSpPr>
          <p:cNvPr id="37906" name="Rectangle 2066"/>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mn-lt"/>
              </a:defRPr>
            </a:lvl1pPr>
          </a:lstStyle>
          <a:p>
            <a:fld id="{08A9F771-B13A-4FF8-B4C8-087F18834D2D}" type="slidenum">
              <a:rPr lang="en-GB"/>
              <a:pPr/>
              <a:t>‹#›</a:t>
            </a:fld>
            <a:endParaRPr lang="en-GB" dirty="0"/>
          </a:p>
        </p:txBody>
      </p:sp>
      <p:grpSp>
        <p:nvGrpSpPr>
          <p:cNvPr id="14" name="Group 13"/>
          <p:cNvGrpSpPr/>
          <p:nvPr userDrawn="1"/>
        </p:nvGrpSpPr>
        <p:grpSpPr>
          <a:xfrm>
            <a:off x="1207194" y="404664"/>
            <a:ext cx="6768752" cy="1681762"/>
            <a:chOff x="1207194" y="404664"/>
            <a:chExt cx="6768752" cy="1681762"/>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62985" y="404664"/>
              <a:ext cx="1512961" cy="1681762"/>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7194" y="481793"/>
              <a:ext cx="1296144" cy="1511293"/>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71490" y="498880"/>
              <a:ext cx="1401019" cy="1495081"/>
            </a:xfrm>
            <a:prstGeom prst="rect">
              <a:avLst/>
            </a:prstGeom>
          </p:spPr>
        </p:pic>
      </p:grpSp>
      <p:sp>
        <p:nvSpPr>
          <p:cNvPr id="37891" name="Rectangle 2051"/>
          <p:cNvSpPr>
            <a:spLocks noGrp="1" noChangeArrowheads="1"/>
          </p:cNvSpPr>
          <p:nvPr>
            <p:ph type="subTitle" idx="1"/>
          </p:nvPr>
        </p:nvSpPr>
        <p:spPr>
          <a:xfrm>
            <a:off x="1208013" y="5085184"/>
            <a:ext cx="6400800" cy="914400"/>
          </a:xfrm>
        </p:spPr>
        <p:txBody>
          <a:bodyPr/>
          <a:lstStyle>
            <a:lvl1pPr marL="0" indent="0" algn="ctr">
              <a:buFontTx/>
              <a:buNone/>
              <a:defRPr sz="2400"/>
            </a:lvl1pPr>
          </a:lstStyle>
          <a:p>
            <a:pPr lvl="0"/>
            <a:r>
              <a:rPr lang="en-US" noProof="0" dirty="0" smtClean="0"/>
              <a:t>Click to edit Master subtitle style</a:t>
            </a:r>
            <a:endParaRPr lang="en-GB" noProof="0" dirty="0" smtClean="0"/>
          </a:p>
        </p:txBody>
      </p:sp>
    </p:spTree>
    <p:extLst>
      <p:ext uri="{BB962C8B-B14F-4D97-AF65-F5344CB8AC3E}">
        <p14:creationId xmlns:p14="http://schemas.microsoft.com/office/powerpoint/2010/main" val="2514428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91">
                                            <p:txEl>
                                              <p:pRg st="0" end="0"/>
                                            </p:txEl>
                                          </p:spTgt>
                                        </p:tgtEl>
                                        <p:attrNameLst>
                                          <p:attrName>style.visibility</p:attrName>
                                        </p:attrNameLst>
                                      </p:cBhvr>
                                      <p:to>
                                        <p:strVal val="visible"/>
                                      </p:to>
                                    </p:set>
                                    <p:animEffect transition="in" filter="dissolve">
                                      <p:cBhvr>
                                        <p:cTn id="11"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grpSp>
        <p:nvGrpSpPr>
          <p:cNvPr id="11" name="Group 10"/>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313947695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sp>
        <p:nvSpPr>
          <p:cNvPr id="7"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2598922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C546E6-6235-4567-99E8-4E8A81D7A41C}"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374648428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38425-6845-4DC5-8910-91391BF818DF}"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2091017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E33C5F-FC2F-455E-A35E-5D57565F85B6}" type="slidenum">
              <a:rPr lang="en-GB">
                <a:solidFill>
                  <a:srgbClr val="000000"/>
                </a:solidFill>
              </a:rPr>
              <a:pPr/>
              <a:t>‹#›</a:t>
            </a:fld>
            <a:endParaRPr lang="en-GB" dirty="0">
              <a:solidFill>
                <a:srgbClr val="000000"/>
              </a:solidFill>
            </a:endParaRPr>
          </a:p>
        </p:txBody>
      </p:sp>
      <p:grpSp>
        <p:nvGrpSpPr>
          <p:cNvPr id="10" name="Group 9"/>
          <p:cNvGrpSpPr/>
          <p:nvPr userDrawn="1"/>
        </p:nvGrpSpPr>
        <p:grpSpPr>
          <a:xfrm>
            <a:off x="251520" y="6093296"/>
            <a:ext cx="1985319" cy="648072"/>
            <a:chOff x="5769407" y="5229200"/>
            <a:chExt cx="1985319" cy="648072"/>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4"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0425429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6" name="Slide Number Placeholder 5"/>
          <p:cNvSpPr>
            <a:spLocks noGrp="1"/>
          </p:cNvSpPr>
          <p:nvPr>
            <p:ph type="sldNum" sz="quarter" idx="12"/>
          </p:nvPr>
        </p:nvSpPr>
        <p:spPr/>
        <p:txBody>
          <a:bodyPr/>
          <a:lstStyle>
            <a:lvl1pPr>
              <a:defRPr/>
            </a:lvl1pPr>
          </a:lstStyle>
          <a:p>
            <a:fld id="{A2B0C8F8-86E0-4622-B7B4-7BCC6B04AC91}" type="slidenum">
              <a:rPr lang="en-GB"/>
              <a:pPr/>
              <a:t>‹#›</a:t>
            </a:fld>
            <a:endParaRPr lang="en-GB" dirty="0"/>
          </a:p>
        </p:txBody>
      </p:sp>
      <p:sp>
        <p:nvSpPr>
          <p:cNvPr id="11"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47173149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AE64480-505C-415E-A0CE-C1F8D492227C}" type="slidenum">
              <a:rPr lang="en-GB">
                <a:solidFill>
                  <a:srgbClr val="000000"/>
                </a:solidFill>
              </a:rPr>
              <a:pPr/>
              <a:t>‹#›</a:t>
            </a:fld>
            <a:endParaRPr lang="en-GB" dirty="0">
              <a:solidFill>
                <a:srgbClr val="000000"/>
              </a:solidFill>
            </a:endParaRPr>
          </a:p>
        </p:txBody>
      </p:sp>
      <p:grpSp>
        <p:nvGrpSpPr>
          <p:cNvPr id="6" name="Group 5"/>
          <p:cNvGrpSpPr/>
          <p:nvPr userDrawn="1"/>
        </p:nvGrpSpPr>
        <p:grpSpPr>
          <a:xfrm>
            <a:off x="251520" y="6093296"/>
            <a:ext cx="1985319" cy="648072"/>
            <a:chOff x="5769407" y="5229200"/>
            <a:chExt cx="1985319" cy="648072"/>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0"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45904908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C79632-BFC3-4981-9F1A-9779A676478B}" type="slidenum">
              <a:rPr lang="en-GB">
                <a:solidFill>
                  <a:srgbClr val="000000"/>
                </a:solidFill>
              </a:rPr>
              <a:pPr/>
              <a:t>‹#›</a:t>
            </a:fld>
            <a:endParaRPr lang="en-GB" dirty="0">
              <a:solidFill>
                <a:srgbClr val="000000"/>
              </a:solidFill>
            </a:endParaRPr>
          </a:p>
        </p:txBody>
      </p:sp>
      <p:grpSp>
        <p:nvGrpSpPr>
          <p:cNvPr id="5" name="Group 4"/>
          <p:cNvGrpSpPr/>
          <p:nvPr userDrawn="1"/>
        </p:nvGrpSpPr>
        <p:grpSpPr>
          <a:xfrm>
            <a:off x="251520" y="6093296"/>
            <a:ext cx="1985319" cy="648072"/>
            <a:chOff x="5769407" y="5229200"/>
            <a:chExt cx="1985319" cy="648072"/>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89445485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60BA3A-36AD-4506-A726-358E2C2F3DF5}"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413590078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B7D14B-C0E8-40C8-B574-5F57B8F91787}"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412472276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0C8F8-86E0-4622-B7B4-7BCC6B04AC91}"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1"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58978319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8C82D9-C691-4845-B7BE-7D49E74D3F1D}"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67558720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43000" y="12192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143000" y="36576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BB49B32-E881-48EA-B64F-B94092C9540F}"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91408426"/>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1_Title Only">
    <p:bg>
      <p:bgPr>
        <a:gradFill flip="none" rotWithShape="1">
          <a:gsLst>
            <a:gs pos="10000">
              <a:srgbClr val="DDEBCF">
                <a:alpha val="0"/>
                <a:lumMod val="67000"/>
                <a:lumOff val="33000"/>
              </a:srgbClr>
            </a:gs>
            <a:gs pos="10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Garamond"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smtClean="0">
                <a:solidFill>
                  <a:prstClr val="black"/>
                </a:solidFill>
              </a:rPr>
              <a:t>The Cameroon Biosecurity Project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1459125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4213" y="26035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557338"/>
            <a:ext cx="7772400" cy="4538662"/>
          </a:xfrm>
        </p:spPr>
        <p:txBody>
          <a:bodyPr/>
          <a:lstStyle/>
          <a:p>
            <a:pPr lvl="0"/>
            <a:endParaRPr lang="en-GB"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The Cameroon Biosecurity Project</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F7626-A2B4-418C-ABB3-350A3336C9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63734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E422253-451B-4AC4-83AE-D92673B61193}" type="slidenum">
              <a:rPr lang="en-US"/>
              <a:pPr>
                <a:defRPr/>
              </a:pPr>
              <a:t>‹#›</a:t>
            </a:fld>
            <a:endParaRPr lang="en-US" dirty="0"/>
          </a:p>
        </p:txBody>
      </p:sp>
    </p:spTree>
    <p:extLst>
      <p:ext uri="{BB962C8B-B14F-4D97-AF65-F5344CB8AC3E}">
        <p14:creationId xmlns:p14="http://schemas.microsoft.com/office/powerpoint/2010/main" val="2723642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6" name="Slide Number Placeholder 5"/>
          <p:cNvSpPr>
            <a:spLocks noGrp="1"/>
          </p:cNvSpPr>
          <p:nvPr>
            <p:ph type="sldNum" sz="quarter" idx="12"/>
          </p:nvPr>
        </p:nvSpPr>
        <p:spPr/>
        <p:txBody>
          <a:bodyPr/>
          <a:lstStyle>
            <a:lvl1pPr>
              <a:defRPr/>
            </a:lvl1pPr>
          </a:lstStyle>
          <a:p>
            <a:fld id="{708C82D9-C691-4845-B7BE-7D49E74D3F1D}" type="slidenum">
              <a:rPr lang="en-GB"/>
              <a:pPr/>
              <a:t>‹#›</a:t>
            </a:fld>
            <a:endParaRPr lang="en-GB" dirty="0"/>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15997240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685800" y="1484784"/>
            <a:ext cx="7772400" cy="1152128"/>
          </a:xfrm>
        </p:spPr>
        <p:txBody>
          <a:bodyPr/>
          <a:lstStyle>
            <a:lvl1pPr algn="ctr">
              <a:defRPr sz="4800"/>
            </a:lvl1pPr>
          </a:lstStyle>
          <a:p>
            <a:pPr lvl="0"/>
            <a:r>
              <a:rPr lang="en-US" noProof="0" dirty="0" smtClean="0"/>
              <a:t>Click to edit Master title style</a:t>
            </a:r>
            <a:endParaRPr lang="en-GB" noProof="0" dirty="0" smtClean="0"/>
          </a:p>
        </p:txBody>
      </p:sp>
      <p:sp>
        <p:nvSpPr>
          <p:cNvPr id="37904" name="Rectangle 2064"/>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mn-lt"/>
              </a:defRPr>
            </a:lvl1pPr>
          </a:lstStyle>
          <a:p>
            <a:endParaRPr lang="en-GB" dirty="0"/>
          </a:p>
        </p:txBody>
      </p:sp>
      <p:sp>
        <p:nvSpPr>
          <p:cNvPr id="37905" name="Rectangle 2065"/>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mn-lt"/>
              </a:defRPr>
            </a:lvl1pPr>
          </a:lstStyle>
          <a:p>
            <a:r>
              <a:rPr lang="en-GB" dirty="0" smtClean="0"/>
              <a:t>The Cameroon Biosecurity Project</a:t>
            </a:r>
            <a:endParaRPr lang="en-GB" dirty="0"/>
          </a:p>
        </p:txBody>
      </p:sp>
      <p:sp>
        <p:nvSpPr>
          <p:cNvPr id="37906" name="Rectangle 2066"/>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mn-lt"/>
              </a:defRPr>
            </a:lvl1pPr>
          </a:lstStyle>
          <a:p>
            <a:fld id="{08A9F771-B13A-4FF8-B4C8-087F18834D2D}" type="slidenum">
              <a:rPr lang="en-GB"/>
              <a:pPr/>
              <a:t>‹#›</a:t>
            </a:fld>
            <a:endParaRPr lang="en-GB" dirty="0"/>
          </a:p>
        </p:txBody>
      </p:sp>
      <p:sp>
        <p:nvSpPr>
          <p:cNvPr id="37891" name="Rectangle 2051"/>
          <p:cNvSpPr>
            <a:spLocks noGrp="1" noChangeArrowheads="1"/>
          </p:cNvSpPr>
          <p:nvPr>
            <p:ph type="subTitle" idx="1"/>
          </p:nvPr>
        </p:nvSpPr>
        <p:spPr>
          <a:xfrm>
            <a:off x="1208013" y="2802632"/>
            <a:ext cx="6400800" cy="914400"/>
          </a:xfrm>
        </p:spPr>
        <p:txBody>
          <a:bodyPr/>
          <a:lstStyle>
            <a:lvl1pPr marL="0" indent="0" algn="ctr">
              <a:buFontTx/>
              <a:buNone/>
              <a:defRPr sz="2400"/>
            </a:lvl1pPr>
          </a:lstStyle>
          <a:p>
            <a:pPr lvl="0"/>
            <a:r>
              <a:rPr lang="en-US" noProof="0" dirty="0" smtClean="0"/>
              <a:t>Click to edit Master subtitle style</a:t>
            </a:r>
            <a:endParaRPr lang="en-GB" noProof="0" dirty="0" smtClean="0"/>
          </a:p>
        </p:txBody>
      </p:sp>
      <p:grpSp>
        <p:nvGrpSpPr>
          <p:cNvPr id="17" name="Group 16"/>
          <p:cNvGrpSpPr/>
          <p:nvPr userDrawn="1"/>
        </p:nvGrpSpPr>
        <p:grpSpPr>
          <a:xfrm>
            <a:off x="2314575" y="188640"/>
            <a:ext cx="4514850" cy="1190625"/>
            <a:chOff x="0" y="0"/>
            <a:chExt cx="4514850" cy="1190625"/>
          </a:xfrm>
        </p:grpSpPr>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52525" y="28575"/>
              <a:ext cx="1038225" cy="1162050"/>
            </a:xfrm>
            <a:prstGeom prst="rect">
              <a:avLst/>
            </a:prstGeom>
            <a:noFill/>
            <a:ln>
              <a:noFill/>
            </a:ln>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52500" cy="1114425"/>
            </a:xfrm>
            <a:prstGeom prst="rect">
              <a:avLst/>
            </a:prstGeom>
            <a:noFill/>
            <a:ln>
              <a:noFill/>
            </a:ln>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81400" y="28575"/>
              <a:ext cx="933450" cy="1114425"/>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05050" y="104775"/>
              <a:ext cx="1076325" cy="1019175"/>
            </a:xfrm>
            <a:prstGeom prst="rect">
              <a:avLst/>
            </a:prstGeom>
          </p:spPr>
        </p:pic>
      </p:grpSp>
    </p:spTree>
    <p:extLst>
      <p:ext uri="{BB962C8B-B14F-4D97-AF65-F5344CB8AC3E}">
        <p14:creationId xmlns:p14="http://schemas.microsoft.com/office/powerpoint/2010/main" val="1141056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891">
                                            <p:txEl>
                                              <p:pRg st="0" end="0"/>
                                            </p:txEl>
                                          </p:spTgt>
                                        </p:tgtEl>
                                        <p:attrNameLst>
                                          <p:attrName>style.visibility</p:attrName>
                                        </p:attrNameLst>
                                      </p:cBhvr>
                                      <p:to>
                                        <p:strVal val="visible"/>
                                      </p:to>
                                    </p:set>
                                    <p:animEffect transition="in" filter="dissolve">
                                      <p:cBhvr>
                                        <p:cTn id="10"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with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1863917442"/>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sp>
        <p:nvSpPr>
          <p:cNvPr id="7"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220732530"/>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C546E6-6235-4567-99E8-4E8A81D7A41C}" type="slidenum">
              <a:rPr lang="en-GB">
                <a:solidFill>
                  <a:srgbClr val="000000"/>
                </a:solidFill>
              </a:rPr>
              <a:pPr/>
              <a:t>‹#›</a:t>
            </a:fld>
            <a:endParaRPr lang="en-GB" dirty="0">
              <a:solidFill>
                <a:srgbClr val="000000"/>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60769751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38425-6845-4DC5-8910-91391BF818DF}" type="slidenum">
              <a:rPr lang="en-GB">
                <a:solidFill>
                  <a:srgbClr val="000000"/>
                </a:solidFill>
              </a:rPr>
              <a:pPr/>
              <a:t>‹#›</a:t>
            </a:fld>
            <a:endParaRPr lang="en-GB" dirty="0">
              <a:solidFill>
                <a:srgbClr val="000000"/>
              </a:solidFill>
            </a:endParaRPr>
          </a:p>
        </p:txBody>
      </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3" name="Group 12"/>
          <p:cNvGrpSpPr/>
          <p:nvPr userDrawn="1"/>
        </p:nvGrpSpPr>
        <p:grpSpPr>
          <a:xfrm>
            <a:off x="188914" y="6156960"/>
            <a:ext cx="2767949" cy="536506"/>
            <a:chOff x="0" y="0"/>
            <a:chExt cx="4518837" cy="1190846"/>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6" name="Picture 15"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4240055941"/>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E33C5F-FC2F-455E-A35E-5D57565F85B6}" type="slidenum">
              <a:rPr lang="en-GB">
                <a:solidFill>
                  <a:srgbClr val="000000"/>
                </a:solidFill>
              </a:rPr>
              <a:pPr/>
              <a:t>‹#›</a:t>
            </a:fld>
            <a:endParaRPr lang="en-GB" dirty="0">
              <a:solidFill>
                <a:srgbClr val="000000"/>
              </a:solidFill>
            </a:endParaRPr>
          </a:p>
        </p:txBody>
      </p:sp>
      <p:sp>
        <p:nvSpPr>
          <p:cNvPr id="14"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5" name="Group 14"/>
          <p:cNvGrpSpPr/>
          <p:nvPr userDrawn="1"/>
        </p:nvGrpSpPr>
        <p:grpSpPr>
          <a:xfrm>
            <a:off x="188914" y="6156960"/>
            <a:ext cx="2767949" cy="536506"/>
            <a:chOff x="0" y="0"/>
            <a:chExt cx="4518837" cy="1190846"/>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8" name="Picture 17"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36599797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AE64480-505C-415E-A0CE-C1F8D492227C}" type="slidenum">
              <a:rPr lang="en-GB">
                <a:solidFill>
                  <a:srgbClr val="000000"/>
                </a:solidFill>
              </a:rPr>
              <a:pPr/>
              <a:t>‹#›</a:t>
            </a:fld>
            <a:endParaRPr lang="en-GB" dirty="0">
              <a:solidFill>
                <a:srgbClr val="000000"/>
              </a:solidFill>
            </a:endParaRPr>
          </a:p>
        </p:txBody>
      </p:sp>
      <p:sp>
        <p:nvSpPr>
          <p:cNvPr id="10"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97831048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C79632-BFC3-4981-9F1A-9779A676478B}" type="slidenum">
              <a:rPr lang="en-GB">
                <a:solidFill>
                  <a:srgbClr val="000000"/>
                </a:solidFill>
              </a:rPr>
              <a:pPr/>
              <a:t>‹#›</a:t>
            </a:fld>
            <a:endParaRPr lang="en-GB" dirty="0">
              <a:solidFill>
                <a:srgbClr val="000000"/>
              </a:solidFill>
            </a:endParaRPr>
          </a:p>
        </p:txBody>
      </p:sp>
      <p:grpSp>
        <p:nvGrpSpPr>
          <p:cNvPr id="9" name="Group 8"/>
          <p:cNvGrpSpPr/>
          <p:nvPr userDrawn="1"/>
        </p:nvGrpSpPr>
        <p:grpSpPr>
          <a:xfrm>
            <a:off x="188914" y="6156960"/>
            <a:ext cx="2767949" cy="536506"/>
            <a:chOff x="0" y="0"/>
            <a:chExt cx="4518837" cy="1190846"/>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2" name="Picture 11"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27186542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60BA3A-36AD-4506-A726-358E2C2F3DF5}"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3512638218"/>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B7D14B-C0E8-40C8-B574-5F57B8F91787}"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18228376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43000" y="12192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143000" y="36576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dirty="0" smtClean="0"/>
              <a:t>The Cameroon Biosecurity Project</a:t>
            </a:r>
            <a:endParaRPr lang="en-GB"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BB49B32-E881-48EA-B64F-B94092C9540F}" type="slidenum">
              <a:rPr lang="en-GB"/>
              <a:pPr/>
              <a:t>‹#›</a:t>
            </a:fld>
            <a:endParaRPr lang="en-GB" dirty="0"/>
          </a:p>
        </p:txBody>
      </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3" name="Group 12"/>
          <p:cNvGrpSpPr/>
          <p:nvPr userDrawn="1"/>
        </p:nvGrpSpPr>
        <p:grpSpPr>
          <a:xfrm>
            <a:off x="188914" y="6156960"/>
            <a:ext cx="2767949" cy="536506"/>
            <a:chOff x="0" y="0"/>
            <a:chExt cx="4518837" cy="1190846"/>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6" name="Picture 15"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03068409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0C8F8-86E0-4622-B7B4-7BCC6B04AC91}" type="slidenum">
              <a:rPr lang="en-GB">
                <a:solidFill>
                  <a:srgbClr val="000000"/>
                </a:solidFill>
              </a:rPr>
              <a:pPr/>
              <a:t>‹#›</a:t>
            </a:fld>
            <a:endParaRPr lang="en-GB" dirty="0">
              <a:solidFill>
                <a:srgbClr val="000000"/>
              </a:solidFill>
            </a:endParaRPr>
          </a:p>
        </p:txBody>
      </p:sp>
      <p:sp>
        <p:nvSpPr>
          <p:cNvPr id="11"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61717645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8C82D9-C691-4845-B7BE-7D49E74D3F1D}"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6765205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43000" y="12192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143000" y="36576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BB49B32-E881-48EA-B64F-B94092C9540F}" type="slidenum">
              <a:rPr lang="en-GB">
                <a:solidFill>
                  <a:srgbClr val="000000"/>
                </a:solidFill>
              </a:rPr>
              <a:pPr/>
              <a:t>‹#›</a:t>
            </a:fld>
            <a:endParaRPr lang="en-GB" dirty="0">
              <a:solidFill>
                <a:srgbClr val="000000"/>
              </a:solidFill>
            </a:endParaRPr>
          </a:p>
        </p:txBody>
      </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3" name="Group 12"/>
          <p:cNvGrpSpPr/>
          <p:nvPr userDrawn="1"/>
        </p:nvGrpSpPr>
        <p:grpSpPr>
          <a:xfrm>
            <a:off x="188914" y="6156960"/>
            <a:ext cx="2767949" cy="536506"/>
            <a:chOff x="0" y="0"/>
            <a:chExt cx="4518837" cy="1190846"/>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6" name="Picture 15"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830401959"/>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1_Title Only">
    <p:bg>
      <p:bgPr>
        <a:gradFill flip="none" rotWithShape="1">
          <a:gsLst>
            <a:gs pos="10000">
              <a:srgbClr val="DDEBCF">
                <a:alpha val="0"/>
                <a:lumMod val="67000"/>
                <a:lumOff val="33000"/>
              </a:srgbClr>
            </a:gs>
            <a:gs pos="10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Garamond"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smtClean="0">
                <a:solidFill>
                  <a:prstClr val="black"/>
                </a:solidFill>
              </a:rPr>
              <a:t>The Cameroon Biosecurity Project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2486042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4213" y="26035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557338"/>
            <a:ext cx="7772400" cy="4538662"/>
          </a:xfrm>
        </p:spPr>
        <p:txBody>
          <a:bodyPr/>
          <a:lstStyle/>
          <a:p>
            <a:pPr lvl="0"/>
            <a:endParaRPr lang="en-GB"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The Cameroon Biosecurity Project</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F7626-A2B4-418C-ABB3-350A3336C9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66113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4213" y="260350"/>
            <a:ext cx="7773987" cy="5835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a:xfrm>
            <a:off x="3132138" y="6237288"/>
            <a:ext cx="2895600" cy="457200"/>
          </a:xfrm>
        </p:spPr>
        <p:txBody>
          <a:bodyPr/>
          <a:lstStyle>
            <a:lvl1pPr>
              <a:defRPr/>
            </a:lvl1pPr>
          </a:lstStyle>
          <a:p>
            <a:r>
              <a:rPr lang="en-US" dirty="0" smtClean="0">
                <a:solidFill>
                  <a:srgbClr val="000000"/>
                </a:solidFill>
              </a:rPr>
              <a:t>The Cameroon Biosecurity Project</a:t>
            </a:r>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EF2B1A94-4F04-4831-A08C-23092551211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6170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bg>
      <p:bgPr>
        <a:gradFill flip="none" rotWithShape="1">
          <a:gsLst>
            <a:gs pos="10000">
              <a:srgbClr val="DDEBCF">
                <a:alpha val="0"/>
                <a:lumMod val="67000"/>
                <a:lumOff val="33000"/>
              </a:srgbClr>
            </a:gs>
            <a:gs pos="10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Garamond"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smtClean="0">
                <a:solidFill>
                  <a:prstClr val="black"/>
                </a:solidFill>
              </a:rPr>
              <a:t>The Cameroon Biosecurity Project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152156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4213" y="26035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557338"/>
            <a:ext cx="7772400" cy="4538662"/>
          </a:xfrm>
        </p:spPr>
        <p:txBody>
          <a:bodyPr/>
          <a:lstStyle/>
          <a:p>
            <a:pPr lvl="0"/>
            <a:endParaRPr lang="en-GB"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The Cameroon Biosecurity Project</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F7626-A2B4-418C-ABB3-350A3336C9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758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4213" y="260350"/>
            <a:ext cx="7773987" cy="5835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a:xfrm>
            <a:off x="3132138" y="6237288"/>
            <a:ext cx="2895600" cy="457200"/>
          </a:xfrm>
        </p:spPr>
        <p:txBody>
          <a:bodyPr/>
          <a:lstStyle>
            <a:lvl1pPr>
              <a:defRPr/>
            </a:lvl1pPr>
          </a:lstStyle>
          <a:p>
            <a:r>
              <a:rPr lang="en-US" dirty="0" smtClean="0">
                <a:solidFill>
                  <a:srgbClr val="000000"/>
                </a:solidFill>
              </a:rPr>
              <a:t>The Cameroon Biosecurity Project</a:t>
            </a:r>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EF2B1A94-4F04-4831-A08C-23092551211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2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6534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6016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246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t>The Cameroon Biosecurity Project</a:t>
            </a:r>
            <a:endParaRPr lang="en-GB" dirty="0"/>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pPr/>
              <a:t>‹#›</a:t>
            </a:fld>
            <a:endParaRPr lang="en-GB" dirty="0"/>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9886638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6410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3443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flip="none" rotWithShape="1">
          <a:gsLst>
            <a:gs pos="10000">
              <a:srgbClr val="DDEBCF">
                <a:alpha val="0"/>
                <a:lumMod val="67000"/>
                <a:lumOff val="33000"/>
              </a:srgbClr>
            </a:gs>
            <a:gs pos="10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Garamond"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smtClean="0">
                <a:solidFill>
                  <a:prstClr val="black"/>
                </a:solidFill>
              </a:rPr>
              <a:t>The Cameroon Biosecurity Project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714363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10000">
              <a:srgbClr val="DDEBCF">
                <a:alpha val="0"/>
                <a:lumMod val="67000"/>
                <a:lumOff val="33000"/>
              </a:srgbClr>
            </a:gs>
            <a:gs pos="10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Garamond"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smtClean="0">
                <a:solidFill>
                  <a:prstClr val="black"/>
                </a:solidFill>
              </a:rPr>
              <a:t>The Cameroon Biosecurity Project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8109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8818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743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1956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0137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0782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685800" y="2492896"/>
            <a:ext cx="7772400" cy="1152128"/>
          </a:xfrm>
        </p:spPr>
        <p:txBody>
          <a:bodyPr/>
          <a:lstStyle>
            <a:lvl1pPr algn="ctr">
              <a:defRPr sz="4800"/>
            </a:lvl1pPr>
          </a:lstStyle>
          <a:p>
            <a:pPr lvl="0"/>
            <a:r>
              <a:rPr lang="en-US" noProof="0" dirty="0" smtClean="0"/>
              <a:t>Click to edit Master title style</a:t>
            </a:r>
            <a:endParaRPr lang="en-GB" noProof="0" dirty="0" smtClean="0"/>
          </a:p>
        </p:txBody>
      </p:sp>
      <p:sp>
        <p:nvSpPr>
          <p:cNvPr id="37904" name="Rectangle 2064"/>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mn-lt"/>
              </a:defRPr>
            </a:lvl1pPr>
          </a:lstStyle>
          <a:p>
            <a:endParaRPr lang="en-GB" dirty="0"/>
          </a:p>
        </p:txBody>
      </p:sp>
      <p:sp>
        <p:nvSpPr>
          <p:cNvPr id="37905" name="Rectangle 2065"/>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mn-lt"/>
              </a:defRPr>
            </a:lvl1pPr>
          </a:lstStyle>
          <a:p>
            <a:r>
              <a:rPr lang="en-GB" dirty="0" smtClean="0"/>
              <a:t>The Cameroon Biosecurity Project</a:t>
            </a:r>
            <a:endParaRPr lang="en-GB" dirty="0"/>
          </a:p>
        </p:txBody>
      </p:sp>
      <p:sp>
        <p:nvSpPr>
          <p:cNvPr id="37906" name="Rectangle 2066"/>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mn-lt"/>
              </a:defRPr>
            </a:lvl1pPr>
          </a:lstStyle>
          <a:p>
            <a:fld id="{08A9F771-B13A-4FF8-B4C8-087F18834D2D}" type="slidenum">
              <a:rPr lang="en-GB"/>
              <a:pPr/>
              <a:t>‹#›</a:t>
            </a:fld>
            <a:endParaRPr lang="en-GB" dirty="0"/>
          </a:p>
        </p:txBody>
      </p:sp>
      <p:grpSp>
        <p:nvGrpSpPr>
          <p:cNvPr id="14" name="Group 13"/>
          <p:cNvGrpSpPr/>
          <p:nvPr userDrawn="1"/>
        </p:nvGrpSpPr>
        <p:grpSpPr>
          <a:xfrm>
            <a:off x="1207194" y="404664"/>
            <a:ext cx="6768752" cy="1681762"/>
            <a:chOff x="1207194" y="404664"/>
            <a:chExt cx="6768752" cy="1681762"/>
          </a:xfrm>
        </p:grpSpPr>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62985" y="404664"/>
              <a:ext cx="1512961" cy="1681762"/>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07194" y="481793"/>
              <a:ext cx="1296144" cy="1511293"/>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71490" y="498880"/>
              <a:ext cx="1401019" cy="1495081"/>
            </a:xfrm>
            <a:prstGeom prst="rect">
              <a:avLst/>
            </a:prstGeom>
          </p:spPr>
        </p:pic>
      </p:grpSp>
      <p:sp>
        <p:nvSpPr>
          <p:cNvPr id="37891" name="Rectangle 2051"/>
          <p:cNvSpPr>
            <a:spLocks noGrp="1" noChangeArrowheads="1"/>
          </p:cNvSpPr>
          <p:nvPr>
            <p:ph type="subTitle" idx="1"/>
          </p:nvPr>
        </p:nvSpPr>
        <p:spPr>
          <a:xfrm>
            <a:off x="1208013" y="5085184"/>
            <a:ext cx="6400800" cy="914400"/>
          </a:xfrm>
        </p:spPr>
        <p:txBody>
          <a:bodyPr/>
          <a:lstStyle>
            <a:lvl1pPr marL="0" indent="0" algn="ctr">
              <a:buFontTx/>
              <a:buNone/>
              <a:defRPr sz="2400"/>
            </a:lvl1pPr>
          </a:lstStyle>
          <a:p>
            <a:pPr lvl="0"/>
            <a:r>
              <a:rPr lang="en-US" noProof="0" dirty="0" smtClean="0"/>
              <a:t>Click to edit Master subtitle style</a:t>
            </a:r>
            <a:endParaRPr lang="en-GB" noProof="0" dirty="0" smtClean="0"/>
          </a:p>
        </p:txBody>
      </p:sp>
    </p:spTree>
    <p:extLst>
      <p:ext uri="{BB962C8B-B14F-4D97-AF65-F5344CB8AC3E}">
        <p14:creationId xmlns:p14="http://schemas.microsoft.com/office/powerpoint/2010/main" val="1510103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91">
                                            <p:txEl>
                                              <p:pRg st="0" end="0"/>
                                            </p:txEl>
                                          </p:spTgt>
                                        </p:tgtEl>
                                        <p:attrNameLst>
                                          <p:attrName>style.visibility</p:attrName>
                                        </p:attrNameLst>
                                      </p:cBhvr>
                                      <p:to>
                                        <p:strVal val="visible"/>
                                      </p:to>
                                    </p:set>
                                    <p:animEffect transition="in" filter="dissolve">
                                      <p:cBhvr>
                                        <p:cTn id="11"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t>The Cameroon Biosecurity Project</a:t>
            </a:r>
            <a:endParaRPr lang="en-GB" dirty="0"/>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pPr/>
              <a:t>‹#›</a:t>
            </a:fld>
            <a:endParaRPr lang="en-GB" dirty="0"/>
          </a:p>
        </p:txBody>
      </p:sp>
      <p:sp>
        <p:nvSpPr>
          <p:cNvPr id="7"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44951921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354103368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C546E6-6235-4567-99E8-4E8A81D7A41C}" type="slidenum">
              <a:rPr lang="en-GB">
                <a:solidFill>
                  <a:srgbClr val="000000"/>
                </a:solidFill>
              </a:rPr>
              <a:pPr/>
              <a:t>‹#›</a:t>
            </a:fld>
            <a:endParaRPr lang="en-GB" dirty="0">
              <a:solidFill>
                <a:srgbClr val="000000"/>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4164786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38425-6845-4DC5-8910-91391BF818DF}" type="slidenum">
              <a:rPr lang="en-GB">
                <a:solidFill>
                  <a:srgbClr val="000000"/>
                </a:solidFill>
              </a:rPr>
              <a:pPr/>
              <a:t>‹#›</a:t>
            </a:fld>
            <a:endParaRPr lang="en-GB" dirty="0">
              <a:solidFill>
                <a:srgbClr val="000000"/>
              </a:solidFill>
            </a:endParaRPr>
          </a:p>
        </p:txBody>
      </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3" name="Group 12"/>
          <p:cNvGrpSpPr/>
          <p:nvPr userDrawn="1"/>
        </p:nvGrpSpPr>
        <p:grpSpPr>
          <a:xfrm>
            <a:off x="188914" y="6156960"/>
            <a:ext cx="2767949" cy="536506"/>
            <a:chOff x="0" y="0"/>
            <a:chExt cx="4518837" cy="1190846"/>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6" name="Picture 15"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322578564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E33C5F-FC2F-455E-A35E-5D57565F85B6}" type="slidenum">
              <a:rPr lang="en-GB">
                <a:solidFill>
                  <a:srgbClr val="000000"/>
                </a:solidFill>
              </a:rPr>
              <a:pPr/>
              <a:t>‹#›</a:t>
            </a:fld>
            <a:endParaRPr lang="en-GB" dirty="0">
              <a:solidFill>
                <a:srgbClr val="000000"/>
              </a:solidFill>
            </a:endParaRPr>
          </a:p>
        </p:txBody>
      </p:sp>
      <p:sp>
        <p:nvSpPr>
          <p:cNvPr id="14"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5" name="Group 14"/>
          <p:cNvGrpSpPr/>
          <p:nvPr userDrawn="1"/>
        </p:nvGrpSpPr>
        <p:grpSpPr>
          <a:xfrm>
            <a:off x="188914" y="6156960"/>
            <a:ext cx="2767949" cy="536506"/>
            <a:chOff x="0" y="0"/>
            <a:chExt cx="4518837" cy="1190846"/>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8" name="Picture 17"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14988916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AE64480-505C-415E-A0CE-C1F8D492227C}" type="slidenum">
              <a:rPr lang="en-GB">
                <a:solidFill>
                  <a:srgbClr val="000000"/>
                </a:solidFill>
              </a:rPr>
              <a:pPr/>
              <a:t>‹#›</a:t>
            </a:fld>
            <a:endParaRPr lang="en-GB" dirty="0">
              <a:solidFill>
                <a:srgbClr val="000000"/>
              </a:solidFill>
            </a:endParaRPr>
          </a:p>
        </p:txBody>
      </p:sp>
      <p:sp>
        <p:nvSpPr>
          <p:cNvPr id="10"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4954376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C79632-BFC3-4981-9F1A-9779A676478B}" type="slidenum">
              <a:rPr lang="en-GB">
                <a:solidFill>
                  <a:srgbClr val="000000"/>
                </a:solidFill>
              </a:rPr>
              <a:pPr/>
              <a:t>‹#›</a:t>
            </a:fld>
            <a:endParaRPr lang="en-GB" dirty="0">
              <a:solidFill>
                <a:srgbClr val="000000"/>
              </a:solidFill>
            </a:endParaRPr>
          </a:p>
        </p:txBody>
      </p:sp>
      <p:grpSp>
        <p:nvGrpSpPr>
          <p:cNvPr id="9" name="Group 8"/>
          <p:cNvGrpSpPr/>
          <p:nvPr userDrawn="1"/>
        </p:nvGrpSpPr>
        <p:grpSpPr>
          <a:xfrm>
            <a:off x="188914" y="6156960"/>
            <a:ext cx="2767949" cy="536506"/>
            <a:chOff x="0" y="0"/>
            <a:chExt cx="4518837" cy="1190846"/>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2" name="Picture 11"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425611650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60BA3A-36AD-4506-A726-358E2C2F3DF5}"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144227528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B7D14B-C0E8-40C8-B574-5F57B8F91787}"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14012355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0C8F8-86E0-4622-B7B4-7BCC6B04AC91}" type="slidenum">
              <a:rPr lang="en-GB">
                <a:solidFill>
                  <a:srgbClr val="000000"/>
                </a:solidFill>
              </a:rPr>
              <a:pPr/>
              <a:t>‹#›</a:t>
            </a:fld>
            <a:endParaRPr lang="en-GB" dirty="0">
              <a:solidFill>
                <a:srgbClr val="000000"/>
              </a:solidFill>
            </a:endParaRPr>
          </a:p>
        </p:txBody>
      </p:sp>
      <p:sp>
        <p:nvSpPr>
          <p:cNvPr id="11"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406391458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8C82D9-C691-4845-B7BE-7D49E74D3F1D}" type="slidenum">
              <a:rPr lang="en-GB">
                <a:solidFill>
                  <a:srgbClr val="000000"/>
                </a:solidFill>
              </a:rPr>
              <a:pPr/>
              <a:t>‹#›</a:t>
            </a:fld>
            <a:endParaRPr lang="en-GB" dirty="0">
              <a:solidFill>
                <a:srgbClr val="000000"/>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38624506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6" name="Slide Number Placeholder 5"/>
          <p:cNvSpPr>
            <a:spLocks noGrp="1"/>
          </p:cNvSpPr>
          <p:nvPr>
            <p:ph type="sldNum" sz="quarter" idx="12"/>
          </p:nvPr>
        </p:nvSpPr>
        <p:spPr/>
        <p:txBody>
          <a:bodyPr/>
          <a:lstStyle>
            <a:lvl1pPr>
              <a:defRPr/>
            </a:lvl1pPr>
          </a:lstStyle>
          <a:p>
            <a:fld id="{E7C546E6-6235-4567-99E8-4E8A81D7A41C}" type="slidenum">
              <a:rPr lang="en-GB"/>
              <a:pPr/>
              <a:t>‹#›</a:t>
            </a:fld>
            <a:endParaRPr lang="en-GB" dirty="0"/>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41756604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143000" y="12192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143000" y="36576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BB49B32-E881-48EA-B64F-B94092C9540F}"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112415401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85800" y="1557338"/>
            <a:ext cx="3810000" cy="4538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557338"/>
            <a:ext cx="3810000" cy="4538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NZ" dirty="0" smtClean="0">
                <a:solidFill>
                  <a:srgbClr val="000000"/>
                </a:solidFill>
              </a:rPr>
              <a:t>The Cameroon Biosecurity Project</a:t>
            </a:r>
            <a:endParaRPr lang="en-NZ"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E443E2-F9C4-4D2A-AEA4-7C240588E51E}" type="slidenum">
              <a:rPr lang="en-US">
                <a:solidFill>
                  <a:srgbClr val="000000"/>
                </a:solidFill>
              </a:rPr>
              <a:pPr>
                <a:defRPr/>
              </a:pPr>
              <a:t>‹#›</a:t>
            </a:fld>
            <a:endParaRPr lang="en-US" dirty="0">
              <a:solidFill>
                <a:srgbClr val="000000"/>
              </a:solidFill>
            </a:endParaRPr>
          </a:p>
        </p:txBody>
      </p:sp>
      <p:sp>
        <p:nvSpPr>
          <p:cNvPr id="8"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952632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1557338"/>
            <a:ext cx="3810000"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557338"/>
            <a:ext cx="3810000"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3902075"/>
            <a:ext cx="3810000" cy="219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02075"/>
            <a:ext cx="3810000" cy="219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a:xfrm>
            <a:off x="3132138" y="6237288"/>
            <a:ext cx="2895600" cy="457200"/>
          </a:xfrm>
        </p:spPr>
        <p:txBody>
          <a:bodyPr/>
          <a:lstStyle>
            <a:lvl1pPr>
              <a:defRPr/>
            </a:lvl1pPr>
          </a:lstStyle>
          <a:p>
            <a:r>
              <a:rPr lang="en-US" dirty="0" smtClean="0">
                <a:solidFill>
                  <a:srgbClr val="000000"/>
                </a:solidFill>
              </a:rPr>
              <a:t>The Cameroon Biosecurity Project</a:t>
            </a:r>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9E20F17-0D91-46FC-BAB9-2A5AE87FBCE1}" type="slidenum">
              <a:rPr lang="en-US">
                <a:solidFill>
                  <a:srgbClr val="000000"/>
                </a:solidFill>
              </a:rPr>
              <a:pPr/>
              <a:t>‹#›</a:t>
            </a:fld>
            <a:endParaRPr lang="en-US" dirty="0">
              <a:solidFill>
                <a:srgbClr val="000000"/>
              </a:solidFill>
            </a:endParaRPr>
          </a:p>
        </p:txBody>
      </p:sp>
      <p:sp>
        <p:nvSpPr>
          <p:cNvPr id="10"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89210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4213" y="26035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557338"/>
            <a:ext cx="7772400" cy="4538662"/>
          </a:xfrm>
        </p:spPr>
        <p:txBody>
          <a:bodyPr/>
          <a:lstStyle/>
          <a:p>
            <a:pPr lvl="0"/>
            <a:endParaRPr lang="en-GB"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The Cameroon Biosecurity Project</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F7626-A2B4-418C-ABB3-350A3336C9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0646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557338"/>
            <a:ext cx="3810000" cy="4538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557338"/>
            <a:ext cx="3810000"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02075"/>
            <a:ext cx="3810000" cy="219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1"/>
          </p:nvPr>
        </p:nvSpPr>
        <p:spPr>
          <a:xfrm>
            <a:off x="6553200" y="6248400"/>
            <a:ext cx="1905000" cy="457200"/>
          </a:xfrm>
        </p:spPr>
        <p:txBody>
          <a:bodyPr/>
          <a:lstStyle>
            <a:lvl1pPr>
              <a:defRPr/>
            </a:lvl1pPr>
          </a:lstStyle>
          <a:p>
            <a:endParaRPr lang="en-NZ" dirty="0">
              <a:solidFill>
                <a:srgbClr val="000000"/>
              </a:solidFill>
            </a:endParaRPr>
          </a:p>
        </p:txBody>
      </p:sp>
      <p:sp>
        <p:nvSpPr>
          <p:cNvPr id="8"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220897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4213" y="260350"/>
            <a:ext cx="7773987" cy="5835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a:xfrm>
            <a:off x="3132138" y="6237288"/>
            <a:ext cx="2895600" cy="457200"/>
          </a:xfrm>
        </p:spPr>
        <p:txBody>
          <a:bodyPr/>
          <a:lstStyle>
            <a:lvl1pPr>
              <a:defRPr/>
            </a:lvl1pPr>
          </a:lstStyle>
          <a:p>
            <a:r>
              <a:rPr lang="en-US" dirty="0" smtClean="0">
                <a:solidFill>
                  <a:srgbClr val="000000"/>
                </a:solidFill>
              </a:rPr>
              <a:t>The Cameroon Biosecurity Project</a:t>
            </a:r>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EF2B1A94-4F04-4831-A08C-23092551211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5904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685800" y="2492896"/>
            <a:ext cx="7772400" cy="1152128"/>
          </a:xfrm>
          <a:prstGeom prst="rect">
            <a:avLst/>
          </a:prstGeom>
        </p:spPr>
        <p:txBody>
          <a:bodyPr/>
          <a:lstStyle>
            <a:lvl1pPr algn="ctr">
              <a:defRPr sz="4800"/>
            </a:lvl1pPr>
          </a:lstStyle>
          <a:p>
            <a:pPr lvl="0"/>
            <a:r>
              <a:rPr lang="en-US" noProof="0" dirty="0" smtClean="0"/>
              <a:t>Click to edit Master title style</a:t>
            </a:r>
            <a:endParaRPr lang="en-GB" noProof="0" dirty="0" smtClean="0"/>
          </a:p>
        </p:txBody>
      </p:sp>
      <p:sp>
        <p:nvSpPr>
          <p:cNvPr id="37904" name="Rectangle 2064"/>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mn-lt"/>
              </a:defRPr>
            </a:lvl1pPr>
          </a:lstStyle>
          <a:p>
            <a:endParaRPr lang="en-GB" dirty="0"/>
          </a:p>
        </p:txBody>
      </p:sp>
      <p:sp>
        <p:nvSpPr>
          <p:cNvPr id="37905" name="Rectangle 2065"/>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mn-lt"/>
              </a:defRPr>
            </a:lvl1pPr>
          </a:lstStyle>
          <a:p>
            <a:r>
              <a:rPr lang="en-GB" dirty="0" smtClean="0"/>
              <a:t>The Cameroon Biosecurity Project</a:t>
            </a:r>
            <a:endParaRPr lang="en-GB" dirty="0"/>
          </a:p>
        </p:txBody>
      </p:sp>
      <p:sp>
        <p:nvSpPr>
          <p:cNvPr id="37906" name="Rectangle 2066"/>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mn-lt"/>
              </a:defRPr>
            </a:lvl1pPr>
          </a:lstStyle>
          <a:p>
            <a:fld id="{08A9F771-B13A-4FF8-B4C8-087F18834D2D}" type="slidenum">
              <a:rPr lang="en-GB"/>
              <a:pPr/>
              <a:t>‹#›</a:t>
            </a:fld>
            <a:endParaRPr lang="en-GB" dirty="0"/>
          </a:p>
        </p:txBody>
      </p:sp>
      <p:grpSp>
        <p:nvGrpSpPr>
          <p:cNvPr id="14" name="Group 13"/>
          <p:cNvGrpSpPr/>
          <p:nvPr userDrawn="1"/>
        </p:nvGrpSpPr>
        <p:grpSpPr>
          <a:xfrm>
            <a:off x="1207194" y="404664"/>
            <a:ext cx="6768752" cy="1681762"/>
            <a:chOff x="1207194" y="404664"/>
            <a:chExt cx="6768752" cy="1681762"/>
          </a:xfrm>
        </p:grpSpPr>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62985" y="404664"/>
              <a:ext cx="1512961" cy="1681762"/>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07194" y="481793"/>
              <a:ext cx="1296144" cy="1511293"/>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71490" y="498880"/>
              <a:ext cx="1401019" cy="1495081"/>
            </a:xfrm>
            <a:prstGeom prst="rect">
              <a:avLst/>
            </a:prstGeom>
          </p:spPr>
        </p:pic>
      </p:grpSp>
      <p:sp>
        <p:nvSpPr>
          <p:cNvPr id="37891" name="Rectangle 2051"/>
          <p:cNvSpPr>
            <a:spLocks noGrp="1" noChangeArrowheads="1"/>
          </p:cNvSpPr>
          <p:nvPr>
            <p:ph type="subTitle" idx="1"/>
          </p:nvPr>
        </p:nvSpPr>
        <p:spPr>
          <a:xfrm>
            <a:off x="1208013" y="5085184"/>
            <a:ext cx="6400800" cy="914400"/>
          </a:xfrm>
        </p:spPr>
        <p:txBody>
          <a:bodyPr/>
          <a:lstStyle>
            <a:lvl1pPr marL="0" indent="0" algn="ctr">
              <a:buFontTx/>
              <a:buNone/>
              <a:defRPr sz="2400"/>
            </a:lvl1pPr>
          </a:lstStyle>
          <a:p>
            <a:pPr lvl="0"/>
            <a:r>
              <a:rPr lang="en-US" noProof="0" dirty="0" smtClean="0"/>
              <a:t>Click to edit Master subtitle style</a:t>
            </a:r>
            <a:endParaRPr lang="en-GB" noProof="0" dirty="0" smtClean="0"/>
          </a:p>
        </p:txBody>
      </p:sp>
    </p:spTree>
    <p:extLst>
      <p:ext uri="{BB962C8B-B14F-4D97-AF65-F5344CB8AC3E}">
        <p14:creationId xmlns:p14="http://schemas.microsoft.com/office/powerpoint/2010/main" val="2725584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91">
                                            <p:txEl>
                                              <p:pRg st="0" end="0"/>
                                            </p:txEl>
                                          </p:spTgt>
                                        </p:tgtEl>
                                        <p:attrNameLst>
                                          <p:attrName>style.visibility</p:attrName>
                                        </p:attrNameLst>
                                      </p:cBhvr>
                                      <p:to>
                                        <p:strVal val="visible"/>
                                      </p:to>
                                    </p:set>
                                    <p:animEffect transition="in" filter="dissolve">
                                      <p:cBhvr>
                                        <p:cTn id="11"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91892506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C546E6-6235-4567-99E8-4E8A81D7A41C}" type="slidenum">
              <a:rPr lang="en-GB">
                <a:solidFill>
                  <a:srgbClr val="000000"/>
                </a:solidFill>
              </a:rPr>
              <a:pPr/>
              <a:t>‹#›</a:t>
            </a:fld>
            <a:endParaRPr lang="en-GB" dirty="0">
              <a:solidFill>
                <a:srgbClr val="000000"/>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48997843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38425-6845-4DC5-8910-91391BF818DF}"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7036748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7" name="Slide Number Placeholder 6"/>
          <p:cNvSpPr>
            <a:spLocks noGrp="1"/>
          </p:cNvSpPr>
          <p:nvPr>
            <p:ph type="sldNum" sz="quarter" idx="12"/>
          </p:nvPr>
        </p:nvSpPr>
        <p:spPr/>
        <p:txBody>
          <a:bodyPr/>
          <a:lstStyle>
            <a:lvl1pPr>
              <a:defRPr/>
            </a:lvl1pPr>
          </a:lstStyle>
          <a:p>
            <a:fld id="{92D38425-6845-4DC5-8910-91391BF818DF}" type="slidenum">
              <a:rPr lang="en-GB"/>
              <a:pPr/>
              <a:t>‹#›</a:t>
            </a:fld>
            <a:endParaRPr lang="en-GB" dirty="0"/>
          </a:p>
        </p:txBody>
      </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3" name="Group 12"/>
          <p:cNvGrpSpPr/>
          <p:nvPr userDrawn="1"/>
        </p:nvGrpSpPr>
        <p:grpSpPr>
          <a:xfrm>
            <a:off x="188914" y="6156960"/>
            <a:ext cx="2767949" cy="536506"/>
            <a:chOff x="0" y="0"/>
            <a:chExt cx="4518837" cy="1190846"/>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6" name="Picture 15"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387324153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E33C5F-FC2F-455E-A35E-5D57565F85B6}" type="slidenum">
              <a:rPr lang="en-GB">
                <a:solidFill>
                  <a:srgbClr val="000000"/>
                </a:solidFill>
              </a:rPr>
              <a:pPr/>
              <a:t>‹#›</a:t>
            </a:fld>
            <a:endParaRPr lang="en-GB" dirty="0">
              <a:solidFill>
                <a:srgbClr val="000000"/>
              </a:solidFill>
            </a:endParaRPr>
          </a:p>
        </p:txBody>
      </p:sp>
      <p:grpSp>
        <p:nvGrpSpPr>
          <p:cNvPr id="14" name="Group 13"/>
          <p:cNvGrpSpPr/>
          <p:nvPr userDrawn="1"/>
        </p:nvGrpSpPr>
        <p:grpSpPr>
          <a:xfrm>
            <a:off x="188914" y="6156960"/>
            <a:ext cx="2767949" cy="536506"/>
            <a:chOff x="0" y="0"/>
            <a:chExt cx="4518837" cy="1190846"/>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7" name="Picture 16"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74985335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a:prstGeom prst="rect">
            <a:avLst/>
          </a:prstGeom>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AE64480-505C-415E-A0CE-C1F8D492227C}" type="slidenum">
              <a:rPr lang="en-GB">
                <a:solidFill>
                  <a:srgbClr val="000000"/>
                </a:solidFill>
              </a:rPr>
              <a:pPr/>
              <a:t>‹#›</a:t>
            </a:fld>
            <a:endParaRPr lang="en-GB" dirty="0">
              <a:solidFill>
                <a:srgbClr val="000000"/>
              </a:solidFill>
            </a:endParaRPr>
          </a:p>
        </p:txBody>
      </p:sp>
      <p:grpSp>
        <p:nvGrpSpPr>
          <p:cNvPr id="10" name="Group 9"/>
          <p:cNvGrpSpPr/>
          <p:nvPr userDrawn="1"/>
        </p:nvGrpSpPr>
        <p:grpSpPr>
          <a:xfrm>
            <a:off x="188914" y="6156960"/>
            <a:ext cx="2767949" cy="536506"/>
            <a:chOff x="0" y="0"/>
            <a:chExt cx="4518837" cy="1190846"/>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3" name="Picture 12"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162848926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C79632-BFC3-4981-9F1A-9779A676478B}" type="slidenum">
              <a:rPr lang="en-GB">
                <a:solidFill>
                  <a:srgbClr val="000000"/>
                </a:solidFill>
              </a:rPr>
              <a:pPr/>
              <a:t>‹#›</a:t>
            </a:fld>
            <a:endParaRPr lang="en-GB" dirty="0">
              <a:solidFill>
                <a:srgbClr val="000000"/>
              </a:solidFill>
            </a:endParaRPr>
          </a:p>
        </p:txBody>
      </p:sp>
      <p:grpSp>
        <p:nvGrpSpPr>
          <p:cNvPr id="9" name="Group 8"/>
          <p:cNvGrpSpPr/>
          <p:nvPr userDrawn="1"/>
        </p:nvGrpSpPr>
        <p:grpSpPr>
          <a:xfrm>
            <a:off x="188914" y="6156960"/>
            <a:ext cx="2767949" cy="536506"/>
            <a:chOff x="0" y="0"/>
            <a:chExt cx="4518837" cy="1190846"/>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2" name="Picture 11"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13923576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60BA3A-36AD-4506-A726-358E2C2F3DF5}"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368370036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B7D14B-C0E8-40C8-B574-5F57B8F91787}"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74839356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0C8F8-86E0-4622-B7B4-7BCC6B04AC91}" type="slidenum">
              <a:rPr lang="en-GB">
                <a:solidFill>
                  <a:srgbClr val="000000"/>
                </a:solidFill>
              </a:rPr>
              <a:pPr/>
              <a:t>‹#›</a:t>
            </a:fld>
            <a:endParaRPr lang="en-GB" dirty="0">
              <a:solidFill>
                <a:srgbClr val="000000"/>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69456752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8C82D9-C691-4845-B7BE-7D49E74D3F1D}" type="slidenum">
              <a:rPr lang="en-GB">
                <a:solidFill>
                  <a:srgbClr val="000000"/>
                </a:solidFill>
              </a:rPr>
              <a:pPr/>
              <a:t>‹#›</a:t>
            </a:fld>
            <a:endParaRPr lang="en-GB" dirty="0">
              <a:solidFill>
                <a:srgbClr val="000000"/>
              </a:solidFill>
            </a:endParaRPr>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0066195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143000" y="12192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143000" y="36576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BB49B32-E881-48EA-B64F-B94092C9540F}" type="slidenum">
              <a:rPr lang="en-GB">
                <a:solidFill>
                  <a:srgbClr val="000000"/>
                </a:solidFill>
              </a:rPr>
              <a:pPr/>
              <a:t>‹#›</a:t>
            </a:fld>
            <a:endParaRPr lang="en-GB" dirty="0">
              <a:solidFill>
                <a:srgbClr val="000000"/>
              </a:solidFill>
            </a:endParaRPr>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312207558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3" y="260350"/>
            <a:ext cx="7772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85800" y="1557338"/>
            <a:ext cx="3810000"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557338"/>
            <a:ext cx="3810000"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3902075"/>
            <a:ext cx="3810000" cy="219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02075"/>
            <a:ext cx="3810000" cy="219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a:xfrm>
            <a:off x="3132138" y="6237288"/>
            <a:ext cx="2895600" cy="457200"/>
          </a:xfrm>
        </p:spPr>
        <p:txBody>
          <a:bodyPr/>
          <a:lstStyle>
            <a:lvl1pPr>
              <a:defRPr/>
            </a:lvl1pPr>
          </a:lstStyle>
          <a:p>
            <a:r>
              <a:rPr lang="en-US" dirty="0" smtClean="0">
                <a:solidFill>
                  <a:srgbClr val="000000"/>
                </a:solidFill>
              </a:rPr>
              <a:t>The Cameroon Biosecurity Project</a:t>
            </a:r>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9E20F17-0D91-46FC-BAB9-2A5AE87FBCE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2304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685800" y="2492896"/>
            <a:ext cx="7772400" cy="1152128"/>
          </a:xfrm>
        </p:spPr>
        <p:txBody>
          <a:bodyPr/>
          <a:lstStyle>
            <a:lvl1pPr algn="ctr">
              <a:defRPr sz="4800"/>
            </a:lvl1pPr>
          </a:lstStyle>
          <a:p>
            <a:pPr lvl="0"/>
            <a:r>
              <a:rPr lang="en-US" noProof="0" dirty="0" smtClean="0"/>
              <a:t>Click to edit Master title style</a:t>
            </a:r>
            <a:endParaRPr lang="en-GB" noProof="0" dirty="0" smtClean="0"/>
          </a:p>
        </p:txBody>
      </p:sp>
      <p:sp>
        <p:nvSpPr>
          <p:cNvPr id="37904" name="Rectangle 2064"/>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mn-lt"/>
              </a:defRPr>
            </a:lvl1pPr>
          </a:lstStyle>
          <a:p>
            <a:endParaRPr lang="en-GB" dirty="0"/>
          </a:p>
        </p:txBody>
      </p:sp>
      <p:sp>
        <p:nvSpPr>
          <p:cNvPr id="37905" name="Rectangle 2065"/>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mn-lt"/>
              </a:defRPr>
            </a:lvl1pPr>
          </a:lstStyle>
          <a:p>
            <a:r>
              <a:rPr lang="en-GB" dirty="0" smtClean="0"/>
              <a:t>The Cameroon Biosecurity Project</a:t>
            </a:r>
            <a:endParaRPr lang="en-GB" dirty="0"/>
          </a:p>
        </p:txBody>
      </p:sp>
      <p:sp>
        <p:nvSpPr>
          <p:cNvPr id="37906" name="Rectangle 2066"/>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mn-lt"/>
              </a:defRPr>
            </a:lvl1pPr>
          </a:lstStyle>
          <a:p>
            <a:fld id="{08A9F771-B13A-4FF8-B4C8-087F18834D2D}" type="slidenum">
              <a:rPr lang="en-GB"/>
              <a:pPr/>
              <a:t>‹#›</a:t>
            </a:fld>
            <a:endParaRPr lang="en-GB" dirty="0"/>
          </a:p>
        </p:txBody>
      </p:sp>
      <p:grpSp>
        <p:nvGrpSpPr>
          <p:cNvPr id="14" name="Group 13"/>
          <p:cNvGrpSpPr/>
          <p:nvPr userDrawn="1"/>
        </p:nvGrpSpPr>
        <p:grpSpPr>
          <a:xfrm>
            <a:off x="1207194" y="404664"/>
            <a:ext cx="6768752" cy="1681762"/>
            <a:chOff x="1207194" y="404664"/>
            <a:chExt cx="6768752" cy="1681762"/>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62985" y="404664"/>
              <a:ext cx="1512961" cy="1681762"/>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7194" y="481793"/>
              <a:ext cx="1296144" cy="1511293"/>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71490" y="498880"/>
              <a:ext cx="1401019" cy="1495081"/>
            </a:xfrm>
            <a:prstGeom prst="rect">
              <a:avLst/>
            </a:prstGeom>
          </p:spPr>
        </p:pic>
      </p:grpSp>
      <p:sp>
        <p:nvSpPr>
          <p:cNvPr id="37891" name="Rectangle 2051"/>
          <p:cNvSpPr>
            <a:spLocks noGrp="1" noChangeArrowheads="1"/>
          </p:cNvSpPr>
          <p:nvPr>
            <p:ph type="subTitle" idx="1"/>
          </p:nvPr>
        </p:nvSpPr>
        <p:spPr>
          <a:xfrm>
            <a:off x="1208013" y="5085184"/>
            <a:ext cx="6400800" cy="914400"/>
          </a:xfrm>
        </p:spPr>
        <p:txBody>
          <a:bodyPr/>
          <a:lstStyle>
            <a:lvl1pPr marL="0" indent="0" algn="ctr">
              <a:buFontTx/>
              <a:buNone/>
              <a:defRPr sz="2400"/>
            </a:lvl1pPr>
          </a:lstStyle>
          <a:p>
            <a:pPr lvl="0"/>
            <a:r>
              <a:rPr lang="en-US" noProof="0" dirty="0" smtClean="0"/>
              <a:t>Click to edit Master subtitle style</a:t>
            </a:r>
            <a:endParaRPr lang="en-GB" noProof="0" dirty="0" smtClean="0"/>
          </a:p>
        </p:txBody>
      </p:sp>
    </p:spTree>
    <p:extLst>
      <p:ext uri="{BB962C8B-B14F-4D97-AF65-F5344CB8AC3E}">
        <p14:creationId xmlns:p14="http://schemas.microsoft.com/office/powerpoint/2010/main" val="2541225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91">
                                            <p:txEl>
                                              <p:pRg st="0" end="0"/>
                                            </p:txEl>
                                          </p:spTgt>
                                        </p:tgtEl>
                                        <p:attrNameLst>
                                          <p:attrName>style.visibility</p:attrName>
                                        </p:attrNameLst>
                                      </p:cBhvr>
                                      <p:to>
                                        <p:strVal val="visible"/>
                                      </p:to>
                                    </p:set>
                                    <p:animEffect transition="in" filter="dissolve">
                                      <p:cBhvr>
                                        <p:cTn id="11"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9" name="Slide Number Placeholder 8"/>
          <p:cNvSpPr>
            <a:spLocks noGrp="1"/>
          </p:cNvSpPr>
          <p:nvPr>
            <p:ph type="sldNum" sz="quarter" idx="12"/>
          </p:nvPr>
        </p:nvSpPr>
        <p:spPr/>
        <p:txBody>
          <a:bodyPr/>
          <a:lstStyle>
            <a:lvl1pPr>
              <a:defRPr/>
            </a:lvl1pPr>
          </a:lstStyle>
          <a:p>
            <a:fld id="{DBE33C5F-FC2F-455E-A35E-5D57565F85B6}" type="slidenum">
              <a:rPr lang="en-GB"/>
              <a:pPr/>
              <a:t>‹#›</a:t>
            </a:fld>
            <a:endParaRPr lang="en-GB" dirty="0"/>
          </a:p>
        </p:txBody>
      </p:sp>
      <p:sp>
        <p:nvSpPr>
          <p:cNvPr id="14"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5" name="Group 14"/>
          <p:cNvGrpSpPr/>
          <p:nvPr userDrawn="1"/>
        </p:nvGrpSpPr>
        <p:grpSpPr>
          <a:xfrm>
            <a:off x="188914" y="6156960"/>
            <a:ext cx="2767949" cy="536506"/>
            <a:chOff x="0" y="0"/>
            <a:chExt cx="4518837" cy="1190846"/>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8" name="Picture 17"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428765875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grpSp>
        <p:nvGrpSpPr>
          <p:cNvPr id="11" name="Group 10"/>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337231612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sp>
        <p:nvSpPr>
          <p:cNvPr id="7"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83161954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C546E6-6235-4567-99E8-4E8A81D7A41C}"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145227173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38425-6845-4DC5-8910-91391BF818DF}"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44905612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E33C5F-FC2F-455E-A35E-5D57565F85B6}" type="slidenum">
              <a:rPr lang="en-GB">
                <a:solidFill>
                  <a:srgbClr val="000000"/>
                </a:solidFill>
              </a:rPr>
              <a:pPr/>
              <a:t>‹#›</a:t>
            </a:fld>
            <a:endParaRPr lang="en-GB" dirty="0">
              <a:solidFill>
                <a:srgbClr val="000000"/>
              </a:solidFill>
            </a:endParaRPr>
          </a:p>
        </p:txBody>
      </p:sp>
      <p:grpSp>
        <p:nvGrpSpPr>
          <p:cNvPr id="10" name="Group 9"/>
          <p:cNvGrpSpPr/>
          <p:nvPr userDrawn="1"/>
        </p:nvGrpSpPr>
        <p:grpSpPr>
          <a:xfrm>
            <a:off x="251520" y="6093296"/>
            <a:ext cx="1985319" cy="648072"/>
            <a:chOff x="5769407" y="5229200"/>
            <a:chExt cx="1985319" cy="648072"/>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4"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11457078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AE64480-505C-415E-A0CE-C1F8D492227C}" type="slidenum">
              <a:rPr lang="en-GB">
                <a:solidFill>
                  <a:srgbClr val="000000"/>
                </a:solidFill>
              </a:rPr>
              <a:pPr/>
              <a:t>‹#›</a:t>
            </a:fld>
            <a:endParaRPr lang="en-GB" dirty="0">
              <a:solidFill>
                <a:srgbClr val="000000"/>
              </a:solidFill>
            </a:endParaRPr>
          </a:p>
        </p:txBody>
      </p:sp>
      <p:grpSp>
        <p:nvGrpSpPr>
          <p:cNvPr id="6" name="Group 5"/>
          <p:cNvGrpSpPr/>
          <p:nvPr userDrawn="1"/>
        </p:nvGrpSpPr>
        <p:grpSpPr>
          <a:xfrm>
            <a:off x="251520" y="6093296"/>
            <a:ext cx="1985319" cy="648072"/>
            <a:chOff x="5769407" y="5229200"/>
            <a:chExt cx="1985319" cy="648072"/>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0"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78885458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C79632-BFC3-4981-9F1A-9779A676478B}" type="slidenum">
              <a:rPr lang="en-GB">
                <a:solidFill>
                  <a:srgbClr val="000000"/>
                </a:solidFill>
              </a:rPr>
              <a:pPr/>
              <a:t>‹#›</a:t>
            </a:fld>
            <a:endParaRPr lang="en-GB" dirty="0">
              <a:solidFill>
                <a:srgbClr val="000000"/>
              </a:solidFill>
            </a:endParaRPr>
          </a:p>
        </p:txBody>
      </p:sp>
      <p:grpSp>
        <p:nvGrpSpPr>
          <p:cNvPr id="5" name="Group 4"/>
          <p:cNvGrpSpPr/>
          <p:nvPr userDrawn="1"/>
        </p:nvGrpSpPr>
        <p:grpSpPr>
          <a:xfrm>
            <a:off x="251520" y="6093296"/>
            <a:ext cx="1985319" cy="648072"/>
            <a:chOff x="5769407" y="5229200"/>
            <a:chExt cx="1985319" cy="648072"/>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81984227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60BA3A-36AD-4506-A726-358E2C2F3DF5}"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69936490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B7D14B-C0E8-40C8-B574-5F57B8F91787}"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136660604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0C8F8-86E0-4622-B7B4-7BCC6B04AC91}"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1"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937882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5" name="Slide Number Placeholder 4"/>
          <p:cNvSpPr>
            <a:spLocks noGrp="1"/>
          </p:cNvSpPr>
          <p:nvPr>
            <p:ph type="sldNum" sz="quarter" idx="12"/>
          </p:nvPr>
        </p:nvSpPr>
        <p:spPr/>
        <p:txBody>
          <a:bodyPr/>
          <a:lstStyle>
            <a:lvl1pPr>
              <a:defRPr/>
            </a:lvl1pPr>
          </a:lstStyle>
          <a:p>
            <a:fld id="{FAE64480-505C-415E-A0CE-C1F8D492227C}" type="slidenum">
              <a:rPr lang="en-GB"/>
              <a:pPr/>
              <a:t>‹#›</a:t>
            </a:fld>
            <a:endParaRPr lang="en-GB" dirty="0"/>
          </a:p>
        </p:txBody>
      </p:sp>
      <p:sp>
        <p:nvSpPr>
          <p:cNvPr id="10"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grpSp>
        <p:nvGrpSpPr>
          <p:cNvPr id="11" name="Group 10"/>
          <p:cNvGrpSpPr/>
          <p:nvPr userDrawn="1"/>
        </p:nvGrpSpPr>
        <p:grpSpPr>
          <a:xfrm>
            <a:off x="188914" y="6156960"/>
            <a:ext cx="2767949" cy="536506"/>
            <a:chOff x="0" y="0"/>
            <a:chExt cx="4518837" cy="1190846"/>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4" name="Picture 13"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98136991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8C82D9-C691-4845-B7BE-7D49E74D3F1D}"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67430757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43000" y="12192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143000" y="36576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BB49B32-E881-48EA-B64F-B94092C9540F}"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90947406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1_Title Only">
    <p:bg>
      <p:bgPr>
        <a:gradFill flip="none" rotWithShape="1">
          <a:gsLst>
            <a:gs pos="10000">
              <a:srgbClr val="DDEBCF">
                <a:alpha val="0"/>
                <a:lumMod val="67000"/>
                <a:lumOff val="33000"/>
              </a:srgbClr>
            </a:gs>
            <a:gs pos="10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Garamond"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smtClean="0">
                <a:solidFill>
                  <a:prstClr val="black"/>
                </a:solidFill>
              </a:rPr>
              <a:t>The Cameroon Biosecurity Project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3302330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4213" y="26035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557338"/>
            <a:ext cx="7772400" cy="4538662"/>
          </a:xfrm>
        </p:spPr>
        <p:txBody>
          <a:bodyPr/>
          <a:lstStyle/>
          <a:p>
            <a:pPr lvl="0"/>
            <a:endParaRPr lang="en-GB"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The Cameroon Biosecurity Project</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F7626-A2B4-418C-ABB3-350A3336C9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6287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685800" y="2492896"/>
            <a:ext cx="7772400" cy="1152128"/>
          </a:xfrm>
        </p:spPr>
        <p:txBody>
          <a:bodyPr/>
          <a:lstStyle>
            <a:lvl1pPr algn="ctr">
              <a:defRPr sz="4800"/>
            </a:lvl1pPr>
          </a:lstStyle>
          <a:p>
            <a:pPr lvl="0"/>
            <a:r>
              <a:rPr lang="en-US" noProof="0" dirty="0" smtClean="0"/>
              <a:t>Click to edit Master title style</a:t>
            </a:r>
            <a:endParaRPr lang="en-GB" noProof="0" dirty="0" smtClean="0"/>
          </a:p>
        </p:txBody>
      </p:sp>
      <p:sp>
        <p:nvSpPr>
          <p:cNvPr id="37904" name="Rectangle 2064"/>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mn-lt"/>
              </a:defRPr>
            </a:lvl1pPr>
          </a:lstStyle>
          <a:p>
            <a:endParaRPr lang="en-GB" dirty="0"/>
          </a:p>
        </p:txBody>
      </p:sp>
      <p:sp>
        <p:nvSpPr>
          <p:cNvPr id="37905" name="Rectangle 2065"/>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mn-lt"/>
              </a:defRPr>
            </a:lvl1pPr>
          </a:lstStyle>
          <a:p>
            <a:r>
              <a:rPr lang="en-GB" dirty="0" smtClean="0"/>
              <a:t>The Cameroon Biosecurity Project</a:t>
            </a:r>
            <a:endParaRPr lang="en-GB" dirty="0"/>
          </a:p>
        </p:txBody>
      </p:sp>
      <p:sp>
        <p:nvSpPr>
          <p:cNvPr id="37906" name="Rectangle 2066"/>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mn-lt"/>
              </a:defRPr>
            </a:lvl1pPr>
          </a:lstStyle>
          <a:p>
            <a:fld id="{08A9F771-B13A-4FF8-B4C8-087F18834D2D}" type="slidenum">
              <a:rPr lang="en-GB"/>
              <a:pPr/>
              <a:t>‹#›</a:t>
            </a:fld>
            <a:endParaRPr lang="en-GB" dirty="0"/>
          </a:p>
        </p:txBody>
      </p:sp>
      <p:grpSp>
        <p:nvGrpSpPr>
          <p:cNvPr id="14" name="Group 13"/>
          <p:cNvGrpSpPr/>
          <p:nvPr userDrawn="1"/>
        </p:nvGrpSpPr>
        <p:grpSpPr>
          <a:xfrm>
            <a:off x="1207194" y="404664"/>
            <a:ext cx="6768752" cy="1681762"/>
            <a:chOff x="1207194" y="404664"/>
            <a:chExt cx="6768752" cy="1681762"/>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62985" y="404664"/>
              <a:ext cx="1512961" cy="1681762"/>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7194" y="481793"/>
              <a:ext cx="1296144" cy="1511293"/>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71490" y="498880"/>
              <a:ext cx="1401019" cy="1495081"/>
            </a:xfrm>
            <a:prstGeom prst="rect">
              <a:avLst/>
            </a:prstGeom>
          </p:spPr>
        </p:pic>
      </p:grpSp>
      <p:sp>
        <p:nvSpPr>
          <p:cNvPr id="37891" name="Rectangle 2051"/>
          <p:cNvSpPr>
            <a:spLocks noGrp="1" noChangeArrowheads="1"/>
          </p:cNvSpPr>
          <p:nvPr>
            <p:ph type="subTitle" idx="1"/>
          </p:nvPr>
        </p:nvSpPr>
        <p:spPr>
          <a:xfrm>
            <a:off x="1208013" y="5085184"/>
            <a:ext cx="6400800" cy="914400"/>
          </a:xfrm>
        </p:spPr>
        <p:txBody>
          <a:bodyPr/>
          <a:lstStyle>
            <a:lvl1pPr marL="0" indent="0" algn="ctr">
              <a:buFontTx/>
              <a:buNone/>
              <a:defRPr sz="2400"/>
            </a:lvl1pPr>
          </a:lstStyle>
          <a:p>
            <a:pPr lvl="0"/>
            <a:r>
              <a:rPr lang="en-US" noProof="0" dirty="0" smtClean="0"/>
              <a:t>Click to edit Master subtitle style</a:t>
            </a:r>
            <a:endParaRPr lang="en-GB" noProof="0" dirty="0" smtClean="0"/>
          </a:p>
        </p:txBody>
      </p:sp>
    </p:spTree>
    <p:extLst>
      <p:ext uri="{BB962C8B-B14F-4D97-AF65-F5344CB8AC3E}">
        <p14:creationId xmlns:p14="http://schemas.microsoft.com/office/powerpoint/2010/main" val="225243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91">
                                            <p:txEl>
                                              <p:pRg st="0" end="0"/>
                                            </p:txEl>
                                          </p:spTgt>
                                        </p:tgtEl>
                                        <p:attrNameLst>
                                          <p:attrName>style.visibility</p:attrName>
                                        </p:attrNameLst>
                                      </p:cBhvr>
                                      <p:to>
                                        <p:strVal val="visible"/>
                                      </p:to>
                                    </p:set>
                                    <p:animEffect transition="in" filter="dissolve">
                                      <p:cBhvr>
                                        <p:cTn id="11"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grpSp>
        <p:nvGrpSpPr>
          <p:cNvPr id="11" name="Group 10"/>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413130502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sp>
        <p:nvSpPr>
          <p:cNvPr id="7"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34053924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C546E6-6235-4567-99E8-4E8A81D7A41C}"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181802211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38425-6845-4DC5-8910-91391BF818DF}"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38845840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E33C5F-FC2F-455E-A35E-5D57565F85B6}" type="slidenum">
              <a:rPr lang="en-GB">
                <a:solidFill>
                  <a:srgbClr val="000000"/>
                </a:solidFill>
              </a:rPr>
              <a:pPr/>
              <a:t>‹#›</a:t>
            </a:fld>
            <a:endParaRPr lang="en-GB" dirty="0">
              <a:solidFill>
                <a:srgbClr val="000000"/>
              </a:solidFill>
            </a:endParaRPr>
          </a:p>
        </p:txBody>
      </p:sp>
      <p:grpSp>
        <p:nvGrpSpPr>
          <p:cNvPr id="10" name="Group 9"/>
          <p:cNvGrpSpPr/>
          <p:nvPr userDrawn="1"/>
        </p:nvGrpSpPr>
        <p:grpSpPr>
          <a:xfrm>
            <a:off x="251520" y="6093296"/>
            <a:ext cx="1985319" cy="648072"/>
            <a:chOff x="5769407" y="5229200"/>
            <a:chExt cx="1985319" cy="648072"/>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4"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8700891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4" name="Slide Number Placeholder 3"/>
          <p:cNvSpPr>
            <a:spLocks noGrp="1"/>
          </p:cNvSpPr>
          <p:nvPr>
            <p:ph type="sldNum" sz="quarter" idx="12"/>
          </p:nvPr>
        </p:nvSpPr>
        <p:spPr/>
        <p:txBody>
          <a:bodyPr/>
          <a:lstStyle>
            <a:lvl1pPr>
              <a:defRPr/>
            </a:lvl1pPr>
          </a:lstStyle>
          <a:p>
            <a:fld id="{30C79632-BFC3-4981-9F1A-9779A676478B}" type="slidenum">
              <a:rPr lang="en-GB"/>
              <a:pPr/>
              <a:t>‹#›</a:t>
            </a:fld>
            <a:endParaRPr lang="en-GB" dirty="0"/>
          </a:p>
        </p:txBody>
      </p:sp>
      <p:grpSp>
        <p:nvGrpSpPr>
          <p:cNvPr id="9" name="Group 8"/>
          <p:cNvGrpSpPr/>
          <p:nvPr userDrawn="1"/>
        </p:nvGrpSpPr>
        <p:grpSpPr>
          <a:xfrm>
            <a:off x="188914" y="6156960"/>
            <a:ext cx="2767949" cy="536506"/>
            <a:chOff x="0" y="0"/>
            <a:chExt cx="4518837" cy="1190846"/>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2" name="Picture 11"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241351883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AE64480-505C-415E-A0CE-C1F8D492227C}" type="slidenum">
              <a:rPr lang="en-GB">
                <a:solidFill>
                  <a:srgbClr val="000000"/>
                </a:solidFill>
              </a:rPr>
              <a:pPr/>
              <a:t>‹#›</a:t>
            </a:fld>
            <a:endParaRPr lang="en-GB" dirty="0">
              <a:solidFill>
                <a:srgbClr val="000000"/>
              </a:solidFill>
            </a:endParaRPr>
          </a:p>
        </p:txBody>
      </p:sp>
      <p:grpSp>
        <p:nvGrpSpPr>
          <p:cNvPr id="6" name="Group 5"/>
          <p:cNvGrpSpPr/>
          <p:nvPr userDrawn="1"/>
        </p:nvGrpSpPr>
        <p:grpSpPr>
          <a:xfrm>
            <a:off x="251520" y="6093296"/>
            <a:ext cx="1985319" cy="648072"/>
            <a:chOff x="5769407" y="5229200"/>
            <a:chExt cx="1985319" cy="648072"/>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0"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80346545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C79632-BFC3-4981-9F1A-9779A676478B}" type="slidenum">
              <a:rPr lang="en-GB">
                <a:solidFill>
                  <a:srgbClr val="000000"/>
                </a:solidFill>
              </a:rPr>
              <a:pPr/>
              <a:t>‹#›</a:t>
            </a:fld>
            <a:endParaRPr lang="en-GB" dirty="0">
              <a:solidFill>
                <a:srgbClr val="000000"/>
              </a:solidFill>
            </a:endParaRPr>
          </a:p>
        </p:txBody>
      </p:sp>
      <p:grpSp>
        <p:nvGrpSpPr>
          <p:cNvPr id="5" name="Group 4"/>
          <p:cNvGrpSpPr/>
          <p:nvPr userDrawn="1"/>
        </p:nvGrpSpPr>
        <p:grpSpPr>
          <a:xfrm>
            <a:off x="251520" y="6093296"/>
            <a:ext cx="1985319" cy="648072"/>
            <a:chOff x="5769407" y="5229200"/>
            <a:chExt cx="1985319" cy="648072"/>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191155267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60BA3A-36AD-4506-A726-358E2C2F3DF5}"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9882240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B7D14B-C0E8-40C8-B574-5F57B8F91787}"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361619099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0C8F8-86E0-4622-B7B4-7BCC6B04AC91}"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1"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5735645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8C82D9-C691-4845-B7BE-7D49E74D3F1D}"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83890332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143000" y="12192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143000" y="3657600"/>
            <a:ext cx="67818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BB49B32-E881-48EA-B64F-B94092C9540F}"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70200129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bg>
      <p:bgPr>
        <a:gradFill flip="none" rotWithShape="1">
          <a:gsLst>
            <a:gs pos="10000">
              <a:srgbClr val="DDEBCF">
                <a:alpha val="0"/>
                <a:lumMod val="67000"/>
                <a:lumOff val="33000"/>
              </a:srgbClr>
            </a:gs>
            <a:gs pos="10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Garamond"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smtClean="0">
                <a:solidFill>
                  <a:prstClr val="black"/>
                </a:solidFill>
              </a:rPr>
              <a:t>The Cameroon Biosecurity Project</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13704687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4213" y="26035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557338"/>
            <a:ext cx="7772400" cy="4538662"/>
          </a:xfrm>
        </p:spPr>
        <p:txBody>
          <a:bodyPr/>
          <a:lstStyle/>
          <a:p>
            <a:pPr lvl="0"/>
            <a:endParaRPr lang="en-GB"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solidFill>
                  <a:srgbClr val="000000"/>
                </a:solidFill>
              </a:rPr>
              <a:t>The Cameroon Biosecurity Project</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DF7626-A2B4-418C-ABB3-350A3336C9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84386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685800" y="2492896"/>
            <a:ext cx="7772400" cy="1152128"/>
          </a:xfrm>
        </p:spPr>
        <p:txBody>
          <a:bodyPr/>
          <a:lstStyle>
            <a:lvl1pPr algn="ctr">
              <a:defRPr sz="4800"/>
            </a:lvl1pPr>
          </a:lstStyle>
          <a:p>
            <a:pPr lvl="0"/>
            <a:r>
              <a:rPr lang="en-US" noProof="0" dirty="0" smtClean="0"/>
              <a:t>Click to edit Master title style</a:t>
            </a:r>
            <a:endParaRPr lang="en-GB" noProof="0" dirty="0" smtClean="0"/>
          </a:p>
        </p:txBody>
      </p:sp>
      <p:sp>
        <p:nvSpPr>
          <p:cNvPr id="37904" name="Rectangle 2064"/>
          <p:cNvSpPr>
            <a:spLocks noGrp="1" noChangeArrowheads="1"/>
          </p:cNvSpPr>
          <p:nvPr>
            <p:ph type="dt" sz="half" idx="2"/>
          </p:nvPr>
        </p:nvSpPr>
        <p:spPr>
          <a:xfrm>
            <a:off x="381000" y="6248400"/>
            <a:ext cx="1905000" cy="381000"/>
          </a:xfrm>
        </p:spPr>
        <p:txBody>
          <a:bodyPr anchor="b"/>
          <a:lstStyle>
            <a:lvl1pPr>
              <a:defRPr kumimoji="0">
                <a:solidFill>
                  <a:srgbClr val="000000"/>
                </a:solidFill>
                <a:latin typeface="+mn-lt"/>
              </a:defRPr>
            </a:lvl1pPr>
          </a:lstStyle>
          <a:p>
            <a:endParaRPr lang="en-GB" dirty="0"/>
          </a:p>
        </p:txBody>
      </p:sp>
      <p:sp>
        <p:nvSpPr>
          <p:cNvPr id="37905" name="Rectangle 2065"/>
          <p:cNvSpPr>
            <a:spLocks noGrp="1" noChangeArrowheads="1"/>
          </p:cNvSpPr>
          <p:nvPr>
            <p:ph type="ftr" sz="quarter" idx="3"/>
          </p:nvPr>
        </p:nvSpPr>
        <p:spPr>
          <a:xfrm>
            <a:off x="3124200" y="6248400"/>
            <a:ext cx="2895600" cy="381000"/>
          </a:xfrm>
        </p:spPr>
        <p:txBody>
          <a:bodyPr anchor="b"/>
          <a:lstStyle>
            <a:lvl1pPr>
              <a:defRPr kumimoji="0">
                <a:solidFill>
                  <a:srgbClr val="000000"/>
                </a:solidFill>
                <a:latin typeface="+mn-lt"/>
              </a:defRPr>
            </a:lvl1pPr>
          </a:lstStyle>
          <a:p>
            <a:r>
              <a:rPr lang="en-GB" dirty="0" smtClean="0"/>
              <a:t>The Cameroon Biosecurity Project</a:t>
            </a:r>
            <a:endParaRPr lang="en-GB" dirty="0"/>
          </a:p>
        </p:txBody>
      </p:sp>
      <p:sp>
        <p:nvSpPr>
          <p:cNvPr id="37906" name="Rectangle 2066"/>
          <p:cNvSpPr>
            <a:spLocks noGrp="1" noChangeArrowheads="1"/>
          </p:cNvSpPr>
          <p:nvPr>
            <p:ph type="sldNum" sz="quarter" idx="4"/>
          </p:nvPr>
        </p:nvSpPr>
        <p:spPr>
          <a:xfrm>
            <a:off x="6858000" y="6248400"/>
            <a:ext cx="1905000" cy="381000"/>
          </a:xfrm>
        </p:spPr>
        <p:txBody>
          <a:bodyPr anchor="b"/>
          <a:lstStyle>
            <a:lvl1pPr>
              <a:defRPr kumimoji="0">
                <a:solidFill>
                  <a:srgbClr val="000000"/>
                </a:solidFill>
                <a:latin typeface="+mn-lt"/>
              </a:defRPr>
            </a:lvl1pPr>
          </a:lstStyle>
          <a:p>
            <a:fld id="{08A9F771-B13A-4FF8-B4C8-087F18834D2D}" type="slidenum">
              <a:rPr lang="en-GB"/>
              <a:pPr/>
              <a:t>‹#›</a:t>
            </a:fld>
            <a:endParaRPr lang="en-GB" dirty="0"/>
          </a:p>
        </p:txBody>
      </p:sp>
      <p:grpSp>
        <p:nvGrpSpPr>
          <p:cNvPr id="14" name="Group 13"/>
          <p:cNvGrpSpPr/>
          <p:nvPr userDrawn="1"/>
        </p:nvGrpSpPr>
        <p:grpSpPr>
          <a:xfrm>
            <a:off x="1207194" y="404664"/>
            <a:ext cx="6768752" cy="1681762"/>
            <a:chOff x="1207194" y="404664"/>
            <a:chExt cx="6768752" cy="1681762"/>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62985" y="404664"/>
              <a:ext cx="1512961" cy="1681762"/>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7194" y="481793"/>
              <a:ext cx="1296144" cy="1511293"/>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71490" y="498880"/>
              <a:ext cx="1401019" cy="1495081"/>
            </a:xfrm>
            <a:prstGeom prst="rect">
              <a:avLst/>
            </a:prstGeom>
          </p:spPr>
        </p:pic>
      </p:grpSp>
      <p:sp>
        <p:nvSpPr>
          <p:cNvPr id="37891" name="Rectangle 2051"/>
          <p:cNvSpPr>
            <a:spLocks noGrp="1" noChangeArrowheads="1"/>
          </p:cNvSpPr>
          <p:nvPr>
            <p:ph type="subTitle" idx="1"/>
          </p:nvPr>
        </p:nvSpPr>
        <p:spPr>
          <a:xfrm>
            <a:off x="1208013" y="5085184"/>
            <a:ext cx="6400800" cy="914400"/>
          </a:xfrm>
        </p:spPr>
        <p:txBody>
          <a:bodyPr/>
          <a:lstStyle>
            <a:lvl1pPr marL="0" indent="0" algn="ctr">
              <a:buFontTx/>
              <a:buNone/>
              <a:defRPr sz="2400"/>
            </a:lvl1pPr>
          </a:lstStyle>
          <a:p>
            <a:pPr lvl="0"/>
            <a:r>
              <a:rPr lang="en-US" noProof="0" dirty="0" smtClean="0"/>
              <a:t>Click to edit Master subtitle style</a:t>
            </a:r>
            <a:endParaRPr lang="en-GB" noProof="0" dirty="0" smtClean="0"/>
          </a:p>
        </p:txBody>
      </p:sp>
    </p:spTree>
    <p:extLst>
      <p:ext uri="{BB962C8B-B14F-4D97-AF65-F5344CB8AC3E}">
        <p14:creationId xmlns:p14="http://schemas.microsoft.com/office/powerpoint/2010/main" val="3377052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91">
                                            <p:txEl>
                                              <p:pRg st="0" end="0"/>
                                            </p:txEl>
                                          </p:spTgt>
                                        </p:tgtEl>
                                        <p:attrNameLst>
                                          <p:attrName>style.visibility</p:attrName>
                                        </p:attrNameLst>
                                      </p:cBhvr>
                                      <p:to>
                                        <p:strVal val="visible"/>
                                      </p:to>
                                    </p:set>
                                    <p:animEffect transition="in" filter="dissolve">
                                      <p:cBhvr>
                                        <p:cTn id="11"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t>The Cameroon Biosecurity Project</a:t>
            </a:r>
            <a:endParaRPr lang="en-GB" dirty="0"/>
          </a:p>
        </p:txBody>
      </p:sp>
      <p:sp>
        <p:nvSpPr>
          <p:cNvPr id="7" name="Slide Number Placeholder 6"/>
          <p:cNvSpPr>
            <a:spLocks noGrp="1"/>
          </p:cNvSpPr>
          <p:nvPr>
            <p:ph type="sldNum" sz="quarter" idx="12"/>
          </p:nvPr>
        </p:nvSpPr>
        <p:spPr/>
        <p:txBody>
          <a:bodyPr/>
          <a:lstStyle>
            <a:lvl1pPr>
              <a:defRPr/>
            </a:lvl1pPr>
          </a:lstStyle>
          <a:p>
            <a:fld id="{B660BA3A-36AD-4506-A726-358E2C2F3DF5}" type="slidenum">
              <a:rPr lang="en-GB"/>
              <a:pPr/>
              <a:t>‹#›</a:t>
            </a:fld>
            <a:endParaRPr lang="en-GB" dirty="0"/>
          </a:p>
        </p:txBody>
      </p:sp>
      <p:grpSp>
        <p:nvGrpSpPr>
          <p:cNvPr id="12" name="Group 11"/>
          <p:cNvGrpSpPr/>
          <p:nvPr userDrawn="1"/>
        </p:nvGrpSpPr>
        <p:grpSpPr>
          <a:xfrm>
            <a:off x="188914" y="6156960"/>
            <a:ext cx="2767949" cy="536506"/>
            <a:chOff x="0" y="0"/>
            <a:chExt cx="4518837" cy="1190846"/>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8316" y="31897"/>
              <a:ext cx="1041991" cy="1158949"/>
            </a:xfrm>
            <a:prstGeom prst="rect">
              <a:avLst/>
            </a:prstGeom>
            <a:noFill/>
            <a:ln>
              <a:noFill/>
            </a:ln>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56930" cy="1116418"/>
            </a:xfrm>
            <a:prstGeom prst="rect">
              <a:avLst/>
            </a:prstGeom>
            <a:noFill/>
            <a:ln>
              <a:noFill/>
            </a:ln>
          </p:spPr>
        </p:pic>
        <p:pic>
          <p:nvPicPr>
            <p:cNvPr id="15" name="Picture 14" descr="iucn_rgb_uncoated_300_4684"/>
            <p:cNvPicPr>
              <a:picLocks noChangeAspect="1"/>
            </p:cNvPicPr>
            <p:nvPr userDrawn="1"/>
          </p:nvPicPr>
          <p:blipFill>
            <a:blip r:embed="rId4" cstate="print"/>
            <a:srcRect/>
            <a:stretch>
              <a:fillRect/>
            </a:stretch>
          </p:blipFill>
          <p:spPr bwMode="auto">
            <a:xfrm>
              <a:off x="2392326" y="74428"/>
              <a:ext cx="1063255" cy="1010093"/>
            </a:xfrm>
            <a:prstGeom prst="rect">
              <a:avLst/>
            </a:prstGeom>
            <a:noFill/>
            <a:ln w="9525">
              <a:noFill/>
              <a:miter lim="800000"/>
              <a:headEnd/>
              <a:tailEnd/>
            </a:ln>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83172" y="31897"/>
              <a:ext cx="935665" cy="1116419"/>
            </a:xfrm>
            <a:prstGeom prst="rect">
              <a:avLst/>
            </a:prstGeom>
          </p:spPr>
        </p:pic>
      </p:grpSp>
    </p:spTree>
    <p:extLst>
      <p:ext uri="{BB962C8B-B14F-4D97-AF65-F5344CB8AC3E}">
        <p14:creationId xmlns:p14="http://schemas.microsoft.com/office/powerpoint/2010/main" val="6568062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grpSp>
        <p:nvGrpSpPr>
          <p:cNvPr id="11" name="Group 10"/>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78623927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2627784" y="6273653"/>
            <a:ext cx="3824064" cy="288032"/>
          </a:xfrm>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a:xfrm>
            <a:off x="7884368" y="6245225"/>
            <a:ext cx="802432" cy="476250"/>
          </a:xfrm>
        </p:spPr>
        <p:txBody>
          <a:bodyPr/>
          <a:lstStyle>
            <a:lvl1pPr>
              <a:defRPr/>
            </a:lvl1pPr>
          </a:lstStyle>
          <a:p>
            <a:fld id="{B3119B16-F282-4BFB-9268-0E1EA3F92354}" type="slidenum">
              <a:rPr lang="en-GB" smtClean="0">
                <a:solidFill>
                  <a:srgbClr val="000000"/>
                </a:solidFill>
              </a:rPr>
              <a:pPr/>
              <a:t>‹#›</a:t>
            </a:fld>
            <a:endParaRPr lang="en-GB" dirty="0">
              <a:solidFill>
                <a:srgbClr val="000000"/>
              </a:solidFill>
            </a:endParaRPr>
          </a:p>
        </p:txBody>
      </p:sp>
      <p:sp>
        <p:nvSpPr>
          <p:cNvPr id="7"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91549601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C546E6-6235-4567-99E8-4E8A81D7A41C}"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09887612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38425-6845-4DC5-8910-91391BF818DF}"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2"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31964993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E33C5F-FC2F-455E-A35E-5D57565F85B6}" type="slidenum">
              <a:rPr lang="en-GB">
                <a:solidFill>
                  <a:srgbClr val="000000"/>
                </a:solidFill>
              </a:rPr>
              <a:pPr/>
              <a:t>‹#›</a:t>
            </a:fld>
            <a:endParaRPr lang="en-GB" dirty="0">
              <a:solidFill>
                <a:srgbClr val="000000"/>
              </a:solidFill>
            </a:endParaRPr>
          </a:p>
        </p:txBody>
      </p:sp>
      <p:grpSp>
        <p:nvGrpSpPr>
          <p:cNvPr id="10" name="Group 9"/>
          <p:cNvGrpSpPr/>
          <p:nvPr userDrawn="1"/>
        </p:nvGrpSpPr>
        <p:grpSpPr>
          <a:xfrm>
            <a:off x="251520" y="6093296"/>
            <a:ext cx="1985319" cy="648072"/>
            <a:chOff x="5769407" y="5229200"/>
            <a:chExt cx="1985319" cy="648072"/>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4"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50103377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AE64480-505C-415E-A0CE-C1F8D492227C}" type="slidenum">
              <a:rPr lang="en-GB">
                <a:solidFill>
                  <a:srgbClr val="000000"/>
                </a:solidFill>
              </a:rPr>
              <a:pPr/>
              <a:t>‹#›</a:t>
            </a:fld>
            <a:endParaRPr lang="en-GB" dirty="0">
              <a:solidFill>
                <a:srgbClr val="000000"/>
              </a:solidFill>
            </a:endParaRPr>
          </a:p>
        </p:txBody>
      </p:sp>
      <p:grpSp>
        <p:nvGrpSpPr>
          <p:cNvPr id="6" name="Group 5"/>
          <p:cNvGrpSpPr/>
          <p:nvPr userDrawn="1"/>
        </p:nvGrpSpPr>
        <p:grpSpPr>
          <a:xfrm>
            <a:off x="251520" y="6093296"/>
            <a:ext cx="1985319" cy="648072"/>
            <a:chOff x="5769407" y="5229200"/>
            <a:chExt cx="1985319" cy="648072"/>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0"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77995864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C79632-BFC3-4981-9F1A-9779A676478B}" type="slidenum">
              <a:rPr lang="en-GB">
                <a:solidFill>
                  <a:srgbClr val="000000"/>
                </a:solidFill>
              </a:rPr>
              <a:pPr/>
              <a:t>‹#›</a:t>
            </a:fld>
            <a:endParaRPr lang="en-GB" dirty="0">
              <a:solidFill>
                <a:srgbClr val="000000"/>
              </a:solidFill>
            </a:endParaRPr>
          </a:p>
        </p:txBody>
      </p:sp>
      <p:grpSp>
        <p:nvGrpSpPr>
          <p:cNvPr id="5" name="Group 4"/>
          <p:cNvGrpSpPr/>
          <p:nvPr userDrawn="1"/>
        </p:nvGrpSpPr>
        <p:grpSpPr>
          <a:xfrm>
            <a:off x="251520" y="6093296"/>
            <a:ext cx="1985319" cy="648072"/>
            <a:chOff x="5769407" y="5229200"/>
            <a:chExt cx="1985319" cy="648072"/>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229270175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60BA3A-36AD-4506-A726-358E2C2F3DF5}"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335640730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B7D14B-C0E8-40C8-B574-5F57B8F91787}" type="slidenum">
              <a:rPr lang="en-GB">
                <a:solidFill>
                  <a:srgbClr val="000000"/>
                </a:solidFill>
              </a:rPr>
              <a:pPr/>
              <a:t>‹#›</a:t>
            </a:fld>
            <a:endParaRPr lang="en-GB" dirty="0">
              <a:solidFill>
                <a:srgbClr val="000000"/>
              </a:solidFill>
            </a:endParaRPr>
          </a:p>
        </p:txBody>
      </p:sp>
      <p:grpSp>
        <p:nvGrpSpPr>
          <p:cNvPr id="8" name="Group 7"/>
          <p:cNvGrpSpPr/>
          <p:nvPr userDrawn="1"/>
        </p:nvGrpSpPr>
        <p:grpSpPr>
          <a:xfrm>
            <a:off x="251520" y="6093296"/>
            <a:ext cx="1985319" cy="648072"/>
            <a:chOff x="5769407" y="5229200"/>
            <a:chExt cx="1985319" cy="64807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Tree>
    <p:extLst>
      <p:ext uri="{BB962C8B-B14F-4D97-AF65-F5344CB8AC3E}">
        <p14:creationId xmlns:p14="http://schemas.microsoft.com/office/powerpoint/2010/main" val="65324298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lvl1pPr>
              <a:defRPr/>
            </a:lvl1pPr>
          </a:lstStyle>
          <a:p>
            <a:r>
              <a:rPr lang="en-GB" dirty="0" smtClean="0">
                <a:solidFill>
                  <a:srgbClr val="000000"/>
                </a:solidFill>
              </a:rPr>
              <a:t>The Cameroon Biosecurity Project</a:t>
            </a:r>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0C8F8-86E0-4622-B7B4-7BCC6B04AC91}" type="slidenum">
              <a:rPr lang="en-GB">
                <a:solidFill>
                  <a:srgbClr val="000000"/>
                </a:solidFill>
              </a:rPr>
              <a:pPr/>
              <a:t>‹#›</a:t>
            </a:fld>
            <a:endParaRPr lang="en-GB" dirty="0">
              <a:solidFill>
                <a:srgbClr val="000000"/>
              </a:solidFill>
            </a:endParaRPr>
          </a:p>
        </p:txBody>
      </p:sp>
      <p:grpSp>
        <p:nvGrpSpPr>
          <p:cNvPr id="7" name="Group 6"/>
          <p:cNvGrpSpPr/>
          <p:nvPr userDrawn="1"/>
        </p:nvGrpSpPr>
        <p:grpSpPr>
          <a:xfrm>
            <a:off x="251520" y="6093296"/>
            <a:ext cx="1985319" cy="648072"/>
            <a:chOff x="5769407" y="5229200"/>
            <a:chExt cx="1985319" cy="64807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9206" y="5229200"/>
              <a:ext cx="535520" cy="6480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407" y="5258922"/>
              <a:ext cx="458777" cy="582381"/>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56213" y="5265506"/>
              <a:ext cx="574843" cy="576134"/>
            </a:xfrm>
            <a:prstGeom prst="rect">
              <a:avLst/>
            </a:prstGeom>
          </p:spPr>
        </p:pic>
      </p:grpSp>
      <p:sp>
        <p:nvSpPr>
          <p:cNvPr id="11" name="Title 1"/>
          <p:cNvSpPr>
            <a:spLocks noGrp="1"/>
          </p:cNvSpPr>
          <p:nvPr>
            <p:ph type="title"/>
          </p:nvPr>
        </p:nvSpPr>
        <p:spPr>
          <a:xfrm>
            <a:off x="1214478" y="-27384"/>
            <a:ext cx="6781800" cy="806152"/>
          </a:xfrm>
        </p:spPr>
        <p:txBody>
          <a:bodyPr/>
          <a:lstStyle>
            <a:lvl1pP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383080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png"/><Relationship Id="rId2" Type="http://schemas.openxmlformats.org/officeDocument/2006/relationships/slideLayout" Target="../slideLayouts/slideLayout60.xml"/><Relationship Id="rId16"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1.png"/><Relationship Id="rId2" Type="http://schemas.openxmlformats.org/officeDocument/2006/relationships/slideLayout" Target="../slideLayouts/slideLayout75.xml"/><Relationship Id="rId16" Type="http://schemas.openxmlformats.org/officeDocument/2006/relationships/theme" Target="../theme/theme6.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theme" Target="../theme/theme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image" Target="../media/image1.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9.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1143000" y="762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36867" name="Rectangle 1027"/>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6886" name="Rectangle 104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GB" dirty="0"/>
          </a:p>
        </p:txBody>
      </p:sp>
      <p:sp>
        <p:nvSpPr>
          <p:cNvPr id="36887" name="Rectangle 104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r>
              <a:rPr lang="en-GB" dirty="0" smtClean="0"/>
              <a:t>The Cameroon Biosecurity Project</a:t>
            </a:r>
            <a:endParaRPr lang="en-GB" dirty="0"/>
          </a:p>
        </p:txBody>
      </p:sp>
      <p:sp>
        <p:nvSpPr>
          <p:cNvPr id="36888" name="Rectangle 104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r>
              <a:rPr lang="en-GB" dirty="0" smtClean="0"/>
              <a:t>Slide </a:t>
            </a:r>
            <a:fld id="{BC2343B0-0314-4198-B0EB-1ED1AC71EF47}"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83"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722" r:id="rId14"/>
    <p:sldLayoutId id="2147483723" r:id="rId15"/>
    <p:sldLayoutId id="2147483788" r:id="rId16"/>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The Cameroon Biosecurity Project</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7D88F-E713-4190-AFFC-429A438655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049788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82" r:id="rId6"/>
    <p:sldLayoutId id="2147483676" r:id="rId7"/>
    <p:sldLayoutId id="2147483677" r:id="rId8"/>
    <p:sldLayoutId id="2147483678" r:id="rId9"/>
    <p:sldLayoutId id="2147483679" r:id="rId10"/>
    <p:sldLayoutId id="2147483680" r:id="rId11"/>
    <p:sldLayoutId id="2147483681"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1143000" y="762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36867" name="Rectangle 1027"/>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6886" name="Rectangle 104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GB" dirty="0">
              <a:solidFill>
                <a:srgbClr val="000000"/>
              </a:solidFill>
            </a:endParaRPr>
          </a:p>
        </p:txBody>
      </p:sp>
      <p:sp>
        <p:nvSpPr>
          <p:cNvPr id="36887" name="Rectangle 104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r>
              <a:rPr lang="en-GB" dirty="0" smtClean="0">
                <a:solidFill>
                  <a:srgbClr val="000000"/>
                </a:solidFill>
              </a:rPr>
              <a:t>The Cameroon Biosecurity Project</a:t>
            </a:r>
            <a:endParaRPr lang="en-GB" dirty="0">
              <a:solidFill>
                <a:srgbClr val="000000"/>
              </a:solidFill>
            </a:endParaRPr>
          </a:p>
        </p:txBody>
      </p:sp>
      <p:sp>
        <p:nvSpPr>
          <p:cNvPr id="36888" name="Rectangle 104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r>
              <a:rPr lang="en-GB" dirty="0" smtClean="0">
                <a:solidFill>
                  <a:srgbClr val="000000"/>
                </a:solidFill>
              </a:rPr>
              <a:t>Slide </a:t>
            </a:r>
            <a:fld id="{BC2343B0-0314-4198-B0EB-1ED1AC71EF4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2146955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6867" name="Rectangle 1027"/>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6886" name="Rectangle 104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GB" dirty="0">
              <a:solidFill>
                <a:srgbClr val="000000"/>
              </a:solidFill>
            </a:endParaRPr>
          </a:p>
        </p:txBody>
      </p:sp>
      <p:sp>
        <p:nvSpPr>
          <p:cNvPr id="36887" name="Rectangle 104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r>
              <a:rPr lang="en-GB" dirty="0" smtClean="0">
                <a:solidFill>
                  <a:srgbClr val="000000"/>
                </a:solidFill>
              </a:rPr>
              <a:t>The Cameroon Biosecurity Project</a:t>
            </a:r>
            <a:endParaRPr lang="en-GB" dirty="0">
              <a:solidFill>
                <a:srgbClr val="000000"/>
              </a:solidFill>
            </a:endParaRPr>
          </a:p>
        </p:txBody>
      </p:sp>
      <p:sp>
        <p:nvSpPr>
          <p:cNvPr id="36888" name="Rectangle 104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r>
              <a:rPr lang="en-GB" dirty="0" smtClean="0">
                <a:solidFill>
                  <a:srgbClr val="000000"/>
                </a:solidFill>
              </a:rPr>
              <a:t>Slide </a:t>
            </a:r>
            <a:fld id="{BC2343B0-0314-4198-B0EB-1ED1AC71EF47}" type="slidenum">
              <a:rPr lang="en-GB" smtClean="0">
                <a:solidFill>
                  <a:srgbClr val="000000"/>
                </a:solidFill>
              </a:rPr>
              <a:pPr/>
              <a:t>‹#›</a:t>
            </a:fld>
            <a:endParaRPr lang="en-GB" dirty="0">
              <a:solidFill>
                <a:srgbClr val="000000"/>
              </a:solidFill>
            </a:endParaRPr>
          </a:p>
        </p:txBody>
      </p:sp>
      <p:sp>
        <p:nvSpPr>
          <p:cNvPr id="7" name="Title 1"/>
          <p:cNvSpPr txBox="1">
            <a:spLocks/>
          </p:cNvSpPr>
          <p:nvPr/>
        </p:nvSpPr>
        <p:spPr>
          <a:xfrm>
            <a:off x="1214478" y="-27384"/>
            <a:ext cx="6781800" cy="806152"/>
          </a:xfrm>
          <a:prstGeom prst="rect">
            <a:avLst/>
          </a:prstGeom>
        </p:spPr>
        <p:txBody>
          <a:bodyPr/>
          <a:lst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a:lstStyle>
          <a:p>
            <a:r>
              <a:rPr lang="en-US" dirty="0" smtClean="0"/>
              <a:t>Click to edit Master title style</a:t>
            </a:r>
            <a:endParaRPr lang="en-GB" dirty="0"/>
          </a:p>
        </p:txBody>
      </p:sp>
    </p:spTree>
    <p:extLst>
      <p:ext uri="{BB962C8B-B14F-4D97-AF65-F5344CB8AC3E}">
        <p14:creationId xmlns:p14="http://schemas.microsoft.com/office/powerpoint/2010/main" val="14929904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1" r:id="rId13"/>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1143000" y="762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36867" name="Rectangle 1027"/>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6886" name="Rectangle 104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GB" dirty="0">
              <a:solidFill>
                <a:srgbClr val="000000"/>
              </a:solidFill>
            </a:endParaRPr>
          </a:p>
        </p:txBody>
      </p:sp>
      <p:sp>
        <p:nvSpPr>
          <p:cNvPr id="36887" name="Rectangle 104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r>
              <a:rPr lang="en-GB" dirty="0" smtClean="0">
                <a:solidFill>
                  <a:srgbClr val="000000"/>
                </a:solidFill>
              </a:rPr>
              <a:t>The Cameroon Biosecurity Project</a:t>
            </a:r>
            <a:endParaRPr lang="en-GB" dirty="0">
              <a:solidFill>
                <a:srgbClr val="000000"/>
              </a:solidFill>
            </a:endParaRPr>
          </a:p>
        </p:txBody>
      </p:sp>
      <p:sp>
        <p:nvSpPr>
          <p:cNvPr id="36888" name="Rectangle 104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r>
              <a:rPr lang="en-GB" dirty="0" smtClean="0">
                <a:solidFill>
                  <a:srgbClr val="000000"/>
                </a:solidFill>
              </a:rPr>
              <a:t>Slide </a:t>
            </a:r>
            <a:fld id="{BC2343B0-0314-4198-B0EB-1ED1AC71EF4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2133569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1143000" y="762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36867" name="Rectangle 1027"/>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6886" name="Rectangle 104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GB" dirty="0">
              <a:solidFill>
                <a:srgbClr val="000000"/>
              </a:solidFill>
            </a:endParaRPr>
          </a:p>
        </p:txBody>
      </p:sp>
      <p:sp>
        <p:nvSpPr>
          <p:cNvPr id="36887" name="Rectangle 104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r>
              <a:rPr lang="en-GB" dirty="0" smtClean="0">
                <a:solidFill>
                  <a:srgbClr val="000000"/>
                </a:solidFill>
              </a:rPr>
              <a:t>The Cameroon Biosecurity Project</a:t>
            </a:r>
            <a:endParaRPr lang="en-GB" dirty="0">
              <a:solidFill>
                <a:srgbClr val="000000"/>
              </a:solidFill>
            </a:endParaRPr>
          </a:p>
        </p:txBody>
      </p:sp>
      <p:sp>
        <p:nvSpPr>
          <p:cNvPr id="36888" name="Rectangle 104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r>
              <a:rPr lang="en-GB" dirty="0" smtClean="0">
                <a:solidFill>
                  <a:srgbClr val="000000"/>
                </a:solidFill>
              </a:rPr>
              <a:t>Slide </a:t>
            </a:r>
            <a:fld id="{BC2343B0-0314-4198-B0EB-1ED1AC71EF4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63374143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1143000" y="762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36867" name="Rectangle 1027"/>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6886" name="Rectangle 104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GB" dirty="0">
              <a:solidFill>
                <a:srgbClr val="000000"/>
              </a:solidFill>
            </a:endParaRPr>
          </a:p>
        </p:txBody>
      </p:sp>
      <p:sp>
        <p:nvSpPr>
          <p:cNvPr id="36887" name="Rectangle 104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r>
              <a:rPr lang="en-GB" dirty="0" smtClean="0">
                <a:solidFill>
                  <a:srgbClr val="000000"/>
                </a:solidFill>
              </a:rPr>
              <a:t>The Cameroon Biosecurity Project</a:t>
            </a:r>
            <a:endParaRPr lang="en-GB" dirty="0">
              <a:solidFill>
                <a:srgbClr val="000000"/>
              </a:solidFill>
            </a:endParaRPr>
          </a:p>
        </p:txBody>
      </p:sp>
      <p:sp>
        <p:nvSpPr>
          <p:cNvPr id="36888" name="Rectangle 104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r>
              <a:rPr lang="en-GB" dirty="0" smtClean="0">
                <a:solidFill>
                  <a:srgbClr val="000000"/>
                </a:solidFill>
              </a:rPr>
              <a:t>Slide </a:t>
            </a:r>
            <a:fld id="{BC2343B0-0314-4198-B0EB-1ED1AC71EF4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68664686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1143000" y="762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36867" name="Rectangle 1027"/>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6886" name="Rectangle 104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GB" dirty="0">
              <a:solidFill>
                <a:srgbClr val="000000"/>
              </a:solidFill>
            </a:endParaRPr>
          </a:p>
        </p:txBody>
      </p:sp>
      <p:sp>
        <p:nvSpPr>
          <p:cNvPr id="36887" name="Rectangle 104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r>
              <a:rPr lang="en-GB" dirty="0" smtClean="0">
                <a:solidFill>
                  <a:srgbClr val="000000"/>
                </a:solidFill>
              </a:rPr>
              <a:t>The Cameroon Biosecurity Project</a:t>
            </a:r>
            <a:endParaRPr lang="en-GB" dirty="0">
              <a:solidFill>
                <a:srgbClr val="000000"/>
              </a:solidFill>
            </a:endParaRPr>
          </a:p>
        </p:txBody>
      </p:sp>
      <p:sp>
        <p:nvSpPr>
          <p:cNvPr id="36888" name="Rectangle 104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r>
              <a:rPr lang="en-GB" dirty="0" smtClean="0">
                <a:solidFill>
                  <a:srgbClr val="000000"/>
                </a:solidFill>
              </a:rPr>
              <a:t>Slide </a:t>
            </a:r>
            <a:fld id="{BC2343B0-0314-4198-B0EB-1ED1AC71EF4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56328273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9" r:id="rId16"/>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1143000" y="76200"/>
            <a:ext cx="678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GB" smtClean="0"/>
          </a:p>
        </p:txBody>
      </p:sp>
      <p:sp>
        <p:nvSpPr>
          <p:cNvPr id="36867" name="Rectangle 1027"/>
          <p:cNvSpPr>
            <a:spLocks noGrp="1" noChangeArrowheads="1"/>
          </p:cNvSpPr>
          <p:nvPr>
            <p:ph type="body" idx="1"/>
          </p:nvPr>
        </p:nvSpPr>
        <p:spPr bwMode="auto">
          <a:xfrm>
            <a:off x="1143000" y="1219200"/>
            <a:ext cx="6781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36886" name="Rectangle 104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400"/>
            </a:lvl1pPr>
          </a:lstStyle>
          <a:p>
            <a:endParaRPr lang="en-GB" dirty="0">
              <a:solidFill>
                <a:srgbClr val="000000"/>
              </a:solidFill>
            </a:endParaRPr>
          </a:p>
        </p:txBody>
      </p:sp>
      <p:sp>
        <p:nvSpPr>
          <p:cNvPr id="36887" name="Rectangle 104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400"/>
            </a:lvl1pPr>
          </a:lstStyle>
          <a:p>
            <a:r>
              <a:rPr lang="en-GB" dirty="0" smtClean="0">
                <a:solidFill>
                  <a:srgbClr val="000000"/>
                </a:solidFill>
              </a:rPr>
              <a:t>The Cameroon Biosecurity Project</a:t>
            </a:r>
            <a:endParaRPr lang="en-GB" dirty="0">
              <a:solidFill>
                <a:srgbClr val="000000"/>
              </a:solidFill>
            </a:endParaRPr>
          </a:p>
        </p:txBody>
      </p:sp>
      <p:sp>
        <p:nvSpPr>
          <p:cNvPr id="36888" name="Rectangle 104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400"/>
            </a:lvl1pPr>
          </a:lstStyle>
          <a:p>
            <a:r>
              <a:rPr lang="en-GB" dirty="0" smtClean="0">
                <a:solidFill>
                  <a:srgbClr val="000000"/>
                </a:solidFill>
              </a:rPr>
              <a:t>Slide </a:t>
            </a:r>
            <a:fld id="{BC2343B0-0314-4198-B0EB-1ED1AC71EF4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50585609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iming>
    <p:tnLst>
      <p:par>
        <p:cTn id="1" dur="indefinite" restart="never" nodeType="tmRoot"/>
      </p:par>
    </p:tnLst>
  </p:timing>
  <p:hf sldNum="0" hdr="0" dt="0"/>
  <p:txStyles>
    <p:title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11.vml"/><Relationship Id="rId5" Type="http://schemas.openxmlformats.org/officeDocument/2006/relationships/image" Target="../media/image69.jpeg"/><Relationship Id="rId4" Type="http://schemas.openxmlformats.org/officeDocument/2006/relationships/image" Target="../media/image5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xml"/><Relationship Id="rId1" Type="http://schemas.openxmlformats.org/officeDocument/2006/relationships/vmlDrawing" Target="../drawings/vmlDrawing12.vml"/><Relationship Id="rId5" Type="http://schemas.openxmlformats.org/officeDocument/2006/relationships/image" Target="../media/image70.jpeg"/><Relationship Id="rId4" Type="http://schemas.openxmlformats.org/officeDocument/2006/relationships/image" Target="../media/image50.png"/></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image" Target="../media/image70.jpeg"/><Relationship Id="rId4" Type="http://schemas.openxmlformats.org/officeDocument/2006/relationships/image" Target="../media/image5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7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3.xml"/><Relationship Id="rId1" Type="http://schemas.openxmlformats.org/officeDocument/2006/relationships/vmlDrawing" Target="../drawings/vmlDrawing14.vml"/><Relationship Id="rId5" Type="http://schemas.openxmlformats.org/officeDocument/2006/relationships/image" Target="../media/image77.jpeg"/><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3.xml"/><Relationship Id="rId1" Type="http://schemas.openxmlformats.org/officeDocument/2006/relationships/vmlDrawing" Target="../drawings/vmlDrawing15.vml"/><Relationship Id="rId5" Type="http://schemas.openxmlformats.org/officeDocument/2006/relationships/image" Target="../media/image77.jpeg"/><Relationship Id="rId4" Type="http://schemas.openxmlformats.org/officeDocument/2006/relationships/image" Target="../media/image50.png"/></Relationships>
</file>

<file path=ppt/slides/_rels/slide11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6.xml"/><Relationship Id="rId6" Type="http://schemas.openxmlformats.org/officeDocument/2006/relationships/image" Target="../media/image82.jpe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11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4.xml"/><Relationship Id="rId6" Type="http://schemas.openxmlformats.org/officeDocument/2006/relationships/image" Target="../media/image82.jpe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18.xml"/><Relationship Id="rId1" Type="http://schemas.openxmlformats.org/officeDocument/2006/relationships/vmlDrawing" Target="../drawings/vmlDrawing16.vml"/><Relationship Id="rId5" Type="http://schemas.openxmlformats.org/officeDocument/2006/relationships/image" Target="../media/image87.jpg"/><Relationship Id="rId4" Type="http://schemas.openxmlformats.org/officeDocument/2006/relationships/image" Target="../media/image50.png"/></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18.xml"/><Relationship Id="rId1" Type="http://schemas.openxmlformats.org/officeDocument/2006/relationships/vmlDrawing" Target="../drawings/vmlDrawing17.vml"/><Relationship Id="rId5" Type="http://schemas.openxmlformats.org/officeDocument/2006/relationships/image" Target="../media/image87.jpg"/><Relationship Id="rId4" Type="http://schemas.openxmlformats.org/officeDocument/2006/relationships/image" Target="../media/image5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3.xml"/></Relationships>
</file>

<file path=ppt/slides/_rels/slide13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3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4.xml"/></Relationships>
</file>

<file path=ppt/slides/_rels/slide14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3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3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6.xml.rels><?xml version="1.0" encoding="UTF-8" standalone="yes"?>
<Relationships xmlns="http://schemas.openxmlformats.org/package/2006/relationships"><Relationship Id="rId2" Type="http://schemas.openxmlformats.org/officeDocument/2006/relationships/hyperlink" Target="http://www.mande.co.uk/docs/MSCGuide.pdf" TargetMode="External"/><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22.png"/><Relationship Id="rId4" Type="http://schemas.openxmlformats.org/officeDocument/2006/relationships/oleObject" Target="../embeddings/oleObject2.bin"/></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shutterstock.com/pic-1102049.html" TargetMode="External"/><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1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shutterstock.com/pic-1264115.html" TargetMode="External"/><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8" Type="http://schemas.openxmlformats.org/officeDocument/2006/relationships/image" Target="../media/image107.jpeg"/><Relationship Id="rId3" Type="http://schemas.microsoft.com/office/2007/relationships/hdphoto" Target="../media/hdphoto1.wdp"/><Relationship Id="rId7"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30.xml"/><Relationship Id="rId6" Type="http://schemas.openxmlformats.org/officeDocument/2006/relationships/image" Target="../media/image105.jpeg"/><Relationship Id="rId5"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87.jpg"/></Relationships>
</file>

<file path=ppt/slides/_rels/slide15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30.xml"/><Relationship Id="rId1" Type="http://schemas.openxmlformats.org/officeDocument/2006/relationships/vmlDrawing" Target="../drawings/vmlDrawing18.vml"/><Relationship Id="rId5" Type="http://schemas.openxmlformats.org/officeDocument/2006/relationships/image" Target="../media/image28.png"/><Relationship Id="rId4" Type="http://schemas.openxmlformats.org/officeDocument/2006/relationships/image" Target="../media/image50.png"/></Relationships>
</file>

<file path=ppt/slides/_rels/slide161.xml.rels><?xml version="1.0" encoding="UTF-8" standalone="yes"?>
<Relationships xmlns="http://schemas.openxmlformats.org/package/2006/relationships"><Relationship Id="rId3" Type="http://schemas.openxmlformats.org/officeDocument/2006/relationships/hyperlink" Target="http://www.mande.co.uk/docs/MSCGuide.pdf" TargetMode="External"/><Relationship Id="rId2" Type="http://schemas.openxmlformats.org/officeDocument/2006/relationships/hyperlink" Target="http://www.barefootguide.org/" TargetMode="External"/><Relationship Id="rId1" Type="http://schemas.openxmlformats.org/officeDocument/2006/relationships/slideLayout" Target="../slideLayouts/slideLayout30.xml"/><Relationship Id="rId5" Type="http://schemas.openxmlformats.org/officeDocument/2006/relationships/hyperlink" Target="http://www.inprogressweb.com/resource-library/monitoring-evaluation/" TargetMode="External"/><Relationship Id="rId4" Type="http://schemas.openxmlformats.org/officeDocument/2006/relationships/hyperlink" Target="http://www.outcomemapping.ca/resource/resource.php?id=269"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8.jpg"/><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0.png"/><Relationship Id="rId4" Type="http://schemas.openxmlformats.org/officeDocument/2006/relationships/oleObject" Target="../embeddings/oleObject3.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56.jpg"/><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5.xml"/><Relationship Id="rId1" Type="http://schemas.openxmlformats.org/officeDocument/2006/relationships/vmlDrawing" Target="../drawings/vmlDrawing6.vml"/><Relationship Id="rId5" Type="http://schemas.openxmlformats.org/officeDocument/2006/relationships/image" Target="../media/image56.jpg"/><Relationship Id="rId4" Type="http://schemas.openxmlformats.org/officeDocument/2006/relationships/image" Target="../media/image50.png"/></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image" Target="../media/image65.png"/><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xml"/><Relationship Id="rId1" Type="http://schemas.openxmlformats.org/officeDocument/2006/relationships/vmlDrawing" Target="../drawings/vmlDrawing8.vml"/><Relationship Id="rId5" Type="http://schemas.openxmlformats.org/officeDocument/2006/relationships/image" Target="../media/image67.jpg"/><Relationship Id="rId4" Type="http://schemas.openxmlformats.org/officeDocument/2006/relationships/image" Target="../media/image50.png"/></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9.vml"/><Relationship Id="rId5" Type="http://schemas.openxmlformats.org/officeDocument/2006/relationships/image" Target="../media/image68.png"/><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10.vml"/><Relationship Id="rId5" Type="http://schemas.openxmlformats.org/officeDocument/2006/relationships/image" Target="../media/image69.jpe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36912"/>
            <a:ext cx="7772400" cy="1152128"/>
          </a:xfrm>
        </p:spPr>
        <p:txBody>
          <a:bodyPr/>
          <a:lstStyle/>
          <a:p>
            <a:r>
              <a:rPr lang="en-GB" dirty="0" smtClean="0"/>
              <a:t>Project Benefit Monitoring &amp; Evaluation </a:t>
            </a:r>
            <a:r>
              <a:rPr lang="en-GB" dirty="0"/>
              <a:t>System</a:t>
            </a:r>
            <a:endParaRPr lang="en-US" dirty="0"/>
          </a:p>
        </p:txBody>
      </p:sp>
      <p:sp>
        <p:nvSpPr>
          <p:cNvPr id="3" name="Footer Placeholder 2"/>
          <p:cNvSpPr>
            <a:spLocks noGrp="1"/>
          </p:cNvSpPr>
          <p:nvPr>
            <p:ph type="ftr" sz="quarter" idx="3"/>
          </p:nvPr>
        </p:nvSpPr>
        <p:spPr/>
        <p:txBody>
          <a:bodyPr/>
          <a:lstStyle/>
          <a:p>
            <a:r>
              <a:rPr lang="en-GB" dirty="0" smtClean="0"/>
              <a:t>The Cameroon Biosecurity Project</a:t>
            </a:r>
            <a:endParaRPr lang="en-GB" dirty="0"/>
          </a:p>
        </p:txBody>
      </p:sp>
      <p:sp>
        <p:nvSpPr>
          <p:cNvPr id="4" name="Subtitle 3"/>
          <p:cNvSpPr>
            <a:spLocks noGrp="1"/>
          </p:cNvSpPr>
          <p:nvPr>
            <p:ph type="subTitle" idx="1"/>
          </p:nvPr>
        </p:nvSpPr>
        <p:spPr>
          <a:xfrm>
            <a:off x="1331640" y="4221088"/>
            <a:ext cx="6400800" cy="914400"/>
          </a:xfrm>
        </p:spPr>
        <p:txBody>
          <a:bodyPr/>
          <a:lstStyle/>
          <a:p>
            <a:r>
              <a:rPr lang="en-GB" b="1" dirty="0"/>
              <a:t>For the Cameroon Biosecurity Project</a:t>
            </a:r>
          </a:p>
        </p:txBody>
      </p:sp>
      <p:sp>
        <p:nvSpPr>
          <p:cNvPr id="5" name="TextBox 4"/>
          <p:cNvSpPr txBox="1"/>
          <p:nvPr/>
        </p:nvSpPr>
        <p:spPr>
          <a:xfrm>
            <a:off x="3275856" y="5229200"/>
            <a:ext cx="2585964" cy="904863"/>
          </a:xfrm>
          <a:prstGeom prst="rect">
            <a:avLst/>
          </a:prstGeom>
          <a:noFill/>
        </p:spPr>
        <p:txBody>
          <a:bodyPr wrap="none" rtlCol="0">
            <a:spAutoFit/>
          </a:bodyPr>
          <a:lstStyle/>
          <a:p>
            <a:pPr algn="ctr">
              <a:spcBef>
                <a:spcPct val="20000"/>
              </a:spcBef>
              <a:buClr>
                <a:schemeClr val="tx1"/>
              </a:buClr>
            </a:pPr>
            <a:r>
              <a:rPr lang="en-GB" dirty="0">
                <a:solidFill>
                  <a:srgbClr val="000000"/>
                </a:solidFill>
                <a:latin typeface="+mn-lt"/>
              </a:rPr>
              <a:t>John Mauremootoo</a:t>
            </a:r>
          </a:p>
          <a:p>
            <a:pPr algn="ctr">
              <a:spcBef>
                <a:spcPct val="20000"/>
              </a:spcBef>
              <a:buClr>
                <a:schemeClr val="tx1"/>
              </a:buClr>
            </a:pPr>
            <a:r>
              <a:rPr lang="en-GB" dirty="0">
                <a:solidFill>
                  <a:srgbClr val="000000"/>
                </a:solidFill>
                <a:latin typeface="+mn-lt"/>
              </a:rPr>
              <a:t>Prudence Galega</a:t>
            </a:r>
          </a:p>
        </p:txBody>
      </p:sp>
    </p:spTree>
    <p:extLst>
      <p:ext uri="{BB962C8B-B14F-4D97-AF65-F5344CB8AC3E}">
        <p14:creationId xmlns:p14="http://schemas.microsoft.com/office/powerpoint/2010/main" val="1042730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 of </a:t>
            </a:r>
            <a:r>
              <a:rPr lang="en-GB" dirty="0" smtClean="0"/>
              <a:t>this Workshop</a:t>
            </a:r>
            <a:endParaRPr lang="en-GB" dirty="0"/>
          </a:p>
        </p:txBody>
      </p:sp>
      <p:sp>
        <p:nvSpPr>
          <p:cNvPr id="3" name="Content Placeholder 2"/>
          <p:cNvSpPr>
            <a:spLocks noGrp="1"/>
          </p:cNvSpPr>
          <p:nvPr>
            <p:ph idx="1"/>
          </p:nvPr>
        </p:nvSpPr>
        <p:spPr/>
        <p:txBody>
          <a:bodyPr/>
          <a:lstStyle/>
          <a:p>
            <a:r>
              <a:rPr lang="en-GB" dirty="0" smtClean="0"/>
              <a:t>To reach a common understanding of the rationale for the development of the PBME system</a:t>
            </a:r>
          </a:p>
          <a:p>
            <a:r>
              <a:rPr lang="en-GB" dirty="0" smtClean="0"/>
              <a:t>To develop the </a:t>
            </a:r>
            <a:r>
              <a:rPr lang="en-GB" u="sng" dirty="0" smtClean="0"/>
              <a:t>elements </a:t>
            </a:r>
            <a:r>
              <a:rPr lang="en-GB" dirty="0" smtClean="0"/>
              <a:t>of a PBME system that will be highly participatory and encourage ownership of project-related outcomes in order to maximise chances of long-term impact and sustainability.</a:t>
            </a:r>
          </a:p>
          <a:p>
            <a:endParaRPr lang="en-GB"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20116525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42082"/>
            <a:ext cx="7704856" cy="782662"/>
          </a:xfrm>
        </p:spPr>
        <p:txBody>
          <a:bodyPr/>
          <a:lstStyle/>
          <a:p>
            <a:r>
              <a:rPr lang="en-GB" dirty="0"/>
              <a:t>Using OM to monitor </a:t>
            </a:r>
            <a:r>
              <a:rPr lang="en-GB" dirty="0" smtClean="0"/>
              <a:t>results</a:t>
            </a:r>
            <a:br>
              <a:rPr lang="en-GB" dirty="0" smtClean="0"/>
            </a:br>
            <a:r>
              <a:rPr lang="en-GB" sz="3200" dirty="0" smtClean="0"/>
              <a:t>Step 4: Define desired stakeholder outcomes</a:t>
            </a:r>
            <a:endParaRPr lang="en-GB" sz="3200" dirty="0"/>
          </a:p>
        </p:txBody>
      </p:sp>
      <p:grpSp>
        <p:nvGrpSpPr>
          <p:cNvPr id="15" name="Group 14"/>
          <p:cNvGrpSpPr/>
          <p:nvPr/>
        </p:nvGrpSpPr>
        <p:grpSpPr>
          <a:xfrm>
            <a:off x="1180455" y="5304769"/>
            <a:ext cx="5486945" cy="1292583"/>
            <a:chOff x="604768" y="4512681"/>
            <a:chExt cx="5198160" cy="1292583"/>
          </a:xfrm>
        </p:grpSpPr>
        <p:sp>
          <p:nvSpPr>
            <p:cNvPr id="6" name="Rectangle 5"/>
            <p:cNvSpPr/>
            <p:nvPr/>
          </p:nvSpPr>
          <p:spPr bwMode="auto">
            <a:xfrm>
              <a:off x="604768" y="5085184"/>
              <a:ext cx="5184576" cy="72008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Prepare a monitoring plan</a:t>
              </a:r>
              <a:endParaRPr lang="en-GB" sz="1400" b="1" spc="110" dirty="0">
                <a:solidFill>
                  <a:srgbClr val="FFFFFF">
                    <a:lumMod val="50000"/>
                  </a:srgbClr>
                </a:solidFill>
                <a:latin typeface="Franklin Gothic Medium" pitchFamily="34" charset="0"/>
              </a:endParaRPr>
            </a:p>
            <a:p>
              <a:pPr eaLnBrk="0" hangingPunct="0">
                <a:spcBef>
                  <a:spcPts val="300"/>
                </a:spcBef>
                <a:spcAft>
                  <a:spcPts val="600"/>
                </a:spcAft>
                <a:defRPr/>
              </a:pPr>
              <a:endParaRPr lang="en-GB" sz="2000" spc="110" dirty="0">
                <a:solidFill>
                  <a:srgbClr val="000000"/>
                </a:solidFill>
              </a:endParaRPr>
            </a:p>
          </p:txBody>
        </p:sp>
        <p:sp>
          <p:nvSpPr>
            <p:cNvPr id="7" name="Rectangle 6"/>
            <p:cNvSpPr>
              <a:spLocks noChangeArrowheads="1"/>
            </p:cNvSpPr>
            <p:nvPr/>
          </p:nvSpPr>
          <p:spPr bwMode="auto">
            <a:xfrm>
              <a:off x="604769" y="4512681"/>
              <a:ext cx="5198159" cy="716519"/>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rgbClr val="FFFFFF"/>
                  </a:solidFill>
                  <a:latin typeface="Franklin Gothic Medium" pitchFamily="34" charset="0"/>
                </a:rPr>
                <a:t>2. OUTCOME &amp; PERFORMANCE MONITORING</a:t>
              </a:r>
            </a:p>
            <a:p>
              <a:pPr>
                <a:spcAft>
                  <a:spcPts val="300"/>
                </a:spcAft>
                <a:defRPr/>
              </a:pPr>
              <a:r>
                <a:rPr lang="en-GB" sz="1600" i="1" spc="110" dirty="0" smtClean="0">
                  <a:solidFill>
                    <a:srgbClr val="FFFFFF"/>
                  </a:solidFill>
                  <a:latin typeface="Franklin Gothic Medium" pitchFamily="34" charset="0"/>
                </a:rPr>
                <a:t>How we know we are on track &amp; how we can improve</a:t>
              </a:r>
              <a:endParaRPr lang="en-GB" sz="1600" i="1" spc="110" dirty="0">
                <a:solidFill>
                  <a:srgbClr val="FFFFFF"/>
                </a:solidFill>
                <a:latin typeface="Franklin Gothic Medium" pitchFamily="34"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3246864062"/>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3844"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grpSp>
        <p:nvGrpSpPr>
          <p:cNvPr id="9" name="Group 5"/>
          <p:cNvGrpSpPr>
            <a:grpSpLocks/>
          </p:cNvGrpSpPr>
          <p:nvPr/>
        </p:nvGrpSpPr>
        <p:grpSpPr bwMode="auto">
          <a:xfrm>
            <a:off x="1180455" y="1268760"/>
            <a:ext cx="5487796" cy="3528392"/>
            <a:chOff x="1523999" y="1137806"/>
            <a:chExt cx="6495169" cy="5772193"/>
          </a:xfrm>
        </p:grpSpPr>
        <p:sp>
          <p:nvSpPr>
            <p:cNvPr id="10" name="Rectangle 9"/>
            <p:cNvSpPr/>
            <p:nvPr/>
          </p:nvSpPr>
          <p:spPr bwMode="auto">
            <a:xfrm>
              <a:off x="1523999" y="1491206"/>
              <a:ext cx="6485678" cy="541879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solidFill>
                    <a:srgbClr val="000000"/>
                  </a:solidFill>
                  <a:latin typeface="Franklin Gothic Medium" pitchFamily="34" charset="0"/>
                </a:rPr>
                <a:t>INTENTIONAL DESIGN</a:t>
              </a:r>
            </a:p>
            <a:p>
              <a:pPr>
                <a:spcBef>
                  <a:spcPts val="1200"/>
                </a:spcBef>
                <a:spcAft>
                  <a:spcPts val="300"/>
                </a:spcAft>
                <a:defRPr/>
              </a:pPr>
              <a:endParaRPr lang="en-GB" sz="400" b="1" spc="110" dirty="0" smtClean="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Vision (your dream)</a:t>
              </a:r>
              <a:endParaRPr lang="en-GB" sz="1400" b="1" spc="110" dirty="0">
                <a:solidFill>
                  <a:srgbClr val="FFFFFF">
                    <a:lumMod val="50000"/>
                  </a:srgbClr>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Mission (</a:t>
              </a:r>
              <a:r>
                <a:rPr lang="en-GB" sz="1400" b="1" spc="110" dirty="0">
                  <a:solidFill>
                    <a:srgbClr val="FFFFFF">
                      <a:lumMod val="50000"/>
                    </a:srgbClr>
                  </a:solidFill>
                  <a:latin typeface="Franklin Gothic Medium" pitchFamily="34" charset="0"/>
                </a:rPr>
                <a:t>your contribution to the vison)</a:t>
              </a:r>
            </a:p>
            <a:p>
              <a:pPr>
                <a:spcBef>
                  <a:spcPts val="300"/>
                </a:spcBef>
                <a:spcAft>
                  <a:spcPts val="300"/>
                </a:spcAft>
                <a:defRPr/>
              </a:pPr>
              <a:r>
                <a:rPr lang="en-GB" sz="1400" b="1" spc="110" dirty="0">
                  <a:solidFill>
                    <a:srgbClr val="000000"/>
                  </a:solidFill>
                  <a:latin typeface="Franklin Gothic Medium" pitchFamily="34" charset="0"/>
                </a:rPr>
                <a:t>Define desired results/outcomes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400" b="1" spc="110" dirty="0">
                  <a:solidFill>
                    <a:srgbClr val="000000"/>
                  </a:solidFill>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Define indicators (are we on track?)</a:t>
              </a:r>
            </a:p>
            <a:p>
              <a:pPr>
                <a:spcBef>
                  <a:spcPts val="300"/>
                </a:spcBef>
                <a:spcAft>
                  <a:spcPts val="300"/>
                </a:spcAft>
                <a:defRPr/>
              </a:pPr>
              <a:r>
                <a:rPr lang="en-GB" sz="1400" b="1" spc="110" dirty="0">
                  <a:solidFill>
                    <a:srgbClr val="FFFFFF">
                      <a:lumMod val="50000"/>
                    </a:srgbClr>
                  </a:solidFill>
                  <a:latin typeface="Franklin Gothic Medium" pitchFamily="34" charset="0"/>
                </a:rPr>
                <a:t>Define our strategy (how we contribute to an outcome)</a:t>
              </a:r>
            </a:p>
            <a:p>
              <a:pPr eaLnBrk="0" hangingPunct="0">
                <a:spcBef>
                  <a:spcPts val="300"/>
                </a:spcBef>
                <a:spcAft>
                  <a:spcPts val="600"/>
                </a:spcAft>
                <a:defRPr/>
              </a:pPr>
              <a:endParaRPr lang="en-GB" sz="2000" spc="110" dirty="0">
                <a:solidFill>
                  <a:srgbClr val="000000"/>
                </a:solidFill>
              </a:endParaRPr>
            </a:p>
          </p:txBody>
        </p:sp>
        <p:sp>
          <p:nvSpPr>
            <p:cNvPr id="11" name="Rectangle 7"/>
            <p:cNvSpPr>
              <a:spLocks noChangeArrowheads="1"/>
            </p:cNvSpPr>
            <p:nvPr/>
          </p:nvSpPr>
          <p:spPr bwMode="auto">
            <a:xfrm>
              <a:off x="1523999" y="1137806"/>
              <a:ext cx="6495169" cy="1283398"/>
            </a:xfrm>
            <a:prstGeom prst="rect">
              <a:avLst/>
            </a:prstGeom>
            <a:solidFill>
              <a:srgbClr val="CC6600"/>
            </a:solidFill>
            <a:ln w="28575" algn="ctr">
              <a:solidFill>
                <a:schemeClr val="tx1"/>
              </a:solidFill>
              <a:round/>
              <a:headEnd/>
              <a:tailEnd/>
            </a:ln>
          </p:spPr>
          <p:txBody>
            <a:bodyPr/>
            <a:lstStyle/>
            <a:p>
              <a:pPr marL="342900" indent="-342900">
                <a:spcAft>
                  <a:spcPts val="300"/>
                </a:spcAft>
                <a:buFontTx/>
                <a:buAutoNum type="arabicPeriod"/>
                <a:defRPr/>
              </a:pPr>
              <a:r>
                <a:rPr lang="en-GB" sz="1800" spc="110" dirty="0" smtClean="0">
                  <a:solidFill>
                    <a:srgbClr val="FFFFFF"/>
                  </a:solidFill>
                  <a:latin typeface="Franklin Gothic Medium" pitchFamily="34" charset="0"/>
                </a:rPr>
                <a:t>PLANNING (</a:t>
              </a:r>
              <a:r>
                <a:rPr lang="en-GB" sz="1800" i="1" spc="110" dirty="0" smtClean="0">
                  <a:solidFill>
                    <a:srgbClr val="FFFFFF"/>
                  </a:solidFill>
                  <a:latin typeface="Franklin Gothic Medium" pitchFamily="34" charset="0"/>
                </a:rPr>
                <a:t>INTENTIONAL DESIGN</a:t>
              </a:r>
              <a:r>
                <a:rPr lang="en-GB" sz="1800" spc="110" dirty="0" smtClean="0">
                  <a:solidFill>
                    <a:srgbClr val="FFFFFF"/>
                  </a:solidFill>
                  <a:latin typeface="Franklin Gothic Medium" pitchFamily="34" charset="0"/>
                </a:rPr>
                <a:t>)</a:t>
              </a:r>
            </a:p>
            <a:p>
              <a:pPr>
                <a:spcAft>
                  <a:spcPts val="300"/>
                </a:spcAft>
                <a:defRPr/>
              </a:pPr>
              <a:r>
                <a:rPr lang="en-GB" sz="1600" i="1" spc="110" dirty="0" smtClean="0">
                  <a:solidFill>
                    <a:srgbClr val="FFFFFF"/>
                  </a:solidFill>
                  <a:latin typeface="Franklin Gothic Medium" pitchFamily="34" charset="0"/>
                </a:rPr>
                <a:t>What we are trying to accomplish &amp; how</a:t>
              </a:r>
              <a:endParaRPr lang="en-GB" sz="1600" i="1" spc="110" dirty="0">
                <a:solidFill>
                  <a:srgbClr val="FFFFFF"/>
                </a:solidFill>
                <a:latin typeface="Franklin Gothic Medium" pitchFamily="34" charset="0"/>
              </a:endParaRPr>
            </a:p>
          </p:txBody>
        </p:sp>
      </p:grpSp>
      <p:cxnSp>
        <p:nvCxnSpPr>
          <p:cNvPr id="17" name="Straight Arrow Connector 16"/>
          <p:cNvCxnSpPr/>
          <p:nvPr/>
        </p:nvCxnSpPr>
        <p:spPr bwMode="auto">
          <a:xfrm flipH="1">
            <a:off x="6660232" y="2924944"/>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660232" y="6237312"/>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7277561"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9552" y="2924944"/>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endCxn id="6" idx="1"/>
          </p:cNvCxnSpPr>
          <p:nvPr/>
        </p:nvCxnSpPr>
        <p:spPr bwMode="auto">
          <a:xfrm>
            <a:off x="539552" y="6237312"/>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80817"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6004" y="1196752"/>
            <a:ext cx="2257996" cy="1620113"/>
          </a:xfrm>
          <a:prstGeom prst="rect">
            <a:avLst/>
          </a:prstGeom>
        </p:spPr>
      </p:pic>
    </p:spTree>
    <p:extLst>
      <p:ext uri="{BB962C8B-B14F-4D97-AF65-F5344CB8AC3E}">
        <p14:creationId xmlns:p14="http://schemas.microsoft.com/office/powerpoint/2010/main" val="10250792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2"/>
          <p:cNvSpPr txBox="1">
            <a:spLocks noChangeArrowheads="1"/>
          </p:cNvSpPr>
          <p:nvPr/>
        </p:nvSpPr>
        <p:spPr bwMode="auto">
          <a:xfrm>
            <a:off x="323528" y="370114"/>
            <a:ext cx="85689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r>
              <a:rPr lang="en-US" sz="3200" dirty="0" smtClean="0"/>
              <a:t>Step 4</a:t>
            </a:r>
            <a:r>
              <a:rPr lang="en-US" sz="3200" dirty="0"/>
              <a:t>: Define desired stakeholder outcomes</a:t>
            </a:r>
            <a:endParaRPr lang="en-US" dirty="0"/>
          </a:p>
        </p:txBody>
      </p:sp>
      <p:sp>
        <p:nvSpPr>
          <p:cNvPr id="8" name="Content Placeholder 2"/>
          <p:cNvSpPr txBox="1">
            <a:spLocks/>
          </p:cNvSpPr>
          <p:nvPr/>
        </p:nvSpPr>
        <p:spPr>
          <a:xfrm>
            <a:off x="1143000" y="1219200"/>
            <a:ext cx="6781800" cy="4724400"/>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r>
              <a:rPr lang="en-US" dirty="0" smtClean="0"/>
              <a:t>Can your Boundary Partners behave in new ways which support the project’s Mission &amp; contribute to its Vision?</a:t>
            </a:r>
          </a:p>
          <a:p>
            <a:r>
              <a:rPr lang="en-US" dirty="0" smtClean="0"/>
              <a:t>How would your Boundary Partners behave if the project was extremely successful?</a:t>
            </a:r>
          </a:p>
          <a:p>
            <a:r>
              <a:rPr lang="en-US" dirty="0" smtClean="0"/>
              <a:t>These stakeholder outcomes are known as </a:t>
            </a:r>
            <a:r>
              <a:rPr lang="en-US" i="1" dirty="0" smtClean="0"/>
              <a:t>Outcome Challenges</a:t>
            </a:r>
            <a:r>
              <a:rPr lang="en-US" dirty="0" smtClean="0"/>
              <a:t>.</a:t>
            </a:r>
          </a:p>
        </p:txBody>
      </p:sp>
    </p:spTree>
    <p:extLst>
      <p:ext uri="{BB962C8B-B14F-4D97-AF65-F5344CB8AC3E}">
        <p14:creationId xmlns:p14="http://schemas.microsoft.com/office/powerpoint/2010/main" val="10706285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The Cameroon Biosecurity Project</a:t>
            </a:r>
            <a:endParaRPr lang="en-GB" dirty="0"/>
          </a:p>
        </p:txBody>
      </p:sp>
      <p:sp>
        <p:nvSpPr>
          <p:cNvPr id="3" name="Rectangle 2"/>
          <p:cNvSpPr>
            <a:spLocks noChangeArrowheads="1"/>
          </p:cNvSpPr>
          <p:nvPr/>
        </p:nvSpPr>
        <p:spPr bwMode="auto">
          <a:xfrm>
            <a:off x="1259632" y="286564"/>
            <a:ext cx="66247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l" eaLnBrk="1" hangingPunct="1">
              <a:spcBef>
                <a:spcPct val="0"/>
              </a:spcBef>
            </a:pPr>
            <a:r>
              <a:rPr lang="en-US" sz="3600" dirty="0" smtClean="0">
                <a:latin typeface="+mj-lt"/>
              </a:rPr>
              <a:t>Outcome Challenge characteristics</a:t>
            </a:r>
            <a:endParaRPr lang="en-US" sz="3600" dirty="0">
              <a:latin typeface="+mj-lt"/>
              <a:sym typeface="Gill Sans"/>
            </a:endParaRPr>
          </a:p>
        </p:txBody>
      </p:sp>
      <p:sp>
        <p:nvSpPr>
          <p:cNvPr id="4" name="Text Box 3"/>
          <p:cNvSpPr txBox="1">
            <a:spLocks noChangeArrowheads="1"/>
          </p:cNvSpPr>
          <p:nvPr/>
        </p:nvSpPr>
        <p:spPr bwMode="auto">
          <a:xfrm>
            <a:off x="683568" y="1524000"/>
            <a:ext cx="7776864"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a:spcBef>
                <a:spcPct val="20000"/>
              </a:spcBef>
              <a:buClr>
                <a:schemeClr val="tx1"/>
              </a:buClr>
              <a:buFont typeface="Arial" pitchFamily="34" charset="0"/>
              <a:buChar char="•"/>
            </a:pPr>
            <a:r>
              <a:rPr lang="en-GB" dirty="0" smtClean="0">
                <a:solidFill>
                  <a:srgbClr val="000000"/>
                </a:solidFill>
                <a:latin typeface="+mn-lt"/>
              </a:rPr>
              <a:t>One </a:t>
            </a:r>
            <a:r>
              <a:rPr lang="en-GB" dirty="0">
                <a:solidFill>
                  <a:srgbClr val="000000"/>
                </a:solidFill>
                <a:latin typeface="+mn-lt"/>
              </a:rPr>
              <a:t>for each boundary partner</a:t>
            </a:r>
          </a:p>
          <a:p>
            <a:pPr>
              <a:spcBef>
                <a:spcPct val="20000"/>
              </a:spcBef>
              <a:buClr>
                <a:schemeClr val="tx1"/>
              </a:buClr>
              <a:buFont typeface="Arial" pitchFamily="34" charset="0"/>
              <a:buChar char="•"/>
            </a:pPr>
            <a:r>
              <a:rPr lang="en-GB" dirty="0" smtClean="0">
                <a:solidFill>
                  <a:srgbClr val="000000"/>
                </a:solidFill>
                <a:latin typeface="+mn-lt"/>
              </a:rPr>
              <a:t>Describes </a:t>
            </a:r>
            <a:r>
              <a:rPr lang="en-GB" dirty="0">
                <a:solidFill>
                  <a:srgbClr val="000000"/>
                </a:solidFill>
                <a:latin typeface="+mn-lt"/>
              </a:rPr>
              <a:t>the boundary partners’ ideal (but possible) contribution to the vision</a:t>
            </a:r>
          </a:p>
          <a:p>
            <a:pPr>
              <a:spcBef>
                <a:spcPct val="20000"/>
              </a:spcBef>
              <a:buClr>
                <a:schemeClr val="tx1"/>
              </a:buClr>
              <a:buFont typeface="Arial" pitchFamily="34" charset="0"/>
              <a:buChar char="•"/>
            </a:pPr>
            <a:r>
              <a:rPr lang="en-GB" b="1" dirty="0" smtClean="0">
                <a:solidFill>
                  <a:srgbClr val="CC9900"/>
                </a:solidFill>
                <a:latin typeface="+mn-lt"/>
              </a:rPr>
              <a:t>Written </a:t>
            </a:r>
            <a:r>
              <a:rPr lang="en-GB" b="1" dirty="0">
                <a:solidFill>
                  <a:srgbClr val="CC9900"/>
                </a:solidFill>
                <a:latin typeface="+mn-lt"/>
              </a:rPr>
              <a:t>like this: </a:t>
            </a:r>
            <a:r>
              <a:rPr lang="en-GB" dirty="0">
                <a:solidFill>
                  <a:srgbClr val="000000"/>
                </a:solidFill>
                <a:latin typeface="+mn-lt"/>
              </a:rPr>
              <a:t>“The </a:t>
            </a:r>
            <a:r>
              <a:rPr lang="en-GB" dirty="0" smtClean="0">
                <a:solidFill>
                  <a:srgbClr val="000000"/>
                </a:solidFill>
                <a:latin typeface="+mn-lt"/>
              </a:rPr>
              <a:t>project intends </a:t>
            </a:r>
            <a:r>
              <a:rPr lang="en-GB" dirty="0">
                <a:solidFill>
                  <a:srgbClr val="000000"/>
                </a:solidFill>
                <a:latin typeface="+mn-lt"/>
              </a:rPr>
              <a:t>to see </a:t>
            </a:r>
            <a:r>
              <a:rPr lang="en-GB" dirty="0" smtClean="0">
                <a:solidFill>
                  <a:srgbClr val="000000"/>
                </a:solidFill>
                <a:latin typeface="+mn-lt"/>
              </a:rPr>
              <a:t>[</a:t>
            </a:r>
            <a:r>
              <a:rPr lang="en-GB" b="1" dirty="0">
                <a:solidFill>
                  <a:srgbClr val="CC9900"/>
                </a:solidFill>
                <a:latin typeface="+mn-lt"/>
              </a:rPr>
              <a:t>Boundary Partner</a:t>
            </a:r>
            <a:r>
              <a:rPr lang="en-GB" dirty="0">
                <a:solidFill>
                  <a:srgbClr val="000000"/>
                </a:solidFill>
                <a:latin typeface="+mn-lt"/>
              </a:rPr>
              <a:t>] who [</a:t>
            </a:r>
            <a:r>
              <a:rPr lang="en-GB" b="1" dirty="0">
                <a:solidFill>
                  <a:srgbClr val="CC9900"/>
                </a:solidFill>
                <a:latin typeface="+mn-lt"/>
              </a:rPr>
              <a:t>description of behaviours in the active present tense</a:t>
            </a:r>
            <a:r>
              <a:rPr lang="en-GB" dirty="0" smtClean="0">
                <a:solidFill>
                  <a:srgbClr val="000000"/>
                </a:solidFill>
                <a:latin typeface="+mn-lt"/>
              </a:rPr>
              <a:t>]”</a:t>
            </a:r>
            <a:endParaRPr lang="en-GB" dirty="0">
              <a:solidFill>
                <a:srgbClr val="000000"/>
              </a:solidFill>
              <a:latin typeface="+mn-lt"/>
            </a:endParaRPr>
          </a:p>
        </p:txBody>
      </p:sp>
    </p:spTree>
    <p:extLst>
      <p:ext uri="{BB962C8B-B14F-4D97-AF65-F5344CB8AC3E}">
        <p14:creationId xmlns:p14="http://schemas.microsoft.com/office/powerpoint/2010/main" val="4527437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ChangeArrowheads="1"/>
          </p:cNvSpPr>
          <p:nvPr/>
        </p:nvSpPr>
        <p:spPr bwMode="auto">
          <a:xfrm>
            <a:off x="611560" y="286564"/>
            <a:ext cx="78466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l" eaLnBrk="1" hangingPunct="1">
              <a:spcBef>
                <a:spcPct val="0"/>
              </a:spcBef>
            </a:pPr>
            <a:r>
              <a:rPr lang="en-US" sz="3600" dirty="0" smtClean="0">
                <a:latin typeface="+mj-lt"/>
              </a:rPr>
              <a:t>Outcome Challenge Facilitation Questions</a:t>
            </a:r>
            <a:endParaRPr lang="en-US" sz="3600" dirty="0">
              <a:latin typeface="+mj-lt"/>
              <a:sym typeface="Gill Sans"/>
            </a:endParaRPr>
          </a:p>
        </p:txBody>
      </p:sp>
      <p:sp>
        <p:nvSpPr>
          <p:cNvPr id="30724" name="Text Box 3"/>
          <p:cNvSpPr txBox="1">
            <a:spLocks noChangeArrowheads="1"/>
          </p:cNvSpPr>
          <p:nvPr/>
        </p:nvSpPr>
        <p:spPr bwMode="auto">
          <a:xfrm>
            <a:off x="683568" y="1524000"/>
            <a:ext cx="7776864"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a:spcBef>
                <a:spcPct val="20000"/>
              </a:spcBef>
              <a:buClr>
                <a:schemeClr val="tx1"/>
              </a:buClr>
              <a:buFont typeface="Arial" pitchFamily="34" charset="0"/>
              <a:buChar char="•"/>
            </a:pPr>
            <a:r>
              <a:rPr lang="en-GB" dirty="0">
                <a:solidFill>
                  <a:srgbClr val="000000"/>
                </a:solidFill>
                <a:latin typeface="+mn-lt"/>
              </a:rPr>
              <a:t>Ideally, in order to contribute to the </a:t>
            </a:r>
            <a:r>
              <a:rPr lang="en-GB" dirty="0" smtClean="0">
                <a:solidFill>
                  <a:srgbClr val="000000"/>
                </a:solidFill>
                <a:latin typeface="+mn-lt"/>
              </a:rPr>
              <a:t>Vision</a:t>
            </a:r>
            <a:r>
              <a:rPr lang="en-GB" dirty="0">
                <a:solidFill>
                  <a:srgbClr val="000000"/>
                </a:solidFill>
                <a:latin typeface="+mn-lt"/>
              </a:rPr>
              <a:t>, how would the </a:t>
            </a:r>
            <a:r>
              <a:rPr lang="en-GB" dirty="0" smtClean="0">
                <a:solidFill>
                  <a:srgbClr val="000000"/>
                </a:solidFill>
                <a:latin typeface="+mn-lt"/>
              </a:rPr>
              <a:t>Boundary Partner </a:t>
            </a:r>
            <a:r>
              <a:rPr lang="en-GB" dirty="0">
                <a:solidFill>
                  <a:srgbClr val="000000"/>
                </a:solidFill>
                <a:latin typeface="+mn-lt"/>
              </a:rPr>
              <a:t>be behaving?</a:t>
            </a:r>
          </a:p>
          <a:p>
            <a:pPr>
              <a:spcBef>
                <a:spcPct val="20000"/>
              </a:spcBef>
              <a:buClr>
                <a:schemeClr val="tx1"/>
              </a:buClr>
              <a:buFont typeface="Arial" pitchFamily="34" charset="0"/>
              <a:buChar char="•"/>
            </a:pPr>
            <a:r>
              <a:rPr lang="en-GB" dirty="0" smtClean="0">
                <a:solidFill>
                  <a:srgbClr val="000000"/>
                </a:solidFill>
                <a:latin typeface="+mn-lt"/>
              </a:rPr>
              <a:t>With </a:t>
            </a:r>
            <a:r>
              <a:rPr lang="en-GB" dirty="0">
                <a:solidFill>
                  <a:srgbClr val="000000"/>
                </a:solidFill>
                <a:latin typeface="+mn-lt"/>
              </a:rPr>
              <a:t>whom would they be interacting?</a:t>
            </a:r>
          </a:p>
          <a:p>
            <a:pPr>
              <a:spcBef>
                <a:spcPct val="20000"/>
              </a:spcBef>
              <a:buClr>
                <a:schemeClr val="tx1"/>
              </a:buClr>
              <a:buFont typeface="Arial" pitchFamily="34" charset="0"/>
              <a:buChar char="•"/>
            </a:pPr>
            <a:r>
              <a:rPr lang="en-GB" dirty="0" smtClean="0">
                <a:solidFill>
                  <a:srgbClr val="000000"/>
                </a:solidFill>
                <a:latin typeface="+mn-lt"/>
              </a:rPr>
              <a:t>What </a:t>
            </a:r>
            <a:r>
              <a:rPr lang="en-GB" dirty="0">
                <a:solidFill>
                  <a:srgbClr val="000000"/>
                </a:solidFill>
                <a:latin typeface="+mn-lt"/>
              </a:rPr>
              <a:t>would they be doing to contribute maximally to the vision</a:t>
            </a:r>
            <a:r>
              <a:rPr lang="en-GB" dirty="0" smtClean="0">
                <a:solidFill>
                  <a:srgbClr val="000000"/>
                </a:solidFill>
                <a:latin typeface="+mn-lt"/>
              </a:rPr>
              <a:t>?</a:t>
            </a:r>
            <a:endParaRPr lang="en-GB" dirty="0">
              <a:solidFill>
                <a:srgbClr val="000000"/>
              </a:solidFill>
              <a:latin typeface="+mn-lt"/>
            </a:endParaRPr>
          </a:p>
        </p:txBody>
      </p:sp>
    </p:spTree>
    <p:extLst>
      <p:ext uri="{BB962C8B-B14F-4D97-AF65-F5344CB8AC3E}">
        <p14:creationId xmlns:p14="http://schemas.microsoft.com/office/powerpoint/2010/main" val="3184831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The Cameroon Biosecurity Project</a:t>
            </a:r>
            <a:endParaRPr lang="en-GB" dirty="0"/>
          </a:p>
        </p:txBody>
      </p:sp>
      <p:sp>
        <p:nvSpPr>
          <p:cNvPr id="3" name="Rectangle 2"/>
          <p:cNvSpPr/>
          <p:nvPr/>
        </p:nvSpPr>
        <p:spPr>
          <a:xfrm>
            <a:off x="827584" y="188640"/>
            <a:ext cx="7488832" cy="646331"/>
          </a:xfrm>
          <a:prstGeom prst="rect">
            <a:avLst/>
          </a:prstGeom>
        </p:spPr>
        <p:txBody>
          <a:bodyPr wrap="square">
            <a:spAutoFit/>
          </a:bodyPr>
          <a:lstStyle/>
          <a:p>
            <a:r>
              <a:rPr lang="nl-BE" sz="3600" dirty="0">
                <a:latin typeface="+mj-lt"/>
              </a:rPr>
              <a:t>Example </a:t>
            </a:r>
            <a:r>
              <a:rPr lang="nl-BE" sz="3600" dirty="0" smtClean="0">
                <a:latin typeface="+mj-lt"/>
              </a:rPr>
              <a:t>Outcome Challenge </a:t>
            </a:r>
            <a:r>
              <a:rPr lang="nl-BE" sz="3600" dirty="0">
                <a:latin typeface="+mj-lt"/>
              </a:rPr>
              <a:t>statement</a:t>
            </a:r>
            <a:endParaRPr lang="en-GB" sz="3600" dirty="0">
              <a:latin typeface="+mj-lt"/>
            </a:endParaRPr>
          </a:p>
        </p:txBody>
      </p:sp>
      <p:sp>
        <p:nvSpPr>
          <p:cNvPr id="4" name="Rectangle 3"/>
          <p:cNvSpPr/>
          <p:nvPr/>
        </p:nvSpPr>
        <p:spPr>
          <a:xfrm>
            <a:off x="611560" y="1279788"/>
            <a:ext cx="7920880" cy="4042132"/>
          </a:xfrm>
          <a:prstGeom prst="rect">
            <a:avLst/>
          </a:prstGeom>
        </p:spPr>
        <p:txBody>
          <a:bodyPr wrap="square">
            <a:spAutoFit/>
          </a:bodyPr>
          <a:lstStyle/>
          <a:p>
            <a:r>
              <a:rPr lang="en-GB" sz="2000" i="1" dirty="0" smtClean="0">
                <a:solidFill>
                  <a:srgbClr val="000000"/>
                </a:solidFill>
              </a:rPr>
              <a:t>St</a:t>
            </a:r>
            <a:r>
              <a:rPr lang="en-GB" sz="2000" i="1" baseline="30000" dirty="0" smtClean="0">
                <a:solidFill>
                  <a:srgbClr val="000000"/>
                </a:solidFill>
              </a:rPr>
              <a:t>2</a:t>
            </a:r>
            <a:r>
              <a:rPr lang="en-GB" sz="2000" i="1" dirty="0" smtClean="0">
                <a:solidFill>
                  <a:srgbClr val="000000"/>
                </a:solidFill>
              </a:rPr>
              <a:t>eep intends to see </a:t>
            </a:r>
            <a:r>
              <a:rPr lang="en-GB" sz="2000" b="1" i="1" dirty="0" smtClean="0">
                <a:solidFill>
                  <a:srgbClr val="000000"/>
                </a:solidFill>
              </a:rPr>
              <a:t>college administrators </a:t>
            </a:r>
            <a:r>
              <a:rPr lang="en-GB" sz="2000" i="1" dirty="0" smtClean="0">
                <a:solidFill>
                  <a:srgbClr val="000000"/>
                </a:solidFill>
              </a:rPr>
              <a:t>who continually </a:t>
            </a:r>
            <a:r>
              <a:rPr lang="en-GB" sz="2000" i="1" dirty="0">
                <a:solidFill>
                  <a:srgbClr val="000000"/>
                </a:solidFill>
              </a:rPr>
              <a:t>support environmental education </a:t>
            </a:r>
            <a:r>
              <a:rPr lang="en-GB" sz="2000" i="1" dirty="0" smtClean="0">
                <a:solidFill>
                  <a:srgbClr val="000000"/>
                </a:solidFill>
              </a:rPr>
              <a:t>activities within the colleges by:</a:t>
            </a:r>
          </a:p>
          <a:p>
            <a:pPr marL="342900" indent="-342900">
              <a:buFont typeface="Arial" pitchFamily="34" charset="0"/>
              <a:buChar char="•"/>
            </a:pPr>
            <a:r>
              <a:rPr lang="en-GB" sz="2000" i="1" dirty="0" smtClean="0">
                <a:solidFill>
                  <a:srgbClr val="000000"/>
                </a:solidFill>
              </a:rPr>
              <a:t>appointing </a:t>
            </a:r>
            <a:r>
              <a:rPr lang="en-GB" sz="2000" i="1" dirty="0">
                <a:solidFill>
                  <a:srgbClr val="000000"/>
                </a:solidFill>
              </a:rPr>
              <a:t>full–time environmental education </a:t>
            </a:r>
            <a:r>
              <a:rPr lang="en-GB" sz="2000" i="1" dirty="0" smtClean="0">
                <a:solidFill>
                  <a:srgbClr val="000000"/>
                </a:solidFill>
              </a:rPr>
              <a:t>coordinators and </a:t>
            </a:r>
          </a:p>
          <a:p>
            <a:pPr marL="342900" indent="-342900">
              <a:buFont typeface="Arial" pitchFamily="34" charset="0"/>
              <a:buChar char="•"/>
            </a:pPr>
            <a:r>
              <a:rPr lang="en-GB" sz="2000" i="1" dirty="0" smtClean="0">
                <a:solidFill>
                  <a:srgbClr val="000000"/>
                </a:solidFill>
              </a:rPr>
              <a:t>providing office space, transport, equipment, finances, communication and other resources for </a:t>
            </a:r>
            <a:r>
              <a:rPr lang="en-GB" sz="2000" i="1" dirty="0">
                <a:solidFill>
                  <a:srgbClr val="000000"/>
                </a:solidFill>
              </a:rPr>
              <a:t>successful environmental education </a:t>
            </a:r>
            <a:r>
              <a:rPr lang="en-GB" sz="2000" i="1" dirty="0" smtClean="0">
                <a:solidFill>
                  <a:srgbClr val="000000"/>
                </a:solidFill>
              </a:rPr>
              <a:t>implementation.  </a:t>
            </a:r>
          </a:p>
          <a:p>
            <a:pPr>
              <a:spcBef>
                <a:spcPts val="1000"/>
              </a:spcBef>
            </a:pPr>
            <a:r>
              <a:rPr lang="en-GB" sz="2000" i="1" dirty="0" smtClean="0">
                <a:solidFill>
                  <a:srgbClr val="000000"/>
                </a:solidFill>
              </a:rPr>
              <a:t>They are actively </a:t>
            </a:r>
            <a:r>
              <a:rPr lang="en-GB" sz="2000" i="1" dirty="0">
                <a:solidFill>
                  <a:srgbClr val="000000"/>
                </a:solidFill>
              </a:rPr>
              <a:t>supporting policy development and implementation </a:t>
            </a:r>
            <a:r>
              <a:rPr lang="en-GB" sz="2000" i="1" dirty="0" smtClean="0">
                <a:solidFill>
                  <a:srgbClr val="000000"/>
                </a:solidFill>
              </a:rPr>
              <a:t>by:</a:t>
            </a:r>
          </a:p>
          <a:p>
            <a:pPr marL="342900" indent="-342900">
              <a:buFont typeface="Arial" pitchFamily="34" charset="0"/>
              <a:buChar char="•"/>
            </a:pPr>
            <a:r>
              <a:rPr lang="en-GB" sz="2000" i="1" dirty="0" smtClean="0">
                <a:solidFill>
                  <a:srgbClr val="000000"/>
                </a:solidFill>
              </a:rPr>
              <a:t>recognising that </a:t>
            </a:r>
            <a:r>
              <a:rPr lang="en-GB" sz="2000" i="1" dirty="0">
                <a:solidFill>
                  <a:srgbClr val="000000"/>
                </a:solidFill>
              </a:rPr>
              <a:t>environmental education is part and parcel of the curriculum and college functions and </a:t>
            </a:r>
            <a:endParaRPr lang="en-GB" sz="2000" i="1" dirty="0" smtClean="0">
              <a:solidFill>
                <a:srgbClr val="000000"/>
              </a:solidFill>
            </a:endParaRPr>
          </a:p>
          <a:p>
            <a:pPr marL="342900" indent="-342900">
              <a:buFont typeface="Arial" pitchFamily="34" charset="0"/>
              <a:buChar char="•"/>
            </a:pPr>
            <a:r>
              <a:rPr lang="en-GB" sz="2000" i="1" dirty="0" smtClean="0">
                <a:solidFill>
                  <a:srgbClr val="000000"/>
                </a:solidFill>
              </a:rPr>
              <a:t>incorporating </a:t>
            </a:r>
            <a:r>
              <a:rPr lang="en-GB" sz="2000" i="1" dirty="0">
                <a:solidFill>
                  <a:srgbClr val="000000"/>
                </a:solidFill>
              </a:rPr>
              <a:t>environmental education in the college strategic plan</a:t>
            </a:r>
            <a:r>
              <a:rPr lang="en-GB" sz="2000" i="1" dirty="0" smtClean="0">
                <a:solidFill>
                  <a:srgbClr val="000000"/>
                </a:solidFill>
              </a:rPr>
              <a:t>.</a:t>
            </a:r>
            <a:endParaRPr lang="en-GB" sz="2000" i="1" dirty="0">
              <a:solidFill>
                <a:srgbClr val="000000"/>
              </a:solidFill>
            </a:endParaRPr>
          </a:p>
          <a:p>
            <a:pPr>
              <a:spcBef>
                <a:spcPts val="1000"/>
              </a:spcBef>
            </a:pPr>
            <a:r>
              <a:rPr lang="en-GB" sz="2000" i="1" dirty="0" smtClean="0">
                <a:solidFill>
                  <a:srgbClr val="000000"/>
                </a:solidFill>
              </a:rPr>
              <a:t>They are </a:t>
            </a:r>
            <a:r>
              <a:rPr lang="en-GB" sz="2000" i="1" dirty="0">
                <a:solidFill>
                  <a:srgbClr val="000000"/>
                </a:solidFill>
              </a:rPr>
              <a:t>cooperating with St</a:t>
            </a:r>
            <a:r>
              <a:rPr lang="en-GB" sz="2000" i="1" baseline="30000" dirty="0">
                <a:solidFill>
                  <a:srgbClr val="000000"/>
                </a:solidFill>
              </a:rPr>
              <a:t>2</a:t>
            </a:r>
            <a:r>
              <a:rPr lang="en-GB" sz="2000" i="1" dirty="0">
                <a:solidFill>
                  <a:srgbClr val="000000"/>
                </a:solidFill>
              </a:rPr>
              <a:t>eep </a:t>
            </a:r>
            <a:r>
              <a:rPr lang="en-GB" sz="2000" i="1" dirty="0" smtClean="0">
                <a:solidFill>
                  <a:srgbClr val="000000"/>
                </a:solidFill>
              </a:rPr>
              <a:t>by:</a:t>
            </a:r>
          </a:p>
          <a:p>
            <a:pPr marL="342900" indent="-342900">
              <a:buFont typeface="Arial" pitchFamily="34" charset="0"/>
              <a:buChar char="•"/>
            </a:pPr>
            <a:r>
              <a:rPr lang="en-GB" sz="2000" i="1" dirty="0" smtClean="0">
                <a:solidFill>
                  <a:srgbClr val="000000"/>
                </a:solidFill>
              </a:rPr>
              <a:t>attending </a:t>
            </a:r>
            <a:r>
              <a:rPr lang="en-GB" sz="2000" i="1" dirty="0">
                <a:solidFill>
                  <a:srgbClr val="000000"/>
                </a:solidFill>
              </a:rPr>
              <a:t>environmental education organised functions. </a:t>
            </a:r>
          </a:p>
        </p:txBody>
      </p:sp>
    </p:spTree>
    <p:extLst>
      <p:ext uri="{BB962C8B-B14F-4D97-AF65-F5344CB8AC3E}">
        <p14:creationId xmlns:p14="http://schemas.microsoft.com/office/powerpoint/2010/main" val="9710952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42082"/>
            <a:ext cx="7704856" cy="782662"/>
          </a:xfrm>
        </p:spPr>
        <p:txBody>
          <a:bodyPr/>
          <a:lstStyle/>
          <a:p>
            <a:r>
              <a:rPr lang="en-GB" dirty="0"/>
              <a:t>Using OM to monitor </a:t>
            </a:r>
            <a:r>
              <a:rPr lang="en-GB" dirty="0" smtClean="0"/>
              <a:t>results</a:t>
            </a:r>
            <a:br>
              <a:rPr lang="en-GB" dirty="0" smtClean="0"/>
            </a:br>
            <a:r>
              <a:rPr lang="en-GB" sz="3200" dirty="0" smtClean="0"/>
              <a:t>Step 5: Define indicators</a:t>
            </a:r>
            <a:endParaRPr lang="en-GB" sz="3200" dirty="0"/>
          </a:p>
        </p:txBody>
      </p:sp>
      <p:graphicFrame>
        <p:nvGraphicFramePr>
          <p:cNvPr id="8" name="Object 9"/>
          <p:cNvGraphicFramePr>
            <a:graphicFrameLocks noChangeAspect="1"/>
          </p:cNvGraphicFramePr>
          <p:nvPr>
            <p:extLst>
              <p:ext uri="{D42A27DB-BD31-4B8C-83A1-F6EECF244321}">
                <p14:modId xmlns:p14="http://schemas.microsoft.com/office/powerpoint/2010/main" val="549625764"/>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41005"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pic>
        <p:nvPicPr>
          <p:cNvPr id="21"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1556792"/>
            <a:ext cx="698477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4758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42082"/>
            <a:ext cx="7704856" cy="782662"/>
          </a:xfrm>
        </p:spPr>
        <p:txBody>
          <a:bodyPr/>
          <a:lstStyle/>
          <a:p>
            <a:r>
              <a:rPr lang="en-GB" dirty="0"/>
              <a:t>Using OM to monitor </a:t>
            </a:r>
            <a:r>
              <a:rPr lang="en-GB" dirty="0" smtClean="0"/>
              <a:t>results</a:t>
            </a:r>
            <a:br>
              <a:rPr lang="en-GB" dirty="0" smtClean="0"/>
            </a:br>
            <a:r>
              <a:rPr lang="en-GB" sz="3200" dirty="0" smtClean="0"/>
              <a:t>Step 5: Define indicators</a:t>
            </a:r>
            <a:endParaRPr lang="en-GB" sz="3200" dirty="0"/>
          </a:p>
        </p:txBody>
      </p:sp>
      <p:grpSp>
        <p:nvGrpSpPr>
          <p:cNvPr id="15" name="Group 14"/>
          <p:cNvGrpSpPr/>
          <p:nvPr/>
        </p:nvGrpSpPr>
        <p:grpSpPr>
          <a:xfrm>
            <a:off x="1180455" y="5304769"/>
            <a:ext cx="5486945" cy="1292583"/>
            <a:chOff x="604768" y="4512681"/>
            <a:chExt cx="5198160" cy="1292583"/>
          </a:xfrm>
        </p:grpSpPr>
        <p:sp>
          <p:nvSpPr>
            <p:cNvPr id="6" name="Rectangle 5"/>
            <p:cNvSpPr/>
            <p:nvPr/>
          </p:nvSpPr>
          <p:spPr bwMode="auto">
            <a:xfrm>
              <a:off x="604768" y="5085184"/>
              <a:ext cx="5184576" cy="72008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Prepare a monitoring plan</a:t>
              </a:r>
              <a:endParaRPr lang="en-GB" sz="1400" b="1" spc="110" dirty="0">
                <a:solidFill>
                  <a:srgbClr val="FFFFFF">
                    <a:lumMod val="50000"/>
                  </a:srgbClr>
                </a:solidFill>
                <a:latin typeface="Franklin Gothic Medium" pitchFamily="34" charset="0"/>
              </a:endParaRPr>
            </a:p>
            <a:p>
              <a:pPr eaLnBrk="0" hangingPunct="0">
                <a:spcBef>
                  <a:spcPts val="300"/>
                </a:spcBef>
                <a:spcAft>
                  <a:spcPts val="600"/>
                </a:spcAft>
                <a:defRPr/>
              </a:pPr>
              <a:endParaRPr lang="en-GB" sz="2000" spc="110" dirty="0">
                <a:solidFill>
                  <a:srgbClr val="000000"/>
                </a:solidFill>
              </a:endParaRPr>
            </a:p>
          </p:txBody>
        </p:sp>
        <p:sp>
          <p:nvSpPr>
            <p:cNvPr id="7" name="Rectangle 6"/>
            <p:cNvSpPr>
              <a:spLocks noChangeArrowheads="1"/>
            </p:cNvSpPr>
            <p:nvPr/>
          </p:nvSpPr>
          <p:spPr bwMode="auto">
            <a:xfrm>
              <a:off x="604769" y="4512681"/>
              <a:ext cx="5198159" cy="716519"/>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rgbClr val="FFFFFF"/>
                  </a:solidFill>
                  <a:latin typeface="Franklin Gothic Medium" pitchFamily="34" charset="0"/>
                </a:rPr>
                <a:t>2. OUTCOME &amp; PERFORMANCE MONITORING</a:t>
              </a:r>
            </a:p>
            <a:p>
              <a:pPr>
                <a:spcAft>
                  <a:spcPts val="300"/>
                </a:spcAft>
                <a:defRPr/>
              </a:pPr>
              <a:r>
                <a:rPr lang="en-GB" sz="1600" i="1" spc="110" dirty="0" smtClean="0">
                  <a:solidFill>
                    <a:srgbClr val="FFFFFF"/>
                  </a:solidFill>
                  <a:latin typeface="Franklin Gothic Medium" pitchFamily="34" charset="0"/>
                </a:rPr>
                <a:t>How we know we are on track &amp; how we can improve</a:t>
              </a:r>
              <a:endParaRPr lang="en-GB" sz="1600" i="1" spc="110" dirty="0">
                <a:solidFill>
                  <a:srgbClr val="FFFFFF"/>
                </a:solidFill>
                <a:latin typeface="Franklin Gothic Medium" pitchFamily="34"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624772182"/>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4870"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grpSp>
        <p:nvGrpSpPr>
          <p:cNvPr id="9" name="Group 5"/>
          <p:cNvGrpSpPr>
            <a:grpSpLocks/>
          </p:cNvGrpSpPr>
          <p:nvPr/>
        </p:nvGrpSpPr>
        <p:grpSpPr bwMode="auto">
          <a:xfrm>
            <a:off x="1180455" y="1268760"/>
            <a:ext cx="5487796" cy="3528392"/>
            <a:chOff x="1523999" y="1137806"/>
            <a:chExt cx="6495169" cy="5772193"/>
          </a:xfrm>
        </p:grpSpPr>
        <p:sp>
          <p:nvSpPr>
            <p:cNvPr id="10" name="Rectangle 9"/>
            <p:cNvSpPr/>
            <p:nvPr/>
          </p:nvSpPr>
          <p:spPr bwMode="auto">
            <a:xfrm>
              <a:off x="1523999" y="1491206"/>
              <a:ext cx="6485678" cy="541879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solidFill>
                    <a:srgbClr val="000000"/>
                  </a:solidFill>
                  <a:latin typeface="Franklin Gothic Medium" pitchFamily="34" charset="0"/>
                </a:rPr>
                <a:t>INTENTIONAL DESIGN</a:t>
              </a:r>
            </a:p>
            <a:p>
              <a:pPr>
                <a:spcBef>
                  <a:spcPts val="1200"/>
                </a:spcBef>
                <a:spcAft>
                  <a:spcPts val="300"/>
                </a:spcAft>
                <a:defRPr/>
              </a:pPr>
              <a:endParaRPr lang="en-GB" sz="400" b="1" spc="110" dirty="0" smtClean="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Vision (your dream)</a:t>
              </a:r>
              <a:endParaRPr lang="en-GB" sz="1400" b="1" spc="110" dirty="0">
                <a:solidFill>
                  <a:srgbClr val="FFFFFF">
                    <a:lumMod val="50000"/>
                  </a:srgbClr>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Mission (</a:t>
              </a:r>
              <a:r>
                <a:rPr lang="en-GB" sz="1400" b="1" spc="110" dirty="0">
                  <a:solidFill>
                    <a:srgbClr val="FFFFFF">
                      <a:lumMod val="50000"/>
                    </a:srgbClr>
                  </a:solidFill>
                  <a:latin typeface="Franklin Gothic Medium" pitchFamily="34" charset="0"/>
                </a:rPr>
                <a:t>your contribution to the vison)</a:t>
              </a:r>
            </a:p>
            <a:p>
              <a:pPr>
                <a:spcBef>
                  <a:spcPts val="300"/>
                </a:spcBef>
                <a:spcAft>
                  <a:spcPts val="300"/>
                </a:spcAft>
                <a:defRPr/>
              </a:pPr>
              <a:r>
                <a:rPr lang="en-GB" sz="1400" b="1" spc="110" dirty="0">
                  <a:solidFill>
                    <a:srgbClr val="000000"/>
                  </a:solidFill>
                  <a:latin typeface="Franklin Gothic Medium" pitchFamily="34" charset="0"/>
                </a:rPr>
                <a:t>Define desired results/outcomes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400" b="1" spc="110" dirty="0">
                  <a:solidFill>
                    <a:srgbClr val="000000"/>
                  </a:solidFill>
                  <a:latin typeface="Franklin Gothic Medium" pitchFamily="34" charset="0"/>
                </a:rPr>
                <a:t>Define indicators (are we on track?)</a:t>
              </a:r>
            </a:p>
            <a:p>
              <a:pPr>
                <a:spcBef>
                  <a:spcPts val="300"/>
                </a:spcBef>
                <a:spcAft>
                  <a:spcPts val="300"/>
                </a:spcAft>
                <a:defRPr/>
              </a:pPr>
              <a:r>
                <a:rPr lang="en-GB" sz="1400" b="1" spc="110" dirty="0">
                  <a:solidFill>
                    <a:srgbClr val="FFFFFF">
                      <a:lumMod val="50000"/>
                    </a:srgbClr>
                  </a:solidFill>
                  <a:latin typeface="Franklin Gothic Medium" pitchFamily="34" charset="0"/>
                </a:rPr>
                <a:t>Define our strategy (how we contribute to an outcome)</a:t>
              </a:r>
            </a:p>
            <a:p>
              <a:pPr eaLnBrk="0" hangingPunct="0">
                <a:spcBef>
                  <a:spcPts val="300"/>
                </a:spcBef>
                <a:spcAft>
                  <a:spcPts val="600"/>
                </a:spcAft>
                <a:defRPr/>
              </a:pPr>
              <a:endParaRPr lang="en-GB" sz="2000" spc="110" dirty="0">
                <a:solidFill>
                  <a:srgbClr val="000000"/>
                </a:solidFill>
              </a:endParaRPr>
            </a:p>
          </p:txBody>
        </p:sp>
        <p:sp>
          <p:nvSpPr>
            <p:cNvPr id="11" name="Rectangle 7"/>
            <p:cNvSpPr>
              <a:spLocks noChangeArrowheads="1"/>
            </p:cNvSpPr>
            <p:nvPr/>
          </p:nvSpPr>
          <p:spPr bwMode="auto">
            <a:xfrm>
              <a:off x="1523999" y="1137806"/>
              <a:ext cx="6495169" cy="1283398"/>
            </a:xfrm>
            <a:prstGeom prst="rect">
              <a:avLst/>
            </a:prstGeom>
            <a:solidFill>
              <a:srgbClr val="CC6600"/>
            </a:solidFill>
            <a:ln w="28575" algn="ctr">
              <a:solidFill>
                <a:schemeClr val="tx1"/>
              </a:solidFill>
              <a:round/>
              <a:headEnd/>
              <a:tailEnd/>
            </a:ln>
          </p:spPr>
          <p:txBody>
            <a:bodyPr/>
            <a:lstStyle/>
            <a:p>
              <a:pPr marL="342900" indent="-342900">
                <a:spcAft>
                  <a:spcPts val="300"/>
                </a:spcAft>
                <a:buFontTx/>
                <a:buAutoNum type="arabicPeriod"/>
                <a:defRPr/>
              </a:pPr>
              <a:r>
                <a:rPr lang="en-GB" sz="1800" spc="110" dirty="0" smtClean="0">
                  <a:solidFill>
                    <a:srgbClr val="FFFFFF"/>
                  </a:solidFill>
                  <a:latin typeface="Franklin Gothic Medium" pitchFamily="34" charset="0"/>
                </a:rPr>
                <a:t>PLANNING (</a:t>
              </a:r>
              <a:r>
                <a:rPr lang="en-GB" sz="1800" i="1" spc="110" dirty="0" smtClean="0">
                  <a:solidFill>
                    <a:srgbClr val="FFFFFF"/>
                  </a:solidFill>
                  <a:latin typeface="Franklin Gothic Medium" pitchFamily="34" charset="0"/>
                </a:rPr>
                <a:t>INTENTIONAL DESIGN</a:t>
              </a:r>
              <a:r>
                <a:rPr lang="en-GB" sz="1800" spc="110" dirty="0" smtClean="0">
                  <a:solidFill>
                    <a:srgbClr val="FFFFFF"/>
                  </a:solidFill>
                  <a:latin typeface="Franklin Gothic Medium" pitchFamily="34" charset="0"/>
                </a:rPr>
                <a:t>)</a:t>
              </a:r>
            </a:p>
            <a:p>
              <a:pPr>
                <a:spcAft>
                  <a:spcPts val="300"/>
                </a:spcAft>
                <a:defRPr/>
              </a:pPr>
              <a:r>
                <a:rPr lang="en-GB" sz="1600" i="1" spc="110" dirty="0" smtClean="0">
                  <a:solidFill>
                    <a:srgbClr val="FFFFFF"/>
                  </a:solidFill>
                  <a:latin typeface="Franklin Gothic Medium" pitchFamily="34" charset="0"/>
                </a:rPr>
                <a:t>What we are trying to accomplish &amp; how</a:t>
              </a:r>
              <a:endParaRPr lang="en-GB" sz="1600" i="1" spc="110" dirty="0">
                <a:solidFill>
                  <a:srgbClr val="FFFFFF"/>
                </a:solidFill>
                <a:latin typeface="Franklin Gothic Medium" pitchFamily="34" charset="0"/>
              </a:endParaRPr>
            </a:p>
          </p:txBody>
        </p:sp>
      </p:grpSp>
      <p:cxnSp>
        <p:nvCxnSpPr>
          <p:cNvPr id="17" name="Straight Arrow Connector 16"/>
          <p:cNvCxnSpPr/>
          <p:nvPr/>
        </p:nvCxnSpPr>
        <p:spPr bwMode="auto">
          <a:xfrm flipH="1">
            <a:off x="6660232" y="2924944"/>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660232" y="6237312"/>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7277561"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9552" y="2924944"/>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endCxn id="6" idx="1"/>
          </p:cNvCxnSpPr>
          <p:nvPr/>
        </p:nvCxnSpPr>
        <p:spPr bwMode="auto">
          <a:xfrm>
            <a:off x="539552" y="6237312"/>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80817"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4830"/>
            <a:ext cx="205172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8115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2"/>
          <p:cNvSpPr txBox="1">
            <a:spLocks noChangeArrowheads="1"/>
          </p:cNvSpPr>
          <p:nvPr/>
        </p:nvSpPr>
        <p:spPr bwMode="auto">
          <a:xfrm>
            <a:off x="251520" y="-3577"/>
            <a:ext cx="8568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r>
              <a:rPr lang="en-US" sz="3600" dirty="0">
                <a:solidFill>
                  <a:srgbClr val="000000"/>
                </a:solidFill>
                <a:latin typeface="+mj-lt"/>
                <a:ea typeface="+mj-ea"/>
                <a:cs typeface="+mj-cs"/>
              </a:rPr>
              <a:t>Step 5: Define Progress markers (“Progress Indicators”)</a:t>
            </a:r>
          </a:p>
        </p:txBody>
      </p:sp>
      <p:sp>
        <p:nvSpPr>
          <p:cNvPr id="12" name="Text Box 3"/>
          <p:cNvSpPr txBox="1">
            <a:spLocks noChangeArrowheads="1"/>
          </p:cNvSpPr>
          <p:nvPr/>
        </p:nvSpPr>
        <p:spPr bwMode="auto">
          <a:xfrm>
            <a:off x="683568" y="1524000"/>
            <a:ext cx="7776864"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a:spcBef>
                <a:spcPct val="20000"/>
              </a:spcBef>
              <a:buClr>
                <a:schemeClr val="tx1"/>
              </a:buClr>
              <a:buFont typeface="Arial" pitchFamily="34" charset="0"/>
              <a:buChar char="•"/>
            </a:pPr>
            <a:r>
              <a:rPr lang="en-GB" dirty="0">
                <a:solidFill>
                  <a:srgbClr val="000000"/>
                </a:solidFill>
                <a:latin typeface="+mn-lt"/>
              </a:rPr>
              <a:t>Describe changes in actions, activities and relationships leading to the ideal outcome</a:t>
            </a:r>
          </a:p>
          <a:p>
            <a:pPr>
              <a:spcBef>
                <a:spcPct val="20000"/>
              </a:spcBef>
              <a:buClr>
                <a:schemeClr val="tx1"/>
              </a:buClr>
              <a:buFont typeface="Arial" pitchFamily="34" charset="0"/>
              <a:buChar char="•"/>
            </a:pPr>
            <a:r>
              <a:rPr lang="en-GB" dirty="0">
                <a:solidFill>
                  <a:srgbClr val="000000"/>
                </a:solidFill>
                <a:latin typeface="+mn-lt"/>
              </a:rPr>
              <a:t>Articulate the complexity of the change process</a:t>
            </a:r>
          </a:p>
          <a:p>
            <a:pPr>
              <a:spcBef>
                <a:spcPct val="20000"/>
              </a:spcBef>
              <a:buClr>
                <a:schemeClr val="tx1"/>
              </a:buClr>
              <a:buFont typeface="Arial" pitchFamily="34" charset="0"/>
              <a:buChar char="•"/>
            </a:pPr>
            <a:r>
              <a:rPr lang="en-GB" dirty="0">
                <a:solidFill>
                  <a:srgbClr val="000000"/>
                </a:solidFill>
                <a:latin typeface="+mn-lt"/>
              </a:rPr>
              <a:t>Can be monitored &amp; observed </a:t>
            </a:r>
          </a:p>
          <a:p>
            <a:pPr>
              <a:spcBef>
                <a:spcPct val="20000"/>
              </a:spcBef>
              <a:buClr>
                <a:schemeClr val="tx1"/>
              </a:buClr>
              <a:buFont typeface="Arial" pitchFamily="34" charset="0"/>
              <a:buChar char="•"/>
            </a:pPr>
            <a:r>
              <a:rPr lang="en-GB" dirty="0">
                <a:solidFill>
                  <a:srgbClr val="000000"/>
                </a:solidFill>
                <a:latin typeface="+mn-lt"/>
              </a:rPr>
              <a:t>Enable on-going assessment of partner’s progress (including unintended results</a:t>
            </a:r>
            <a:r>
              <a:rPr lang="en-GB" dirty="0" smtClean="0">
                <a:solidFill>
                  <a:srgbClr val="000000"/>
                </a:solidFill>
                <a:latin typeface="+mn-lt"/>
              </a:rPr>
              <a:t>)</a:t>
            </a:r>
            <a:endParaRPr lang="en-GB" dirty="0">
              <a:solidFill>
                <a:srgbClr val="000000"/>
              </a:solidFill>
              <a:latin typeface="+mn-lt"/>
            </a:endParaRPr>
          </a:p>
        </p:txBody>
      </p:sp>
    </p:spTree>
    <p:extLst>
      <p:ext uri="{BB962C8B-B14F-4D97-AF65-F5344CB8AC3E}">
        <p14:creationId xmlns:p14="http://schemas.microsoft.com/office/powerpoint/2010/main" val="38867439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2"/>
          <p:cNvSpPr txBox="1">
            <a:spLocks noChangeArrowheads="1"/>
          </p:cNvSpPr>
          <p:nvPr/>
        </p:nvSpPr>
        <p:spPr bwMode="auto">
          <a:xfrm>
            <a:off x="1187624" y="260648"/>
            <a:ext cx="66967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r>
              <a:rPr lang="en-GB" sz="3200" dirty="0"/>
              <a:t>Change is a process not an event</a:t>
            </a:r>
          </a:p>
          <a:p>
            <a:endParaRPr lang="en-US"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128292"/>
            <a:ext cx="1936501" cy="2451100"/>
          </a:xfrm>
          <a:prstGeom prst="rect">
            <a:avLst/>
          </a:prstGeom>
        </p:spPr>
      </p:pic>
      <p:sp>
        <p:nvSpPr>
          <p:cNvPr id="6" name="TextBox 5"/>
          <p:cNvSpPr txBox="1"/>
          <p:nvPr/>
        </p:nvSpPr>
        <p:spPr>
          <a:xfrm>
            <a:off x="1251082" y="4653136"/>
            <a:ext cx="1895478" cy="461665"/>
          </a:xfrm>
          <a:prstGeom prst="rect">
            <a:avLst/>
          </a:prstGeom>
          <a:noFill/>
        </p:spPr>
        <p:txBody>
          <a:bodyPr wrap="square" rtlCol="0">
            <a:spAutoFit/>
          </a:bodyPr>
          <a:lstStyle/>
          <a:p>
            <a:r>
              <a:rPr lang="en-US" dirty="0" smtClean="0"/>
              <a:t>Eddie Cantor</a:t>
            </a:r>
            <a:endParaRPr lang="en-US" dirty="0"/>
          </a:p>
        </p:txBody>
      </p:sp>
      <p:grpSp>
        <p:nvGrpSpPr>
          <p:cNvPr id="7" name="Group 6"/>
          <p:cNvGrpSpPr/>
          <p:nvPr/>
        </p:nvGrpSpPr>
        <p:grpSpPr>
          <a:xfrm>
            <a:off x="3145781" y="1052736"/>
            <a:ext cx="3233779" cy="1944216"/>
            <a:chOff x="3931288" y="1268760"/>
            <a:chExt cx="3096344" cy="1944216"/>
          </a:xfrm>
        </p:grpSpPr>
        <p:sp>
          <p:nvSpPr>
            <p:cNvPr id="9" name="Oval Callout 8"/>
            <p:cNvSpPr/>
            <p:nvPr/>
          </p:nvSpPr>
          <p:spPr>
            <a:xfrm flipH="1">
              <a:off x="3931288" y="1268760"/>
              <a:ext cx="3096344" cy="1944216"/>
            </a:xfrm>
            <a:prstGeom prst="wedgeEllipseCallout">
              <a:avLst>
                <a:gd name="adj1" fmla="val 77110"/>
                <a:gd name="adj2" fmla="val 61954"/>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Title 1"/>
            <p:cNvSpPr txBox="1">
              <a:spLocks/>
            </p:cNvSpPr>
            <p:nvPr/>
          </p:nvSpPr>
          <p:spPr bwMode="auto">
            <a:xfrm flipH="1">
              <a:off x="4514657" y="1772816"/>
              <a:ext cx="192960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a:lstStyle>
            <a:p>
              <a:pPr algn="ctr"/>
              <a:r>
                <a:rPr lang="en-GB" sz="2400" i="1" dirty="0" smtClean="0"/>
                <a:t>It took me 20 years to become an overnight success!</a:t>
              </a:r>
              <a:endParaRPr lang="en-US" sz="2400" dirty="0"/>
            </a:p>
          </p:txBody>
        </p:sp>
      </p:grpSp>
      <p:sp>
        <p:nvSpPr>
          <p:cNvPr id="11" name="TextBox 10"/>
          <p:cNvSpPr txBox="1"/>
          <p:nvPr/>
        </p:nvSpPr>
        <p:spPr>
          <a:xfrm>
            <a:off x="3866586" y="3208908"/>
            <a:ext cx="4737864" cy="2308324"/>
          </a:xfrm>
          <a:prstGeom prst="rect">
            <a:avLst/>
          </a:prstGeom>
          <a:noFill/>
        </p:spPr>
        <p:txBody>
          <a:bodyPr wrap="square" rtlCol="0">
            <a:spAutoFit/>
          </a:bodyPr>
          <a:lstStyle/>
          <a:p>
            <a:pPr marL="342900" indent="-342900">
              <a:buFont typeface="Arial" pitchFamily="34" charset="0"/>
              <a:buChar char="•"/>
            </a:pPr>
            <a:r>
              <a:rPr lang="en-US" dirty="0" smtClean="0"/>
              <a:t>Change is a process not an event</a:t>
            </a:r>
          </a:p>
          <a:p>
            <a:pPr marL="342900" indent="-342900">
              <a:buFont typeface="Arial" pitchFamily="34" charset="0"/>
              <a:buChar char="•"/>
            </a:pPr>
            <a:r>
              <a:rPr lang="en-US" dirty="0" smtClean="0"/>
              <a:t>Progress markers help us to break down the change &amp; process and adapt our strategy to it</a:t>
            </a:r>
          </a:p>
          <a:p>
            <a:pPr marL="342900" indent="-342900">
              <a:buFont typeface="Arial" pitchFamily="34" charset="0"/>
              <a:buChar char="•"/>
            </a:pPr>
            <a:r>
              <a:rPr lang="en-US" dirty="0" smtClean="0"/>
              <a:t>Progress markers are like mini Outcome Challenges</a:t>
            </a:r>
            <a:endParaRPr lang="en-US" dirty="0"/>
          </a:p>
        </p:txBody>
      </p:sp>
    </p:spTree>
    <p:extLst>
      <p:ext uri="{BB962C8B-B14F-4D97-AF65-F5344CB8AC3E}">
        <p14:creationId xmlns:p14="http://schemas.microsoft.com/office/powerpoint/2010/main" val="13255504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640960" cy="806152"/>
          </a:xfrm>
        </p:spPr>
        <p:txBody>
          <a:bodyPr/>
          <a:lstStyle/>
          <a:p>
            <a:r>
              <a:rPr lang="en-US" dirty="0" smtClean="0"/>
              <a:t>The Outcome Challenge alone is not sufficient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439" y="1484784"/>
            <a:ext cx="4511122" cy="3325341"/>
          </a:xfrm>
        </p:spPr>
      </p:pic>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6" name="TextBox 5"/>
          <p:cNvSpPr txBox="1"/>
          <p:nvPr/>
        </p:nvSpPr>
        <p:spPr>
          <a:xfrm>
            <a:off x="1724906" y="5157192"/>
            <a:ext cx="5694188" cy="830997"/>
          </a:xfrm>
          <a:prstGeom prst="rect">
            <a:avLst/>
          </a:prstGeom>
          <a:noFill/>
        </p:spPr>
        <p:txBody>
          <a:bodyPr wrap="none" rtlCol="0">
            <a:spAutoFit/>
          </a:bodyPr>
          <a:lstStyle/>
          <a:p>
            <a:pPr algn="ctr"/>
            <a:r>
              <a:rPr lang="en-US" dirty="0" smtClean="0"/>
              <a:t>We need indicators (“markers”) </a:t>
            </a:r>
          </a:p>
          <a:p>
            <a:pPr algn="ctr"/>
            <a:r>
              <a:rPr lang="en-US" dirty="0" smtClean="0"/>
              <a:t>to help us to assess whether we are on track?</a:t>
            </a:r>
            <a:endParaRPr lang="en-US" dirty="0"/>
          </a:p>
        </p:txBody>
      </p:sp>
    </p:spTree>
    <p:extLst>
      <p:ext uri="{BB962C8B-B14F-4D97-AF65-F5344CB8AC3E}">
        <p14:creationId xmlns:p14="http://schemas.microsoft.com/office/powerpoint/2010/main" val="2994995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a:spLocks noChangeArrowheads="1"/>
          </p:cNvSpPr>
          <p:nvPr/>
        </p:nvSpPr>
        <p:spPr bwMode="auto">
          <a:xfrm>
            <a:off x="1259632" y="2132856"/>
            <a:ext cx="6553200" cy="3048000"/>
          </a:xfrm>
          <a:prstGeom prst="flowChartAlternateProcess">
            <a:avLst/>
          </a:prstGeom>
          <a:solidFill>
            <a:schemeClr val="accent1"/>
          </a:solidFill>
          <a:ln w="9525">
            <a:solidFill>
              <a:schemeClr val="tx1"/>
            </a:solidFill>
            <a:miter lim="800000"/>
            <a:headEnd/>
            <a:tailEnd/>
          </a:ln>
        </p:spPr>
        <p:txBody>
          <a:bodyPr wrap="none" anchor="ctr"/>
          <a:lstStyle/>
          <a:p>
            <a:endParaRPr lang="en-GB" dirty="0"/>
          </a:p>
        </p:txBody>
      </p:sp>
      <p:sp>
        <p:nvSpPr>
          <p:cNvPr id="2" name="Title 1"/>
          <p:cNvSpPr>
            <a:spLocks noGrp="1"/>
          </p:cNvSpPr>
          <p:nvPr>
            <p:ph type="title"/>
          </p:nvPr>
        </p:nvSpPr>
        <p:spPr/>
        <p:txBody>
          <a:bodyPr/>
          <a:lstStyle/>
          <a:p>
            <a:r>
              <a:rPr lang="en-US" dirty="0" smtClean="0"/>
              <a:t>Exercise: What is M&amp;E?</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8" name="TextBox 7"/>
          <p:cNvSpPr txBox="1"/>
          <p:nvPr/>
        </p:nvSpPr>
        <p:spPr>
          <a:xfrm>
            <a:off x="2124200" y="2708920"/>
            <a:ext cx="4752528" cy="1944122"/>
          </a:xfrm>
          <a:prstGeom prst="rect">
            <a:avLst/>
          </a:prstGeom>
          <a:noFill/>
        </p:spPr>
        <p:txBody>
          <a:bodyPr wrap="square" rtlCol="0">
            <a:spAutoFit/>
          </a:bodyPr>
          <a:lstStyle/>
          <a:p>
            <a:pPr algn="ctr">
              <a:spcAft>
                <a:spcPts val="1000"/>
              </a:spcAft>
            </a:pPr>
            <a:r>
              <a:rPr lang="en-US" sz="2800" b="1" u="sng" dirty="0" smtClean="0">
                <a:latin typeface="Calibri" pitchFamily="34" charset="0"/>
                <a:cs typeface="Calibri" pitchFamily="34" charset="0"/>
              </a:rPr>
              <a:t>EXERCISE</a:t>
            </a:r>
          </a:p>
          <a:p>
            <a:pPr algn="ctr"/>
            <a:r>
              <a:rPr lang="en-US" sz="2800" b="1" dirty="0" smtClean="0">
                <a:latin typeface="Calibri" pitchFamily="34" charset="0"/>
                <a:cs typeface="Calibri" pitchFamily="34" charset="0"/>
              </a:rPr>
              <a:t>Draw </a:t>
            </a:r>
            <a:r>
              <a:rPr lang="en-US" sz="2800" b="1" dirty="0">
                <a:latin typeface="Calibri" pitchFamily="34" charset="0"/>
                <a:cs typeface="Calibri" pitchFamily="34" charset="0"/>
              </a:rPr>
              <a:t>a picture of what monitoring and evaluation represents for you</a:t>
            </a:r>
          </a:p>
        </p:txBody>
      </p:sp>
    </p:spTree>
    <p:extLst>
      <p:ext uri="{BB962C8B-B14F-4D97-AF65-F5344CB8AC3E}">
        <p14:creationId xmlns:p14="http://schemas.microsoft.com/office/powerpoint/2010/main" val="33451544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57994"/>
            <a:ext cx="7620000" cy="5467350"/>
          </a:xfrm>
          <a:prstGeom prst="rect">
            <a:avLst/>
          </a:prstGeom>
        </p:spPr>
      </p:pic>
      <p:sp>
        <p:nvSpPr>
          <p:cNvPr id="8" name="Title 1"/>
          <p:cNvSpPr txBox="1">
            <a:spLocks/>
          </p:cNvSpPr>
          <p:nvPr/>
        </p:nvSpPr>
        <p:spPr>
          <a:xfrm>
            <a:off x="251520" y="188640"/>
            <a:ext cx="8640960" cy="8061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Journey to the Olympics</a:t>
            </a:r>
            <a:endParaRPr lang="en-US" dirty="0"/>
          </a:p>
        </p:txBody>
      </p:sp>
    </p:spTree>
    <p:extLst>
      <p:ext uri="{BB962C8B-B14F-4D97-AF65-F5344CB8AC3E}">
        <p14:creationId xmlns:p14="http://schemas.microsoft.com/office/powerpoint/2010/main" val="32494920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6781800" cy="806152"/>
          </a:xfrm>
        </p:spPr>
        <p:txBody>
          <a:bodyPr/>
          <a:lstStyle/>
          <a:p>
            <a:r>
              <a:rPr lang="en-US" dirty="0" smtClean="0"/>
              <a:t>Change is usually gradual</a:t>
            </a:r>
            <a:endParaRPr lang="en-US" dirty="0"/>
          </a:p>
        </p:txBody>
      </p:sp>
      <p:sp>
        <p:nvSpPr>
          <p:cNvPr id="3" name="Content Placeholder 2"/>
          <p:cNvSpPr>
            <a:spLocks noGrp="1"/>
          </p:cNvSpPr>
          <p:nvPr>
            <p:ph idx="1"/>
          </p:nvPr>
        </p:nvSpPr>
        <p:spPr>
          <a:xfrm>
            <a:off x="467544" y="1219200"/>
            <a:ext cx="4104456" cy="4724400"/>
          </a:xfrm>
        </p:spPr>
        <p:txBody>
          <a:bodyPr/>
          <a:lstStyle/>
          <a:p>
            <a:pPr marL="0" indent="0">
              <a:buNone/>
            </a:pPr>
            <a:r>
              <a:rPr lang="en-GB" sz="2400" dirty="0" smtClean="0"/>
              <a:t>“You </a:t>
            </a:r>
            <a:r>
              <a:rPr lang="en-GB" sz="2400" dirty="0"/>
              <a:t>cannot change your systems overnight and you cannot change them all at once. A country can change the side of the road it drives on overnight, but not without huge education programmes, changes in signposts and traffic systems and accepting the inevitability of a certain number of accidents</a:t>
            </a:r>
            <a:r>
              <a:rPr lang="en-GB" sz="2400" dirty="0" smtClean="0"/>
              <a:t>.” </a:t>
            </a:r>
            <a:r>
              <a:rPr lang="en-GB" sz="2000" dirty="0" smtClean="0"/>
              <a:t>Barefoot </a:t>
            </a:r>
            <a:r>
              <a:rPr lang="en-GB" sz="2000" dirty="0"/>
              <a:t>Guide 2: Learning practices in organisations and social change </a:t>
            </a:r>
            <a:endParaRPr lang="en-GB" dirty="0" smtClean="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728472"/>
            <a:ext cx="3596640" cy="5401056"/>
          </a:xfrm>
          <a:prstGeom prst="rect">
            <a:avLst/>
          </a:prstGeom>
        </p:spPr>
      </p:pic>
    </p:spTree>
    <p:extLst>
      <p:ext uri="{BB962C8B-B14F-4D97-AF65-F5344CB8AC3E}">
        <p14:creationId xmlns:p14="http://schemas.microsoft.com/office/powerpoint/2010/main" val="34936049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2" y="1967136"/>
            <a:ext cx="7696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p:cNvSpPr>
          <p:nvPr/>
        </p:nvSpPr>
        <p:spPr bwMode="auto">
          <a:xfrm>
            <a:off x="5724128" y="1819920"/>
            <a:ext cx="3429000" cy="11050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r>
              <a:rPr lang="en-US" sz="2000" b="1" dirty="0">
                <a:solidFill>
                  <a:srgbClr val="510000"/>
                </a:solidFill>
                <a:latin typeface="Arial" pitchFamily="34" charset="0"/>
                <a:sym typeface="Arial" pitchFamily="34" charset="0"/>
              </a:rPr>
              <a:t>Expanding influence, helping others, sharing </a:t>
            </a:r>
            <a:r>
              <a:rPr lang="en-US" sz="2000" b="1" dirty="0" smtClean="0">
                <a:solidFill>
                  <a:srgbClr val="510000"/>
                </a:solidFill>
                <a:latin typeface="Arial" pitchFamily="34" charset="0"/>
                <a:sym typeface="Arial" pitchFamily="34" charset="0"/>
              </a:rPr>
              <a:t>expertise, building support networks, etc.</a:t>
            </a:r>
            <a:endParaRPr lang="en-US" sz="2000" b="1" dirty="0">
              <a:solidFill>
                <a:srgbClr val="510000"/>
              </a:solidFill>
              <a:latin typeface="Arial" pitchFamily="34" charset="0"/>
              <a:sym typeface="Arial" pitchFamily="34" charset="0"/>
            </a:endParaRPr>
          </a:p>
        </p:txBody>
      </p:sp>
      <p:sp>
        <p:nvSpPr>
          <p:cNvPr id="5" name="Rectangle 7"/>
          <p:cNvSpPr>
            <a:spLocks/>
          </p:cNvSpPr>
          <p:nvPr/>
        </p:nvSpPr>
        <p:spPr bwMode="auto">
          <a:xfrm>
            <a:off x="5118100" y="676052"/>
            <a:ext cx="38463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r>
              <a:rPr lang="en-US" sz="3600" b="1" dirty="0">
                <a:solidFill>
                  <a:srgbClr val="A30000"/>
                </a:solidFill>
                <a:latin typeface="Arial" pitchFamily="34" charset="0"/>
                <a:sym typeface="Arial" pitchFamily="34" charset="0"/>
              </a:rPr>
              <a:t>Love to </a:t>
            </a:r>
            <a:r>
              <a:rPr lang="en-US" sz="3600" b="1" dirty="0" smtClean="0">
                <a:solidFill>
                  <a:srgbClr val="A30000"/>
                </a:solidFill>
                <a:latin typeface="Arial" pitchFamily="34" charset="0"/>
                <a:sym typeface="Arial" pitchFamily="34" charset="0"/>
              </a:rPr>
              <a:t>see</a:t>
            </a:r>
          </a:p>
          <a:p>
            <a:r>
              <a:rPr lang="en-US" sz="2200" b="1" i="1" dirty="0" smtClean="0">
                <a:solidFill>
                  <a:srgbClr val="A30000"/>
                </a:solidFill>
                <a:latin typeface="Arial" pitchFamily="34" charset="0"/>
                <a:sym typeface="Arial" pitchFamily="34" charset="0"/>
              </a:rPr>
              <a:t>Reaching the Outcome Challenge and sustaining the change</a:t>
            </a:r>
            <a:endParaRPr lang="en-US" sz="2200" b="1" i="1" dirty="0">
              <a:solidFill>
                <a:srgbClr val="A30000"/>
              </a:solidFill>
              <a:latin typeface="Arial" pitchFamily="34" charset="0"/>
              <a:sym typeface="Arial" pitchFamily="34" charset="0"/>
            </a:endParaRPr>
          </a:p>
        </p:txBody>
      </p:sp>
      <p:grpSp>
        <p:nvGrpSpPr>
          <p:cNvPr id="6" name="Group 5"/>
          <p:cNvGrpSpPr/>
          <p:nvPr/>
        </p:nvGrpSpPr>
        <p:grpSpPr>
          <a:xfrm>
            <a:off x="5118100" y="3212976"/>
            <a:ext cx="3918396" cy="1440160"/>
            <a:chOff x="5118100" y="3212976"/>
            <a:chExt cx="3918396" cy="1440160"/>
          </a:xfrm>
        </p:grpSpPr>
        <p:sp>
          <p:nvSpPr>
            <p:cNvPr id="7" name="Rectangle 5"/>
            <p:cNvSpPr>
              <a:spLocks/>
            </p:cNvSpPr>
            <p:nvPr/>
          </p:nvSpPr>
          <p:spPr bwMode="auto">
            <a:xfrm>
              <a:off x="6073080" y="3861048"/>
              <a:ext cx="2963416" cy="792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r>
                <a:rPr lang="en-US" sz="2000" b="1" dirty="0" smtClean="0">
                  <a:solidFill>
                    <a:srgbClr val="510000"/>
                  </a:solidFill>
                  <a:latin typeface="Arial" pitchFamily="34" charset="0"/>
                  <a:sym typeface="Arial" pitchFamily="34" charset="0"/>
                </a:rPr>
                <a:t>Actively engaged, making a commitment</a:t>
              </a:r>
              <a:r>
                <a:rPr lang="en-US" sz="2000" dirty="0" smtClean="0">
                  <a:solidFill>
                    <a:srgbClr val="510000"/>
                  </a:solidFill>
                  <a:latin typeface="Arial" pitchFamily="34" charset="0"/>
                  <a:sym typeface="Arial" pitchFamily="34" charset="0"/>
                </a:rPr>
                <a:t>  </a:t>
              </a:r>
              <a:endParaRPr lang="en-US" sz="2000" dirty="0">
                <a:solidFill>
                  <a:srgbClr val="510000"/>
                </a:solidFill>
                <a:latin typeface="Arial" pitchFamily="34" charset="0"/>
                <a:sym typeface="Arial" pitchFamily="34" charset="0"/>
              </a:endParaRPr>
            </a:p>
          </p:txBody>
        </p:sp>
        <p:sp>
          <p:nvSpPr>
            <p:cNvPr id="8" name="Rectangle 8"/>
            <p:cNvSpPr>
              <a:spLocks/>
            </p:cNvSpPr>
            <p:nvPr/>
          </p:nvSpPr>
          <p:spPr bwMode="auto">
            <a:xfrm>
              <a:off x="5118100" y="3212976"/>
              <a:ext cx="2438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sz="3600" b="1" dirty="0">
                  <a:solidFill>
                    <a:srgbClr val="A30000"/>
                  </a:solidFill>
                  <a:latin typeface="Arial" pitchFamily="34" charset="0"/>
                  <a:sym typeface="Arial" pitchFamily="34" charset="0"/>
                </a:rPr>
                <a:t>Like to </a:t>
              </a:r>
              <a:r>
                <a:rPr lang="en-US" sz="3600" b="1" dirty="0" smtClean="0">
                  <a:solidFill>
                    <a:srgbClr val="A30000"/>
                  </a:solidFill>
                  <a:latin typeface="Arial" pitchFamily="34" charset="0"/>
                  <a:sym typeface="Arial" pitchFamily="34" charset="0"/>
                </a:rPr>
                <a:t>see</a:t>
              </a:r>
            </a:p>
            <a:p>
              <a:pPr algn="ctr"/>
              <a:r>
                <a:rPr lang="en-US" sz="2200" b="1" i="1" dirty="0" smtClean="0">
                  <a:solidFill>
                    <a:srgbClr val="A30000"/>
                  </a:solidFill>
                  <a:latin typeface="Arial" pitchFamily="34" charset="0"/>
                  <a:sym typeface="Arial" pitchFamily="34" charset="0"/>
                </a:rPr>
                <a:t>Decision stage</a:t>
              </a:r>
              <a:endParaRPr lang="en-US" sz="2200" b="1" i="1" dirty="0">
                <a:solidFill>
                  <a:srgbClr val="A30000"/>
                </a:solidFill>
                <a:latin typeface="Arial" pitchFamily="34" charset="0"/>
                <a:sym typeface="Arial" pitchFamily="34" charset="0"/>
              </a:endParaRPr>
            </a:p>
          </p:txBody>
        </p:sp>
      </p:grpSp>
      <p:grpSp>
        <p:nvGrpSpPr>
          <p:cNvPr id="9" name="Group 8"/>
          <p:cNvGrpSpPr/>
          <p:nvPr/>
        </p:nvGrpSpPr>
        <p:grpSpPr>
          <a:xfrm>
            <a:off x="4322440" y="4725144"/>
            <a:ext cx="4714056" cy="1579612"/>
            <a:chOff x="4322440" y="4725144"/>
            <a:chExt cx="4714056" cy="1579612"/>
          </a:xfrm>
        </p:grpSpPr>
        <p:sp>
          <p:nvSpPr>
            <p:cNvPr id="10" name="Rectangle 6"/>
            <p:cNvSpPr>
              <a:spLocks/>
            </p:cNvSpPr>
            <p:nvPr/>
          </p:nvSpPr>
          <p:spPr bwMode="auto">
            <a:xfrm>
              <a:off x="4358208" y="5733256"/>
              <a:ext cx="44622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r>
                <a:rPr lang="en-US" sz="2000" b="1" dirty="0">
                  <a:solidFill>
                    <a:srgbClr val="510000"/>
                  </a:solidFill>
                  <a:latin typeface="Arial" pitchFamily="34" charset="0"/>
                  <a:sym typeface="Arial" pitchFamily="34" charset="0"/>
                </a:rPr>
                <a:t>Early encouraging response to </a:t>
              </a:r>
              <a:r>
                <a:rPr lang="en-US" sz="2000" b="1" dirty="0" smtClean="0">
                  <a:solidFill>
                    <a:srgbClr val="510000"/>
                  </a:solidFill>
                  <a:latin typeface="Arial" pitchFamily="34" charset="0"/>
                  <a:sym typeface="Arial" pitchFamily="34" charset="0"/>
                </a:rPr>
                <a:t>project, </a:t>
              </a:r>
              <a:r>
                <a:rPr lang="en-US" sz="2000" b="1" dirty="0">
                  <a:solidFill>
                    <a:srgbClr val="510000"/>
                  </a:solidFill>
                  <a:latin typeface="Arial" pitchFamily="34" charset="0"/>
                  <a:sym typeface="Arial" pitchFamily="34" charset="0"/>
                </a:rPr>
                <a:t>initial </a:t>
              </a:r>
              <a:r>
                <a:rPr lang="en-US" sz="2000" b="1" dirty="0" smtClean="0">
                  <a:solidFill>
                    <a:srgbClr val="510000"/>
                  </a:solidFill>
                  <a:latin typeface="Arial" pitchFamily="34" charset="0"/>
                  <a:sym typeface="Arial" pitchFamily="34" charset="0"/>
                </a:rPr>
                <a:t>engagement, recognition there is a need to change; obtaining new knowledge</a:t>
              </a:r>
              <a:endParaRPr lang="en-US" sz="2000" b="1" dirty="0">
                <a:solidFill>
                  <a:srgbClr val="510000"/>
                </a:solidFill>
                <a:latin typeface="Arial" pitchFamily="34" charset="0"/>
                <a:sym typeface="Arial" pitchFamily="34" charset="0"/>
              </a:endParaRPr>
            </a:p>
          </p:txBody>
        </p:sp>
        <p:sp>
          <p:nvSpPr>
            <p:cNvPr id="11" name="Rectangle 9"/>
            <p:cNvSpPr>
              <a:spLocks/>
            </p:cNvSpPr>
            <p:nvPr/>
          </p:nvSpPr>
          <p:spPr bwMode="auto">
            <a:xfrm>
              <a:off x="4322440" y="4725144"/>
              <a:ext cx="4714056" cy="520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r>
                <a:rPr lang="en-US" sz="3600" b="1" dirty="0">
                  <a:solidFill>
                    <a:srgbClr val="A30000"/>
                  </a:solidFill>
                  <a:latin typeface="Arial" pitchFamily="34" charset="0"/>
                  <a:sym typeface="Arial" pitchFamily="34" charset="0"/>
                </a:rPr>
                <a:t>Expect to </a:t>
              </a:r>
              <a:r>
                <a:rPr lang="en-US" sz="3600" b="1" dirty="0" smtClean="0">
                  <a:solidFill>
                    <a:srgbClr val="A30000"/>
                  </a:solidFill>
                  <a:latin typeface="Arial" pitchFamily="34" charset="0"/>
                  <a:sym typeface="Arial" pitchFamily="34" charset="0"/>
                </a:rPr>
                <a:t>see</a:t>
              </a:r>
            </a:p>
            <a:p>
              <a:r>
                <a:rPr lang="en-US" sz="2200" b="1" i="1" dirty="0">
                  <a:solidFill>
                    <a:srgbClr val="A30000"/>
                  </a:solidFill>
                  <a:latin typeface="Arial" pitchFamily="34" charset="0"/>
                  <a:sym typeface="Arial" pitchFamily="34" charset="0"/>
                </a:rPr>
                <a:t>Awareness &amp; Preparation stage</a:t>
              </a:r>
            </a:p>
          </p:txBody>
        </p:sp>
      </p:grpSp>
      <p:sp>
        <p:nvSpPr>
          <p:cNvPr id="12" name="Title 1"/>
          <p:cNvSpPr txBox="1">
            <a:spLocks/>
          </p:cNvSpPr>
          <p:nvPr/>
        </p:nvSpPr>
        <p:spPr>
          <a:xfrm>
            <a:off x="152400" y="130250"/>
            <a:ext cx="4419600" cy="806152"/>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mtClean="0"/>
              <a:t>Progress Markers </a:t>
            </a:r>
            <a:br>
              <a:rPr lang="en-GB" b="1" smtClean="0"/>
            </a:br>
            <a:r>
              <a:rPr lang="en-GB" b="1" smtClean="0"/>
              <a:t>(ladders of change)</a:t>
            </a:r>
            <a:endParaRPr lang="en-GB" b="1" dirty="0"/>
          </a:p>
        </p:txBody>
      </p:sp>
    </p:spTree>
    <p:extLst>
      <p:ext uri="{BB962C8B-B14F-4D97-AF65-F5344CB8AC3E}">
        <p14:creationId xmlns:p14="http://schemas.microsoft.com/office/powerpoint/2010/main" val="34436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black"/>
                </a:solidFill>
              </a:rPr>
              <a:t>The Cameroon Biosecurity Project</a:t>
            </a:r>
            <a:endParaRPr lang="en-US"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4328" y="2415615"/>
            <a:ext cx="2857552" cy="2453545"/>
          </a:xfrm>
          <a:prstGeom prst="rect">
            <a:avLst/>
          </a:prstGeom>
        </p:spPr>
      </p:pic>
      <p:sp>
        <p:nvSpPr>
          <p:cNvPr id="5" name="Oval Callout 4"/>
          <p:cNvSpPr/>
          <p:nvPr/>
        </p:nvSpPr>
        <p:spPr>
          <a:xfrm>
            <a:off x="3616610" y="458526"/>
            <a:ext cx="3464209" cy="2164819"/>
          </a:xfrm>
          <a:prstGeom prst="wedgeEllipseCallout">
            <a:avLst>
              <a:gd name="adj1" fmla="val -90670"/>
              <a:gd name="adj2" fmla="val 904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itle 1"/>
          <p:cNvSpPr txBox="1">
            <a:spLocks/>
          </p:cNvSpPr>
          <p:nvPr/>
        </p:nvSpPr>
        <p:spPr bwMode="auto">
          <a:xfrm>
            <a:off x="4191373" y="1749897"/>
            <a:ext cx="2468859" cy="81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3600">
                <a:solidFill>
                  <a:srgbClr val="000000"/>
                </a:solidFill>
                <a:latin typeface="Garamond" pitchFamily="18" charset="0"/>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a:lstStyle>
          <a:p>
            <a:r>
              <a:rPr lang="en-GB" sz="1800" i="1" dirty="0" smtClean="0"/>
              <a:t>Vision is not enough; it must be combined with venture. It is not enough to stare up to the step; we must step up the stairs…</a:t>
            </a:r>
            <a:r>
              <a:rPr lang="en-GB" sz="2000" dirty="0" smtClean="0"/>
              <a:t/>
            </a:r>
            <a:br>
              <a:rPr lang="en-GB" sz="2000" dirty="0" smtClean="0"/>
            </a:br>
            <a:endParaRPr lang="en-US" sz="2000" dirty="0"/>
          </a:p>
        </p:txBody>
      </p:sp>
      <p:sp>
        <p:nvSpPr>
          <p:cNvPr id="7" name="TextBox 6"/>
          <p:cNvSpPr txBox="1"/>
          <p:nvPr/>
        </p:nvSpPr>
        <p:spPr>
          <a:xfrm>
            <a:off x="899592" y="1865559"/>
            <a:ext cx="2016224" cy="461665"/>
          </a:xfrm>
          <a:prstGeom prst="rect">
            <a:avLst/>
          </a:prstGeom>
          <a:noFill/>
        </p:spPr>
        <p:txBody>
          <a:bodyPr wrap="square" rtlCol="0">
            <a:spAutoFit/>
          </a:bodyPr>
          <a:lstStyle/>
          <a:p>
            <a:r>
              <a:rPr lang="en-GB" dirty="0"/>
              <a:t>Va'clav </a:t>
            </a:r>
            <a:r>
              <a:rPr lang="en-GB" dirty="0" smtClean="0"/>
              <a:t>Havel</a:t>
            </a:r>
            <a:endParaRPr lang="en-US" dirty="0"/>
          </a:p>
        </p:txBody>
      </p:sp>
      <p:pic>
        <p:nvPicPr>
          <p:cNvPr id="8"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2852936"/>
            <a:ext cx="360040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9983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Progress Markers</a:t>
            </a:r>
            <a:endParaRPr lang="en-GB"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5" name="Rectangle 3"/>
          <p:cNvSpPr txBox="1">
            <a:spLocks noChangeArrowheads="1"/>
          </p:cNvSpPr>
          <p:nvPr/>
        </p:nvSpPr>
        <p:spPr bwMode="auto">
          <a:xfrm>
            <a:off x="457200" y="1340768"/>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457200" indent="-457200">
              <a:buFont typeface="Wingdings" pitchFamily="2" charset="2"/>
              <a:buNone/>
            </a:pPr>
            <a:r>
              <a:rPr lang="en-GB" sz="2400" u="sng" dirty="0" smtClean="0">
                <a:latin typeface="Arial" pitchFamily="34" charset="0"/>
              </a:rPr>
              <a:t>The Pro</a:t>
            </a:r>
            <a:r>
              <a:rPr lang="nl-BE" sz="2400" u="sng" dirty="0" smtClean="0">
                <a:latin typeface="Arial" pitchFamily="34" charset="0"/>
              </a:rPr>
              <a:t>ject</a:t>
            </a:r>
            <a:r>
              <a:rPr lang="en-GB" sz="2400" u="sng" dirty="0" smtClean="0">
                <a:latin typeface="Arial" pitchFamily="34" charset="0"/>
              </a:rPr>
              <a:t> </a:t>
            </a:r>
            <a:r>
              <a:rPr lang="en-GB" sz="2400" b="1" u="sng" dirty="0" smtClean="0">
                <a:latin typeface="Arial" pitchFamily="34" charset="0"/>
              </a:rPr>
              <a:t>Expects </a:t>
            </a:r>
            <a:r>
              <a:rPr lang="en-GB" sz="2400" u="sng" dirty="0" smtClean="0">
                <a:latin typeface="Arial" pitchFamily="34" charset="0"/>
              </a:rPr>
              <a:t>to See </a:t>
            </a:r>
            <a:r>
              <a:rPr lang="nl-BE" sz="2400" u="sng" dirty="0" smtClean="0">
                <a:latin typeface="Arial" pitchFamily="34" charset="0"/>
              </a:rPr>
              <a:t>College Administrators</a:t>
            </a:r>
            <a:r>
              <a:rPr lang="en-GB" sz="2400" u="sng" dirty="0" smtClean="0">
                <a:latin typeface="Arial" pitchFamily="34" charset="0"/>
              </a:rPr>
              <a:t>:</a:t>
            </a:r>
            <a:endParaRPr lang="nl-BE" sz="2400" u="sng" dirty="0" smtClean="0">
              <a:latin typeface="Arial" pitchFamily="34" charset="0"/>
            </a:endParaRPr>
          </a:p>
          <a:p>
            <a:pPr marL="457200" indent="-457200" algn="just"/>
            <a:r>
              <a:rPr lang="en-GB" sz="1800" dirty="0" smtClean="0">
                <a:latin typeface="Arial" pitchFamily="34" charset="0"/>
                <a:cs typeface="Times New Roman" pitchFamily="18" charset="0"/>
              </a:rPr>
              <a:t>Authorising lecturers to participate </a:t>
            </a:r>
            <a:r>
              <a:rPr lang="en-GB" sz="1800" dirty="0">
                <a:latin typeface="Arial" pitchFamily="34" charset="0"/>
                <a:cs typeface="Times New Roman" pitchFamily="18" charset="0"/>
              </a:rPr>
              <a:t>in environmental education </a:t>
            </a:r>
            <a:r>
              <a:rPr lang="en-GB" sz="1800" dirty="0" smtClean="0">
                <a:latin typeface="Arial" pitchFamily="34" charset="0"/>
                <a:cs typeface="Times New Roman" pitchFamily="18" charset="0"/>
              </a:rPr>
              <a:t>activities</a:t>
            </a:r>
            <a:r>
              <a:rPr lang="en-GB" sz="1800" dirty="0" smtClean="0">
                <a:latin typeface="Palatino Linotype" pitchFamily="18" charset="0"/>
              </a:rPr>
              <a:t>.</a:t>
            </a:r>
            <a:endParaRPr lang="en-GB" sz="1800" dirty="0" smtClean="0">
              <a:latin typeface="Arial" pitchFamily="34" charset="0"/>
              <a:cs typeface="Times New Roman" pitchFamily="18" charset="0"/>
            </a:endParaRPr>
          </a:p>
          <a:p>
            <a:pPr marL="457200" indent="-457200" algn="just"/>
            <a:r>
              <a:rPr lang="en-GB" sz="1800" dirty="0" smtClean="0">
                <a:latin typeface="Arial" pitchFamily="34" charset="0"/>
                <a:cs typeface="Times New Roman" pitchFamily="18" charset="0"/>
              </a:rPr>
              <a:t>Providing office space and equipment for </a:t>
            </a:r>
            <a:r>
              <a:rPr lang="en-GB" sz="1800" dirty="0">
                <a:latin typeface="Arial" pitchFamily="34" charset="0"/>
                <a:cs typeface="Times New Roman" pitchFamily="18" charset="0"/>
              </a:rPr>
              <a:t>the environmental education </a:t>
            </a:r>
            <a:r>
              <a:rPr lang="en-GB" sz="1800" dirty="0" smtClean="0">
                <a:latin typeface="Arial" pitchFamily="34" charset="0"/>
                <a:cs typeface="Times New Roman" pitchFamily="18" charset="0"/>
              </a:rPr>
              <a:t>coordinators.</a:t>
            </a:r>
          </a:p>
          <a:p>
            <a:pPr marL="457200" indent="-457200" algn="just">
              <a:buFont typeface="Wingdings" pitchFamily="2" charset="2"/>
              <a:buNone/>
            </a:pPr>
            <a:endParaRPr lang="nl-BE" sz="1000" dirty="0" smtClean="0">
              <a:latin typeface="Arial" pitchFamily="34" charset="0"/>
              <a:cs typeface="Times New Roman" pitchFamily="18" charset="0"/>
            </a:endParaRPr>
          </a:p>
          <a:p>
            <a:pPr marL="457200" indent="-457200">
              <a:buFont typeface="Wingdings" pitchFamily="2" charset="2"/>
              <a:buNone/>
            </a:pPr>
            <a:r>
              <a:rPr lang="en-GB" sz="2400" u="sng" dirty="0" smtClean="0">
                <a:latin typeface="Arial" pitchFamily="34" charset="0"/>
              </a:rPr>
              <a:t>The Project would </a:t>
            </a:r>
            <a:r>
              <a:rPr lang="en-GB" sz="2400" b="1" u="sng" dirty="0" smtClean="0">
                <a:latin typeface="Arial" pitchFamily="34" charset="0"/>
              </a:rPr>
              <a:t>Like</a:t>
            </a:r>
            <a:r>
              <a:rPr lang="en-GB" sz="2400" u="sng" dirty="0" smtClean="0">
                <a:latin typeface="Arial" pitchFamily="34" charset="0"/>
              </a:rPr>
              <a:t> to See </a:t>
            </a:r>
            <a:r>
              <a:rPr lang="nl-BE" sz="2400" u="sng" dirty="0" smtClean="0">
                <a:latin typeface="Arial" pitchFamily="34" charset="0"/>
              </a:rPr>
              <a:t>College Administrators </a:t>
            </a:r>
            <a:r>
              <a:rPr lang="en-GB" sz="2400" u="sng" dirty="0" smtClean="0">
                <a:latin typeface="Arial" pitchFamily="34" charset="0"/>
              </a:rPr>
              <a:t>:</a:t>
            </a:r>
            <a:endParaRPr lang="nl-BE" sz="2400" u="sng" dirty="0" smtClean="0">
              <a:latin typeface="Arial" pitchFamily="34" charset="0"/>
            </a:endParaRPr>
          </a:p>
          <a:p>
            <a:pPr marL="457200" indent="-457200" algn="just"/>
            <a:r>
              <a:rPr lang="en-GB" sz="1800" dirty="0" smtClean="0">
                <a:latin typeface="Arial" pitchFamily="34" charset="0"/>
                <a:cs typeface="Times New Roman" pitchFamily="18" charset="0"/>
              </a:rPr>
              <a:t>Providing transport, finances and other resources </a:t>
            </a:r>
            <a:r>
              <a:rPr lang="en-GB" sz="1800" dirty="0">
                <a:latin typeface="Arial" pitchFamily="34" charset="0"/>
                <a:cs typeface="Times New Roman" pitchFamily="18" charset="0"/>
              </a:rPr>
              <a:t>for environmental education </a:t>
            </a:r>
            <a:r>
              <a:rPr lang="en-GB" sz="1800" dirty="0" smtClean="0">
                <a:latin typeface="Arial" pitchFamily="34" charset="0"/>
                <a:cs typeface="Times New Roman" pitchFamily="18" charset="0"/>
              </a:rPr>
              <a:t>activities.</a:t>
            </a:r>
          </a:p>
          <a:p>
            <a:pPr marL="457200" indent="-457200" algn="just"/>
            <a:r>
              <a:rPr lang="en-GB" sz="1800" dirty="0" smtClean="0">
                <a:latin typeface="Arial" pitchFamily="34" charset="0"/>
                <a:cs typeface="Times New Roman" pitchFamily="18" charset="0"/>
              </a:rPr>
              <a:t>Including and </a:t>
            </a:r>
            <a:r>
              <a:rPr lang="en-GB" sz="1800" dirty="0">
                <a:latin typeface="Arial" pitchFamily="34" charset="0"/>
                <a:cs typeface="Times New Roman" pitchFamily="18" charset="0"/>
              </a:rPr>
              <a:t>positioning environmental education, </a:t>
            </a:r>
            <a:r>
              <a:rPr lang="en-GB" sz="1800" dirty="0" smtClean="0">
                <a:latin typeface="Arial" pitchFamily="34" charset="0"/>
                <a:cs typeface="Times New Roman" pitchFamily="18" charset="0"/>
              </a:rPr>
              <a:t>high on the agenda of staff meetings.</a:t>
            </a:r>
          </a:p>
          <a:p>
            <a:pPr marL="457200" indent="-457200" algn="just"/>
            <a:endParaRPr lang="nl-BE" sz="1000" u="sng" dirty="0" smtClean="0">
              <a:latin typeface="Arial" pitchFamily="34" charset="0"/>
            </a:endParaRPr>
          </a:p>
          <a:p>
            <a:pPr marL="457200" indent="-457200">
              <a:buFont typeface="Wingdings" pitchFamily="2" charset="2"/>
              <a:buNone/>
            </a:pPr>
            <a:r>
              <a:rPr lang="en-GB" sz="2400" u="sng" dirty="0" smtClean="0">
                <a:latin typeface="Arial" pitchFamily="34" charset="0"/>
              </a:rPr>
              <a:t>The Project would </a:t>
            </a:r>
            <a:r>
              <a:rPr lang="en-GB" sz="2400" b="1" u="sng" dirty="0" smtClean="0">
                <a:latin typeface="Arial" pitchFamily="34" charset="0"/>
              </a:rPr>
              <a:t>Love </a:t>
            </a:r>
            <a:r>
              <a:rPr lang="en-GB" sz="2400" u="sng" dirty="0" smtClean="0">
                <a:latin typeface="Arial" pitchFamily="34" charset="0"/>
              </a:rPr>
              <a:t>to See </a:t>
            </a:r>
            <a:r>
              <a:rPr lang="nl-BE" sz="2400" u="sng" dirty="0" smtClean="0">
                <a:latin typeface="Arial" pitchFamily="34" charset="0"/>
              </a:rPr>
              <a:t>College Administrators </a:t>
            </a:r>
            <a:r>
              <a:rPr lang="en-GB" sz="2400" u="sng" dirty="0" smtClean="0">
                <a:latin typeface="Arial" pitchFamily="34" charset="0"/>
              </a:rPr>
              <a:t>:</a:t>
            </a:r>
            <a:endParaRPr lang="nl-BE" sz="2400" u="sng" dirty="0" smtClean="0">
              <a:latin typeface="Arial" pitchFamily="34" charset="0"/>
            </a:endParaRPr>
          </a:p>
          <a:p>
            <a:pPr marL="457200" indent="-457200" algn="just"/>
            <a:r>
              <a:rPr lang="en-GB" sz="1800" dirty="0">
                <a:latin typeface="Arial" pitchFamily="34" charset="0"/>
                <a:cs typeface="Times New Roman" pitchFamily="18" charset="0"/>
              </a:rPr>
              <a:t>Incorporating environmental education </a:t>
            </a:r>
            <a:r>
              <a:rPr lang="en-GB" sz="1800" dirty="0" smtClean="0">
                <a:latin typeface="Arial" pitchFamily="34" charset="0"/>
                <a:cs typeface="Times New Roman" pitchFamily="18" charset="0"/>
              </a:rPr>
              <a:t>in the college strategic plan.</a:t>
            </a:r>
          </a:p>
          <a:p>
            <a:pPr marL="457200" indent="-457200" algn="just"/>
            <a:r>
              <a:rPr lang="en-GB" sz="1800" dirty="0" smtClean="0">
                <a:latin typeface="Arial" pitchFamily="34" charset="0"/>
                <a:cs typeface="Times New Roman" pitchFamily="18" charset="0"/>
              </a:rPr>
              <a:t>Appointing full </a:t>
            </a:r>
            <a:r>
              <a:rPr lang="en-GB" sz="1800" dirty="0">
                <a:latin typeface="Arial" pitchFamily="34" charset="0"/>
                <a:cs typeface="Times New Roman" pitchFamily="18" charset="0"/>
              </a:rPr>
              <a:t>time environmental education </a:t>
            </a:r>
            <a:r>
              <a:rPr lang="en-GB" sz="1800" dirty="0" smtClean="0">
                <a:latin typeface="Arial" pitchFamily="34" charset="0"/>
                <a:cs typeface="Times New Roman" pitchFamily="18" charset="0"/>
              </a:rPr>
              <a:t>coordinators.</a:t>
            </a:r>
          </a:p>
        </p:txBody>
      </p:sp>
    </p:spTree>
    <p:extLst>
      <p:ext uri="{BB962C8B-B14F-4D97-AF65-F5344CB8AC3E}">
        <p14:creationId xmlns:p14="http://schemas.microsoft.com/office/powerpoint/2010/main" val="13822266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42082"/>
            <a:ext cx="7704856" cy="782662"/>
          </a:xfrm>
        </p:spPr>
        <p:txBody>
          <a:bodyPr/>
          <a:lstStyle/>
          <a:p>
            <a:r>
              <a:rPr lang="en-GB" dirty="0"/>
              <a:t>Using OM to monitor </a:t>
            </a:r>
            <a:r>
              <a:rPr lang="en-GB" dirty="0" smtClean="0"/>
              <a:t>results</a:t>
            </a:r>
            <a:br>
              <a:rPr lang="en-GB" dirty="0" smtClean="0"/>
            </a:br>
            <a:r>
              <a:rPr lang="en-GB" sz="3200" dirty="0" smtClean="0"/>
              <a:t>Step 6: Define our Strategy</a:t>
            </a:r>
            <a:endParaRPr lang="en-GB" sz="3200" dirty="0"/>
          </a:p>
        </p:txBody>
      </p:sp>
      <p:graphicFrame>
        <p:nvGraphicFramePr>
          <p:cNvPr id="8" name="Object 9"/>
          <p:cNvGraphicFramePr>
            <a:graphicFrameLocks noChangeAspect="1"/>
          </p:cNvGraphicFramePr>
          <p:nvPr>
            <p:extLst>
              <p:ext uri="{D42A27DB-BD31-4B8C-83A1-F6EECF244321}">
                <p14:modId xmlns:p14="http://schemas.microsoft.com/office/powerpoint/2010/main" val="718450993"/>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42029"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0072" y="1556792"/>
            <a:ext cx="6340280" cy="4752528"/>
          </a:xfrm>
          <a:prstGeom prst="rect">
            <a:avLst/>
          </a:prstGeom>
        </p:spPr>
      </p:pic>
    </p:spTree>
    <p:extLst>
      <p:ext uri="{BB962C8B-B14F-4D97-AF65-F5344CB8AC3E}">
        <p14:creationId xmlns:p14="http://schemas.microsoft.com/office/powerpoint/2010/main" val="959386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42082"/>
            <a:ext cx="7704856" cy="782662"/>
          </a:xfrm>
        </p:spPr>
        <p:txBody>
          <a:bodyPr/>
          <a:lstStyle/>
          <a:p>
            <a:r>
              <a:rPr lang="en-GB" dirty="0"/>
              <a:t>Using OM to monitor </a:t>
            </a:r>
            <a:r>
              <a:rPr lang="en-GB" dirty="0" smtClean="0"/>
              <a:t>results</a:t>
            </a:r>
            <a:br>
              <a:rPr lang="en-GB" dirty="0" smtClean="0"/>
            </a:br>
            <a:r>
              <a:rPr lang="en-GB" sz="3200" dirty="0" smtClean="0"/>
              <a:t>Step 6: Define our Strategy</a:t>
            </a:r>
            <a:endParaRPr lang="en-GB" sz="3200" dirty="0"/>
          </a:p>
        </p:txBody>
      </p:sp>
      <p:grpSp>
        <p:nvGrpSpPr>
          <p:cNvPr id="15" name="Group 14"/>
          <p:cNvGrpSpPr/>
          <p:nvPr/>
        </p:nvGrpSpPr>
        <p:grpSpPr>
          <a:xfrm>
            <a:off x="1180455" y="5304769"/>
            <a:ext cx="5486945" cy="1292583"/>
            <a:chOff x="604768" y="4512681"/>
            <a:chExt cx="5198160" cy="1292583"/>
          </a:xfrm>
        </p:grpSpPr>
        <p:sp>
          <p:nvSpPr>
            <p:cNvPr id="6" name="Rectangle 5"/>
            <p:cNvSpPr/>
            <p:nvPr/>
          </p:nvSpPr>
          <p:spPr bwMode="auto">
            <a:xfrm>
              <a:off x="604768" y="5085184"/>
              <a:ext cx="5184576" cy="72008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Prepare a monitoring plan</a:t>
              </a:r>
              <a:endParaRPr lang="en-GB" sz="1400" b="1" spc="110" dirty="0">
                <a:solidFill>
                  <a:srgbClr val="FFFFFF">
                    <a:lumMod val="50000"/>
                  </a:srgbClr>
                </a:solidFill>
                <a:latin typeface="Franklin Gothic Medium" pitchFamily="34" charset="0"/>
              </a:endParaRPr>
            </a:p>
            <a:p>
              <a:pPr eaLnBrk="0" hangingPunct="0">
                <a:spcBef>
                  <a:spcPts val="300"/>
                </a:spcBef>
                <a:spcAft>
                  <a:spcPts val="600"/>
                </a:spcAft>
                <a:defRPr/>
              </a:pPr>
              <a:endParaRPr lang="en-GB" sz="2000" spc="110" dirty="0">
                <a:solidFill>
                  <a:srgbClr val="000000"/>
                </a:solidFill>
              </a:endParaRPr>
            </a:p>
          </p:txBody>
        </p:sp>
        <p:sp>
          <p:nvSpPr>
            <p:cNvPr id="7" name="Rectangle 6"/>
            <p:cNvSpPr>
              <a:spLocks noChangeArrowheads="1"/>
            </p:cNvSpPr>
            <p:nvPr/>
          </p:nvSpPr>
          <p:spPr bwMode="auto">
            <a:xfrm>
              <a:off x="604769" y="4512681"/>
              <a:ext cx="5198159" cy="716519"/>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rgbClr val="FFFFFF"/>
                  </a:solidFill>
                  <a:latin typeface="Franklin Gothic Medium" pitchFamily="34" charset="0"/>
                </a:rPr>
                <a:t>2. OUTCOME &amp; PERFORMANCE MONITORING</a:t>
              </a:r>
            </a:p>
            <a:p>
              <a:pPr>
                <a:spcAft>
                  <a:spcPts val="300"/>
                </a:spcAft>
                <a:defRPr/>
              </a:pPr>
              <a:r>
                <a:rPr lang="en-GB" sz="1600" i="1" spc="110" dirty="0" smtClean="0">
                  <a:solidFill>
                    <a:srgbClr val="FFFFFF"/>
                  </a:solidFill>
                  <a:latin typeface="Franklin Gothic Medium" pitchFamily="34" charset="0"/>
                </a:rPr>
                <a:t>How we know we are on track &amp; how we can improve</a:t>
              </a:r>
              <a:endParaRPr lang="en-GB" sz="1600" i="1" spc="110" dirty="0">
                <a:solidFill>
                  <a:srgbClr val="FFFFFF"/>
                </a:solidFill>
                <a:latin typeface="Franklin Gothic Medium" pitchFamily="34"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3240186934"/>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6917"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grpSp>
        <p:nvGrpSpPr>
          <p:cNvPr id="9" name="Group 5"/>
          <p:cNvGrpSpPr>
            <a:grpSpLocks/>
          </p:cNvGrpSpPr>
          <p:nvPr/>
        </p:nvGrpSpPr>
        <p:grpSpPr bwMode="auto">
          <a:xfrm>
            <a:off x="1180455" y="1268760"/>
            <a:ext cx="5487796" cy="3528392"/>
            <a:chOff x="1523999" y="1137806"/>
            <a:chExt cx="6495169" cy="5772193"/>
          </a:xfrm>
        </p:grpSpPr>
        <p:sp>
          <p:nvSpPr>
            <p:cNvPr id="10" name="Rectangle 9"/>
            <p:cNvSpPr/>
            <p:nvPr/>
          </p:nvSpPr>
          <p:spPr bwMode="auto">
            <a:xfrm>
              <a:off x="1523999" y="1491206"/>
              <a:ext cx="6485678" cy="541879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solidFill>
                    <a:srgbClr val="000000"/>
                  </a:solidFill>
                  <a:latin typeface="Franklin Gothic Medium" pitchFamily="34" charset="0"/>
                </a:rPr>
                <a:t>INTENTIONAL DESIGN</a:t>
              </a:r>
            </a:p>
            <a:p>
              <a:pPr>
                <a:spcBef>
                  <a:spcPts val="1200"/>
                </a:spcBef>
                <a:spcAft>
                  <a:spcPts val="300"/>
                </a:spcAft>
                <a:defRPr/>
              </a:pPr>
              <a:endParaRPr lang="en-GB" sz="400" b="1" spc="110" dirty="0" smtClean="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Vision (your dream)</a:t>
              </a:r>
              <a:endParaRPr lang="en-GB" sz="1400" b="1" spc="110" dirty="0">
                <a:solidFill>
                  <a:srgbClr val="FFFFFF">
                    <a:lumMod val="50000"/>
                  </a:srgbClr>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Mission (</a:t>
              </a:r>
              <a:r>
                <a:rPr lang="en-GB" sz="1400" b="1" spc="110" dirty="0">
                  <a:solidFill>
                    <a:srgbClr val="FFFFFF">
                      <a:lumMod val="50000"/>
                    </a:srgbClr>
                  </a:solidFill>
                  <a:latin typeface="Franklin Gothic Medium" pitchFamily="34" charset="0"/>
                </a:rPr>
                <a:t>your contribution to the vison)</a:t>
              </a:r>
            </a:p>
            <a:p>
              <a:pPr>
                <a:spcBef>
                  <a:spcPts val="300"/>
                </a:spcBef>
                <a:spcAft>
                  <a:spcPts val="300"/>
                </a:spcAft>
                <a:defRPr/>
              </a:pPr>
              <a:r>
                <a:rPr lang="en-GB" sz="1400" b="1" spc="110" dirty="0">
                  <a:solidFill>
                    <a:srgbClr val="000000"/>
                  </a:solidFill>
                  <a:latin typeface="Franklin Gothic Medium" pitchFamily="34" charset="0"/>
                </a:rPr>
                <a:t>Define desired results/outcomes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Define indicators (are we on track?)</a:t>
              </a:r>
            </a:p>
            <a:p>
              <a:pPr>
                <a:spcBef>
                  <a:spcPts val="300"/>
                </a:spcBef>
                <a:spcAft>
                  <a:spcPts val="300"/>
                </a:spcAft>
                <a:defRPr/>
              </a:pPr>
              <a:r>
                <a:rPr lang="en-GB" sz="1400" b="1" spc="110" dirty="0">
                  <a:solidFill>
                    <a:srgbClr val="000000"/>
                  </a:solidFill>
                  <a:latin typeface="Franklin Gothic Medium" pitchFamily="34" charset="0"/>
                </a:rPr>
                <a:t>Define our strategy (how we contribute to an outcome)</a:t>
              </a:r>
            </a:p>
            <a:p>
              <a:pPr eaLnBrk="0" hangingPunct="0">
                <a:spcBef>
                  <a:spcPts val="300"/>
                </a:spcBef>
                <a:spcAft>
                  <a:spcPts val="600"/>
                </a:spcAft>
                <a:defRPr/>
              </a:pPr>
              <a:endParaRPr lang="en-GB" sz="2000" spc="110" dirty="0">
                <a:solidFill>
                  <a:srgbClr val="000000"/>
                </a:solidFill>
              </a:endParaRPr>
            </a:p>
          </p:txBody>
        </p:sp>
        <p:sp>
          <p:nvSpPr>
            <p:cNvPr id="11" name="Rectangle 7"/>
            <p:cNvSpPr>
              <a:spLocks noChangeArrowheads="1"/>
            </p:cNvSpPr>
            <p:nvPr/>
          </p:nvSpPr>
          <p:spPr bwMode="auto">
            <a:xfrm>
              <a:off x="1523999" y="1137806"/>
              <a:ext cx="6495169" cy="1283398"/>
            </a:xfrm>
            <a:prstGeom prst="rect">
              <a:avLst/>
            </a:prstGeom>
            <a:solidFill>
              <a:srgbClr val="CC6600"/>
            </a:solidFill>
            <a:ln w="28575" algn="ctr">
              <a:solidFill>
                <a:schemeClr val="tx1"/>
              </a:solidFill>
              <a:round/>
              <a:headEnd/>
              <a:tailEnd/>
            </a:ln>
          </p:spPr>
          <p:txBody>
            <a:bodyPr/>
            <a:lstStyle/>
            <a:p>
              <a:pPr marL="342900" indent="-342900">
                <a:spcAft>
                  <a:spcPts val="300"/>
                </a:spcAft>
                <a:buFontTx/>
                <a:buAutoNum type="arabicPeriod"/>
                <a:defRPr/>
              </a:pPr>
              <a:r>
                <a:rPr lang="en-GB" sz="1800" spc="110" dirty="0" smtClean="0">
                  <a:solidFill>
                    <a:srgbClr val="FFFFFF"/>
                  </a:solidFill>
                  <a:latin typeface="Franklin Gothic Medium" pitchFamily="34" charset="0"/>
                </a:rPr>
                <a:t>PLANNING (</a:t>
              </a:r>
              <a:r>
                <a:rPr lang="en-GB" sz="1800" i="1" spc="110" dirty="0" smtClean="0">
                  <a:solidFill>
                    <a:srgbClr val="FFFFFF"/>
                  </a:solidFill>
                  <a:latin typeface="Franklin Gothic Medium" pitchFamily="34" charset="0"/>
                </a:rPr>
                <a:t>INTENTIONAL DESIGN</a:t>
              </a:r>
              <a:r>
                <a:rPr lang="en-GB" sz="1800" spc="110" dirty="0" smtClean="0">
                  <a:solidFill>
                    <a:srgbClr val="FFFFFF"/>
                  </a:solidFill>
                  <a:latin typeface="Franklin Gothic Medium" pitchFamily="34" charset="0"/>
                </a:rPr>
                <a:t>)</a:t>
              </a:r>
            </a:p>
            <a:p>
              <a:pPr>
                <a:spcAft>
                  <a:spcPts val="300"/>
                </a:spcAft>
                <a:defRPr/>
              </a:pPr>
              <a:r>
                <a:rPr lang="en-GB" sz="1600" i="1" spc="110" dirty="0" smtClean="0">
                  <a:solidFill>
                    <a:srgbClr val="FFFFFF"/>
                  </a:solidFill>
                  <a:latin typeface="Franklin Gothic Medium" pitchFamily="34" charset="0"/>
                </a:rPr>
                <a:t>What we are trying to accomplish &amp; how</a:t>
              </a:r>
              <a:endParaRPr lang="en-GB" sz="1600" i="1" spc="110" dirty="0">
                <a:solidFill>
                  <a:srgbClr val="FFFFFF"/>
                </a:solidFill>
                <a:latin typeface="Franklin Gothic Medium" pitchFamily="34" charset="0"/>
              </a:endParaRPr>
            </a:p>
          </p:txBody>
        </p:sp>
      </p:grpSp>
      <p:cxnSp>
        <p:nvCxnSpPr>
          <p:cNvPr id="17" name="Straight Arrow Connector 16"/>
          <p:cNvCxnSpPr/>
          <p:nvPr/>
        </p:nvCxnSpPr>
        <p:spPr bwMode="auto">
          <a:xfrm flipH="1">
            <a:off x="6660232" y="2924944"/>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660232" y="6237312"/>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7277561"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9552" y="2924944"/>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endCxn id="6" idx="1"/>
          </p:cNvCxnSpPr>
          <p:nvPr/>
        </p:nvCxnSpPr>
        <p:spPr bwMode="auto">
          <a:xfrm>
            <a:off x="539552" y="6237312"/>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80817"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7513" y="113188"/>
            <a:ext cx="2310151" cy="1731636"/>
          </a:xfrm>
          <a:prstGeom prst="rect">
            <a:avLst/>
          </a:prstGeom>
        </p:spPr>
      </p:pic>
    </p:spTree>
    <p:extLst>
      <p:ext uri="{BB962C8B-B14F-4D97-AF65-F5344CB8AC3E}">
        <p14:creationId xmlns:p14="http://schemas.microsoft.com/office/powerpoint/2010/main" val="217137183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bwMode="auto">
          <a:xfrm>
            <a:off x="1187624" y="102568"/>
            <a:ext cx="6781800" cy="80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buNone/>
            </a:pPr>
            <a:r>
              <a:rPr lang="en-GB" sz="3600" dirty="0" smtClean="0">
                <a:latin typeface="+mj-lt"/>
              </a:rPr>
              <a:t>6 interlinked kinds of strategies</a:t>
            </a:r>
            <a:endParaRPr lang="en-GB" sz="3600" dirty="0">
              <a:latin typeface="+mj-lt"/>
            </a:endParaRPr>
          </a:p>
        </p:txBody>
      </p:sp>
      <p:graphicFrame>
        <p:nvGraphicFramePr>
          <p:cNvPr id="6" name="Group 1026"/>
          <p:cNvGraphicFramePr>
            <a:graphicFrameLocks noGrp="1"/>
          </p:cNvGraphicFramePr>
          <p:nvPr>
            <p:extLst>
              <p:ext uri="{D42A27DB-BD31-4B8C-83A1-F6EECF244321}">
                <p14:modId xmlns:p14="http://schemas.microsoft.com/office/powerpoint/2010/main" val="3568261461"/>
              </p:ext>
            </p:extLst>
          </p:nvPr>
        </p:nvGraphicFramePr>
        <p:xfrm>
          <a:off x="609600" y="980728"/>
          <a:ext cx="7924800" cy="5791200"/>
        </p:xfrm>
        <a:graphic>
          <a:graphicData uri="http://schemas.openxmlformats.org/drawingml/2006/table">
            <a:tbl>
              <a:tblPr/>
              <a:tblGrid>
                <a:gridCol w="2136775"/>
                <a:gridCol w="1931988"/>
                <a:gridCol w="1936750"/>
                <a:gridCol w="1919287"/>
              </a:tblGrid>
              <a:tr h="755650">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GB" sz="3200" b="0" i="0" u="none" strike="noStrike" cap="none" normalizeH="0" baseline="0" dirty="0" smtClean="0">
                        <a:ln>
                          <a:noFill/>
                        </a:ln>
                        <a:solidFill>
                          <a:srgbClr val="FFFFFF"/>
                        </a:solidFill>
                        <a:effectLst/>
                        <a:latin typeface="Verdana" pitchFamily="34" charset="0"/>
                        <a:cs typeface="Helvetica" pitchFamily="16" charset="0"/>
                        <a:sym typeface="Helvetica" pitchFamily="1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rgbClr val="AB0A00"/>
                          </a:solidFill>
                          <a:effectLst/>
                          <a:latin typeface="Verdana" pitchFamily="34" charset="0"/>
                          <a:cs typeface="Helvetica" pitchFamily="16" charset="0"/>
                          <a:sym typeface="Helvetica" pitchFamily="16" charset="0"/>
                        </a:rPr>
                        <a:t>causal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rgbClr val="AB0A00"/>
                          </a:solidFill>
                          <a:effectLst/>
                          <a:latin typeface="Verdana" pitchFamily="34" charset="0"/>
                          <a:cs typeface="Helvetica" pitchFamily="16" charset="0"/>
                          <a:sym typeface="Helvetica" pitchFamily="16" charset="0"/>
                        </a:rPr>
                        <a:t>persuasive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rgbClr val="AB0A00"/>
                          </a:solidFill>
                          <a:effectLst/>
                          <a:latin typeface="Verdana" pitchFamily="34" charset="0"/>
                          <a:cs typeface="Helvetica" pitchFamily="16" charset="0"/>
                          <a:sym typeface="Helvetica" pitchFamily="16" charset="0"/>
                        </a:rPr>
                        <a:t>supportive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75">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rPr>
                        <a:t>I</a:t>
                      </a:r>
                      <a:endPar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rPr>
                        <a:t>aimed at individual boundary partner</a:t>
                      </a: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7A"/>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7A"/>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7A"/>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7A"/>
                    </a:solidFill>
                  </a:tcPr>
                </a:tc>
              </a:tr>
              <a:tr h="2339975">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rPr>
                        <a:t>E</a:t>
                      </a:r>
                      <a:endPar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rPr>
                        <a:t>aimed at boundary partner’s environment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A3E"/>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GB" sz="1800" b="0" i="0" u="none" strike="noStrike" cap="none" normalizeH="0" baseline="0" dirty="0" smtClean="0">
                        <a:ln>
                          <a:noFill/>
                        </a:ln>
                        <a:solidFill>
                          <a:srgbClr val="040000"/>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A3E"/>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Arial" charset="0"/>
                        <a:sym typeface="Arial"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2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A3E"/>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Arial" charset="0"/>
                        <a:sym typeface="Arial"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2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A3E"/>
                    </a:solidFill>
                  </a:tcPr>
                </a:tc>
              </a:tr>
            </a:tbl>
          </a:graphicData>
        </a:graphic>
      </p:graphicFrame>
      <p:pic>
        <p:nvPicPr>
          <p:cNvPr id="7" name="Picture 1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71328"/>
            <a:ext cx="13970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 name="Picture 1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374678"/>
            <a:ext cx="1073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 name="Picture 1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500" y="4993928"/>
            <a:ext cx="13462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0" name="Picture 105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504728"/>
            <a:ext cx="15875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975" y="2047528"/>
            <a:ext cx="9620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 name="Picture 10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9900" y="4714528"/>
            <a:ext cx="1562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 name="Picture 10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5476528"/>
            <a:ext cx="10112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 name="Picture 10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0" y="6086128"/>
            <a:ext cx="9525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5" name="Picture 10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4524028"/>
            <a:ext cx="11096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41783139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026"/>
          <p:cNvGraphicFramePr>
            <a:graphicFrameLocks noGrp="1"/>
          </p:cNvGraphicFramePr>
          <p:nvPr>
            <p:extLst>
              <p:ext uri="{D42A27DB-BD31-4B8C-83A1-F6EECF244321}">
                <p14:modId xmlns:p14="http://schemas.microsoft.com/office/powerpoint/2010/main" val="884625423"/>
              </p:ext>
            </p:extLst>
          </p:nvPr>
        </p:nvGraphicFramePr>
        <p:xfrm>
          <a:off x="609600" y="620688"/>
          <a:ext cx="7924800" cy="5791200"/>
        </p:xfrm>
        <a:graphic>
          <a:graphicData uri="http://schemas.openxmlformats.org/drawingml/2006/table">
            <a:tbl>
              <a:tblPr/>
              <a:tblGrid>
                <a:gridCol w="2136775"/>
                <a:gridCol w="1931988"/>
                <a:gridCol w="1936750"/>
                <a:gridCol w="1919287"/>
              </a:tblGrid>
              <a:tr h="755650">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GB" sz="3200" b="0" i="0" u="none" strike="noStrike" cap="none" normalizeH="0" baseline="0" dirty="0" smtClean="0">
                        <a:ln>
                          <a:noFill/>
                        </a:ln>
                        <a:solidFill>
                          <a:srgbClr val="FFFFFF"/>
                        </a:solidFill>
                        <a:effectLst/>
                        <a:latin typeface="Verdana" pitchFamily="34" charset="0"/>
                        <a:cs typeface="Helvetica" pitchFamily="16" charset="0"/>
                        <a:sym typeface="Helvetica" pitchFamily="1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rgbClr val="AB0A00"/>
                          </a:solidFill>
                          <a:effectLst/>
                          <a:latin typeface="Verdana" pitchFamily="34" charset="0"/>
                          <a:cs typeface="Helvetica" pitchFamily="16" charset="0"/>
                          <a:sym typeface="Helvetica" pitchFamily="16" charset="0"/>
                        </a:rPr>
                        <a:t>causal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rgbClr val="AB0A00"/>
                          </a:solidFill>
                          <a:effectLst/>
                          <a:latin typeface="Verdana" pitchFamily="34" charset="0"/>
                          <a:cs typeface="Helvetica" pitchFamily="16" charset="0"/>
                          <a:sym typeface="Helvetica" pitchFamily="16" charset="0"/>
                        </a:rPr>
                        <a:t>persuasive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rgbClr val="AB0A00"/>
                          </a:solidFill>
                          <a:effectLst/>
                          <a:latin typeface="Verdana" pitchFamily="34" charset="0"/>
                          <a:cs typeface="Helvetica" pitchFamily="16" charset="0"/>
                          <a:sym typeface="Helvetica" pitchFamily="16" charset="0"/>
                        </a:rPr>
                        <a:t>supportive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75">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rPr>
                        <a:t>I</a:t>
                      </a:r>
                      <a:endPar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rPr>
                        <a:t>aimed at individual boundary partner</a:t>
                      </a: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7A"/>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7A"/>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7A"/>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7A"/>
                    </a:solidFill>
                  </a:tcPr>
                </a:tc>
              </a:tr>
              <a:tr h="2339975">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8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rPr>
                        <a:t>E</a:t>
                      </a:r>
                      <a:endPar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Verdana" pitchFamily="34" charset="0"/>
                          <a:cs typeface="Helvetica" pitchFamily="16" charset="0"/>
                          <a:sym typeface="Helvetica" pitchFamily="16" charset="0"/>
                        </a:rPr>
                        <a:t>aimed at boundary partner’s environment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A3E"/>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GB" sz="1800" b="0" i="0" u="none" strike="noStrike" cap="none" normalizeH="0" baseline="0" dirty="0" smtClean="0">
                        <a:ln>
                          <a:noFill/>
                        </a:ln>
                        <a:solidFill>
                          <a:srgbClr val="040000"/>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A3E"/>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Arial" charset="0"/>
                        <a:sym typeface="Arial"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2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A3E"/>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1" i="0" u="none" strike="noStrike" cap="none" normalizeH="0" baseline="0" dirty="0" smtClean="0">
                        <a:ln>
                          <a:noFill/>
                        </a:ln>
                        <a:solidFill>
                          <a:schemeClr val="tx1"/>
                        </a:solidFill>
                        <a:effectLst/>
                        <a:latin typeface="Verdana" pitchFamily="34" charset="0"/>
                        <a:cs typeface="Arial" charset="0"/>
                        <a:sym typeface="Arial"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200" b="0" i="0" u="none" strike="noStrike" cap="none" normalizeH="0" baseline="0" dirty="0" smtClean="0">
                        <a:ln>
                          <a:noFill/>
                        </a:ln>
                        <a:solidFill>
                          <a:schemeClr val="tx1"/>
                        </a:solidFill>
                        <a:effectLst/>
                        <a:latin typeface="Verdana" pitchFamily="34" charset="0"/>
                        <a:cs typeface="Helvetica" pitchFamily="16" charset="0"/>
                        <a:sym typeface="Helvetica" pitchFamily="1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BA3E"/>
                    </a:solidFill>
                  </a:tcPr>
                </a:tc>
              </a:tr>
            </a:tbl>
          </a:graphicData>
        </a:graphic>
      </p:graphicFrame>
      <p:pic>
        <p:nvPicPr>
          <p:cNvPr id="4" name="Picture 1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11288"/>
            <a:ext cx="13970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 name="Picture 1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14638"/>
            <a:ext cx="1073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 name="Picture 1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500" y="4633888"/>
            <a:ext cx="13462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 name="Picture 105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144688"/>
            <a:ext cx="15875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975" y="1687488"/>
            <a:ext cx="9620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 name="Picture 10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9900" y="4354488"/>
            <a:ext cx="1562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0" name="Picture 10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5116488"/>
            <a:ext cx="10112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 name="Picture 10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0" y="5726088"/>
            <a:ext cx="9525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 name="Picture 10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4163988"/>
            <a:ext cx="11096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831559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bwMode="auto">
          <a:xfrm>
            <a:off x="1187624" y="102568"/>
            <a:ext cx="6781800" cy="80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buNone/>
            </a:pPr>
            <a:r>
              <a:rPr lang="en-GB" sz="3600" dirty="0" smtClean="0">
                <a:latin typeface="+mj-lt"/>
              </a:rPr>
              <a:t>6 interlinked kinds of strategies</a:t>
            </a:r>
            <a:endParaRPr lang="en-GB" sz="3600" dirty="0">
              <a:latin typeface="+mj-lt"/>
            </a:endParaRPr>
          </a:p>
        </p:txBody>
      </p:sp>
      <p:graphicFrame>
        <p:nvGraphicFramePr>
          <p:cNvPr id="36" name="Group 3"/>
          <p:cNvGraphicFramePr>
            <a:graphicFrameLocks noGrp="1"/>
          </p:cNvGraphicFramePr>
          <p:nvPr>
            <p:extLst>
              <p:ext uri="{D42A27DB-BD31-4B8C-83A1-F6EECF244321}">
                <p14:modId xmlns:p14="http://schemas.microsoft.com/office/powerpoint/2010/main" val="812401168"/>
              </p:ext>
            </p:extLst>
          </p:nvPr>
        </p:nvGraphicFramePr>
        <p:xfrm>
          <a:off x="457200" y="1143842"/>
          <a:ext cx="8001000" cy="5597526"/>
        </p:xfrm>
        <a:graphic>
          <a:graphicData uri="http://schemas.openxmlformats.org/drawingml/2006/table">
            <a:tbl>
              <a:tblPr/>
              <a:tblGrid>
                <a:gridCol w="2157413"/>
                <a:gridCol w="1951037"/>
                <a:gridCol w="1954213"/>
                <a:gridCol w="1938337"/>
              </a:tblGrid>
              <a:tr h="788988">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endParaRPr kumimoji="0" lang="es-ES_tradnl" sz="3600" b="0" i="0" u="none" strike="noStrike" cap="none" normalizeH="0" baseline="0" dirty="0" smtClean="0">
                        <a:ln>
                          <a:noFill/>
                        </a:ln>
                        <a:solidFill>
                          <a:srgbClr val="FFFFFF"/>
                        </a:solidFill>
                        <a:effectLst/>
                        <a:latin typeface="Tahoma" pitchFamily="34" charset="0"/>
                        <a:cs typeface="Arial" pitchFamily="34" charset="0"/>
                      </a:endParaRPr>
                    </a:p>
                  </a:txBody>
                  <a:tcPr marL="38100" marR="38100" marT="38100" marB="38100" anchor="ctr" horzOverflow="overflow">
                    <a:lnL w="25400" cap="flat" cmpd="sng" algn="ctr">
                      <a:solidFill>
                        <a:srgbClr val="B6E2E5"/>
                      </a:solidFill>
                      <a:prstDash val="solid"/>
                      <a:round/>
                      <a:headEnd type="none" w="med" len="med"/>
                      <a:tailEnd type="none" w="med" len="med"/>
                    </a:lnL>
                    <a:lnR w="25400" cap="flat" cmpd="sng" algn="ctr">
                      <a:solidFill>
                        <a:srgbClr val="B6E2E5"/>
                      </a:solidFill>
                      <a:prstDash val="solid"/>
                      <a:round/>
                      <a:headEnd type="none" w="med" len="med"/>
                      <a:tailEnd type="none" w="med" len="med"/>
                    </a:lnR>
                    <a:lnT w="25400" cap="flat" cmpd="sng" algn="ctr">
                      <a:solidFill>
                        <a:srgbClr val="B6E2E5"/>
                      </a:solidFill>
                      <a:prstDash val="solid"/>
                      <a:round/>
                      <a:headEnd type="none" w="med" len="med"/>
                      <a:tailEnd type="none" w="med" len="med"/>
                    </a:lnT>
                    <a:lnB w="25400" cap="flat" cmpd="sng" algn="ctr">
                      <a:solidFill>
                        <a:srgbClr val="B6E2E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400" b="1" i="0" u="none" strike="noStrike" cap="none" normalizeH="0" baseline="0" dirty="0" smtClean="0">
                          <a:ln>
                            <a:noFill/>
                          </a:ln>
                          <a:solidFill>
                            <a:srgbClr val="A30000"/>
                          </a:solidFill>
                          <a:effectLst/>
                          <a:latin typeface="Tahoma" pitchFamily="34" charset="0"/>
                          <a:cs typeface="Arial" pitchFamily="34" charset="0"/>
                        </a:rPr>
                        <a:t>causal</a:t>
                      </a:r>
                    </a:p>
                  </a:txBody>
                  <a:tcPr marL="38100" marR="38100" marT="38100" marB="38100" anchor="ctr" horzOverflow="overflow">
                    <a:lnL w="25400" cap="flat" cmpd="sng" algn="ctr">
                      <a:solidFill>
                        <a:srgbClr val="B6E2E5"/>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400" b="1" i="0" u="none" strike="noStrike" cap="none" normalizeH="0" baseline="0" dirty="0" smtClean="0">
                          <a:ln>
                            <a:noFill/>
                          </a:ln>
                          <a:solidFill>
                            <a:srgbClr val="A30000"/>
                          </a:solidFill>
                          <a:effectLst/>
                          <a:latin typeface="Tahoma" pitchFamily="34" charset="0"/>
                          <a:cs typeface="Arial" pitchFamily="34" charset="0"/>
                        </a:rPr>
                        <a:t>persuasive</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400" b="1" i="0" u="none" strike="noStrike" cap="none" normalizeH="0" baseline="0" dirty="0" smtClean="0">
                          <a:ln>
                            <a:noFill/>
                          </a:ln>
                          <a:solidFill>
                            <a:srgbClr val="A30000"/>
                          </a:solidFill>
                          <a:effectLst/>
                          <a:latin typeface="Tahoma" pitchFamily="34" charset="0"/>
                          <a:cs typeface="Arial" pitchFamily="34" charset="0"/>
                        </a:rPr>
                        <a:t>supportive</a:t>
                      </a:r>
                      <a:endParaRPr kumimoji="0" lang="en-US" sz="2400" b="1" i="0" u="none" strike="noStrike" cap="none" normalizeH="0" baseline="0" dirty="0" smtClean="0">
                        <a:ln>
                          <a:noFill/>
                        </a:ln>
                        <a:solidFill>
                          <a:schemeClr val="accent1"/>
                        </a:solidFill>
                        <a:effectLst/>
                        <a:latin typeface="Tahoma" pitchFamily="34" charset="0"/>
                        <a:cs typeface="Arial" pitchFamily="34" charset="0"/>
                      </a:endParaRP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411413">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5400" b="1" i="0" u="none" strike="noStrike" cap="none" normalizeH="0" baseline="0" dirty="0" smtClean="0">
                          <a:ln>
                            <a:noFill/>
                          </a:ln>
                          <a:solidFill>
                            <a:schemeClr val="tx1"/>
                          </a:solidFill>
                          <a:effectLst/>
                          <a:latin typeface="Tahoma" pitchFamily="34" charset="0"/>
                          <a:cs typeface="Arial" pitchFamily="34" charset="0"/>
                        </a:rPr>
                        <a:t>I</a:t>
                      </a:r>
                    </a:p>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aimed at </a:t>
                      </a:r>
                      <a:r>
                        <a:rPr kumimoji="0" lang="en-US" sz="2800" b="1" i="0" u="none" strike="noStrike" cap="none" normalizeH="0" baseline="0" dirty="0" smtClean="0">
                          <a:ln>
                            <a:noFill/>
                          </a:ln>
                          <a:solidFill>
                            <a:schemeClr val="tx1"/>
                          </a:solidFill>
                          <a:effectLst/>
                          <a:latin typeface="Tahoma" pitchFamily="34" charset="0"/>
                          <a:cs typeface="Arial" pitchFamily="34" charset="0"/>
                        </a:rPr>
                        <a:t>individual </a:t>
                      </a:r>
                      <a:r>
                        <a:rPr kumimoji="0" lang="en-US" sz="2000" b="1" i="0" u="none" strike="noStrike" cap="none" normalizeH="0" baseline="0" dirty="0" smtClean="0">
                          <a:ln>
                            <a:noFill/>
                          </a:ln>
                          <a:solidFill>
                            <a:schemeClr val="tx1"/>
                          </a:solidFill>
                          <a:effectLst/>
                          <a:latin typeface="Tahoma" pitchFamily="34" charset="0"/>
                          <a:cs typeface="Arial" pitchFamily="34" charset="0"/>
                        </a:rPr>
                        <a:t>boundary partner</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B6E2E5"/>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8FF38"/>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strong</a:t>
                      </a:r>
                    </a:p>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influence</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8FF38"/>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endParaRPr kumimoji="0" lang="en-US" sz="2000" b="1" i="0" u="none" strike="noStrike" cap="none" normalizeH="0" baseline="0" dirty="0" smtClean="0">
                        <a:ln>
                          <a:noFill/>
                        </a:ln>
                        <a:solidFill>
                          <a:schemeClr val="tx1"/>
                        </a:solidFill>
                        <a:effectLst/>
                        <a:latin typeface="Tahoma"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arouse new thinking;</a:t>
                      </a:r>
                    </a:p>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build skills, capacity</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8FF38"/>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endParaRPr kumimoji="0" lang="en-US" sz="2000" b="1" i="0" u="none" strike="noStrike" cap="none" normalizeH="0" baseline="0" dirty="0" smtClean="0">
                        <a:ln>
                          <a:noFill/>
                        </a:ln>
                        <a:solidFill>
                          <a:schemeClr val="tx1"/>
                        </a:solidFill>
                        <a:effectLst/>
                        <a:latin typeface="Tahoma"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on-going support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8FF38"/>
                    </a:solidFill>
                  </a:tcPr>
                </a:tc>
              </a:tr>
              <a:tr h="2397125">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5400" b="1" i="0" u="none" strike="noStrike" cap="none" normalizeH="0" baseline="0" dirty="0" smtClean="0">
                          <a:ln>
                            <a:noFill/>
                          </a:ln>
                          <a:solidFill>
                            <a:schemeClr val="tx1"/>
                          </a:solidFill>
                          <a:effectLst/>
                          <a:latin typeface="Tahoma" pitchFamily="34" charset="0"/>
                          <a:cs typeface="Arial" pitchFamily="34" charset="0"/>
                        </a:rPr>
                        <a:t>E</a:t>
                      </a:r>
                    </a:p>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tab pos="508000" algn="l"/>
                          <a:tab pos="914400" algn="l"/>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aimed at boundary partner’s </a:t>
                      </a:r>
                      <a:r>
                        <a:rPr kumimoji="0" lang="en-US" sz="2400" b="1" i="0" u="none" strike="noStrike" cap="none" normalizeH="0" baseline="0" dirty="0" smtClean="0">
                          <a:ln>
                            <a:noFill/>
                          </a:ln>
                          <a:solidFill>
                            <a:schemeClr val="tx1"/>
                          </a:solidFill>
                          <a:effectLst/>
                          <a:latin typeface="Tahoma" pitchFamily="34" charset="0"/>
                          <a:cs typeface="Arial" pitchFamily="34" charset="0"/>
                        </a:rPr>
                        <a:t>environment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AB00">
                        <a:alpha val="79607"/>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pPr>
                      <a:r>
                        <a:rPr kumimoji="0" lang="en-US" sz="2000" b="1" i="0" u="none" strike="noStrike" cap="none" normalizeH="0" baseline="0" dirty="0" smtClean="0">
                          <a:ln>
                            <a:noFill/>
                          </a:ln>
                          <a:solidFill>
                            <a:srgbClr val="040000"/>
                          </a:solidFill>
                          <a:effectLst/>
                          <a:latin typeface="Tahoma" pitchFamily="34" charset="0"/>
                          <a:cs typeface="Arial" pitchFamily="34" charset="0"/>
                        </a:rPr>
                        <a:t>alter the physical, regulatory or information environmen</a:t>
                      </a:r>
                      <a:r>
                        <a:rPr kumimoji="0" lang="en-US" sz="2000" b="0" i="0" u="none" strike="noStrike" cap="none" normalizeH="0" baseline="0" dirty="0" smtClean="0">
                          <a:ln>
                            <a:noFill/>
                          </a:ln>
                          <a:solidFill>
                            <a:srgbClr val="040000"/>
                          </a:solidFill>
                          <a:effectLst/>
                          <a:latin typeface="Tahoma" pitchFamily="34" charset="0"/>
                          <a:cs typeface="Arial" pitchFamily="34" charset="0"/>
                        </a:rPr>
                        <a:t>t</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AB00">
                        <a:alpha val="79607"/>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broad information dissemination; access to new info</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AB00">
                        <a:alpha val="79607"/>
                      </a:srgbClr>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Pct val="60000"/>
                        <a:buFont typeface="Wingdings" pitchFamily="2" charset="2"/>
                        <a:buNone/>
                        <a:tabLst/>
                      </a:pPr>
                      <a:r>
                        <a:rPr kumimoji="0" lang="en-US" sz="2000" b="1" i="0" u="none" strike="noStrike" cap="none" normalizeH="0" baseline="0" dirty="0" smtClean="0">
                          <a:ln>
                            <a:noFill/>
                          </a:ln>
                          <a:solidFill>
                            <a:schemeClr val="tx1"/>
                          </a:solidFill>
                          <a:effectLst/>
                          <a:latin typeface="Tahoma" pitchFamily="34" charset="0"/>
                          <a:cs typeface="Arial" pitchFamily="34" charset="0"/>
                        </a:rPr>
                        <a:t>create / strengthen  peer networks</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AB00">
                        <a:alpha val="79607"/>
                      </a:srgbClr>
                    </a:solidFill>
                  </a:tcPr>
                </a:tc>
              </a:tr>
            </a:tbl>
          </a:graphicData>
        </a:graphic>
      </p:graphicFrame>
      <p:sp>
        <p:nvSpPr>
          <p:cNvPr id="37" name="Line 47"/>
          <p:cNvSpPr>
            <a:spLocks noChangeShapeType="1"/>
          </p:cNvSpPr>
          <p:nvPr/>
        </p:nvSpPr>
        <p:spPr bwMode="auto">
          <a:xfrm>
            <a:off x="2590800" y="1743196"/>
            <a:ext cx="1588" cy="736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8" name="Line 48"/>
          <p:cNvSpPr>
            <a:spLocks noChangeShapeType="1"/>
          </p:cNvSpPr>
          <p:nvPr/>
        </p:nvSpPr>
        <p:spPr bwMode="auto">
          <a:xfrm flipH="1">
            <a:off x="457200" y="2428996"/>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Tree>
    <p:extLst>
      <p:ext uri="{BB962C8B-B14F-4D97-AF65-F5344CB8AC3E}">
        <p14:creationId xmlns:p14="http://schemas.microsoft.com/office/powerpoint/2010/main" val="1594042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M&amp;E?</a:t>
            </a:r>
          </a:p>
        </p:txBody>
      </p:sp>
      <p:sp>
        <p:nvSpPr>
          <p:cNvPr id="3" name="Content Placeholder 2"/>
          <p:cNvSpPr>
            <a:spLocks noGrp="1"/>
          </p:cNvSpPr>
          <p:nvPr>
            <p:ph idx="1"/>
          </p:nvPr>
        </p:nvSpPr>
        <p:spPr>
          <a:xfrm>
            <a:off x="755576" y="1219200"/>
            <a:ext cx="7605464" cy="4724400"/>
          </a:xfrm>
        </p:spPr>
        <p:txBody>
          <a:bodyPr/>
          <a:lstStyle/>
          <a:p>
            <a:r>
              <a:rPr lang="en-US" sz="2500" b="1" dirty="0" smtClean="0"/>
              <a:t>Monitoring</a:t>
            </a:r>
            <a:r>
              <a:rPr lang="en-US" sz="2500" dirty="0" smtClean="0"/>
              <a:t> is </a:t>
            </a:r>
            <a:r>
              <a:rPr lang="en-GB" sz="2500" dirty="0" smtClean="0"/>
              <a:t>the </a:t>
            </a:r>
            <a:r>
              <a:rPr lang="en-GB" sz="2500" i="1" dirty="0" smtClean="0"/>
              <a:t>ongoing</a:t>
            </a:r>
            <a:r>
              <a:rPr lang="en-GB" sz="2500" dirty="0" smtClean="0"/>
              <a:t>, systematic collection </a:t>
            </a:r>
            <a:r>
              <a:rPr lang="en-GB" sz="2500" dirty="0"/>
              <a:t>of data </a:t>
            </a:r>
            <a:r>
              <a:rPr lang="en-GB" sz="2500" dirty="0" smtClean="0"/>
              <a:t>to </a:t>
            </a:r>
            <a:r>
              <a:rPr lang="en-GB" sz="2500" dirty="0"/>
              <a:t>provide management and the main stakeholders of an </a:t>
            </a:r>
            <a:r>
              <a:rPr lang="en-GB" sz="2500" dirty="0" smtClean="0"/>
              <a:t>intervention with </a:t>
            </a:r>
            <a:r>
              <a:rPr lang="en-GB" sz="2500" dirty="0"/>
              <a:t>indications of the </a:t>
            </a:r>
            <a:r>
              <a:rPr lang="en-GB" sz="2500" dirty="0" smtClean="0"/>
              <a:t>extent of </a:t>
            </a:r>
            <a:r>
              <a:rPr lang="en-GB" sz="2500" dirty="0"/>
              <a:t>progress and achievement of </a:t>
            </a:r>
            <a:r>
              <a:rPr lang="en-GB" sz="2500" dirty="0" smtClean="0"/>
              <a:t>objectives and </a:t>
            </a:r>
            <a:r>
              <a:rPr lang="en-GB" sz="2500" dirty="0"/>
              <a:t>progress in the use of allocated funds.</a:t>
            </a:r>
            <a:endParaRPr lang="en-US" sz="2500" dirty="0" smtClean="0"/>
          </a:p>
          <a:p>
            <a:r>
              <a:rPr lang="en-US" sz="2500" b="1" dirty="0" smtClean="0"/>
              <a:t>Evaluation </a:t>
            </a:r>
            <a:r>
              <a:rPr lang="en-US" sz="2500" dirty="0" smtClean="0"/>
              <a:t>is a </a:t>
            </a:r>
            <a:r>
              <a:rPr lang="en-US" sz="2500" i="1" dirty="0" smtClean="0"/>
              <a:t>periodic</a:t>
            </a:r>
            <a:r>
              <a:rPr lang="en-US" sz="2500" dirty="0" smtClean="0"/>
              <a:t> systematic data-based assessment to provide useful feedback about an intervention (programme policy, project, etc.) for its intended users. The intervention is evaluated on stated criteria, e.g. relevance, efficiency, effectiveness, sustainability and impact. </a:t>
            </a:r>
            <a:endParaRPr lang="en-US" sz="2500"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35992434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87624" y="102568"/>
            <a:ext cx="6781800" cy="80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buNone/>
            </a:pPr>
            <a:r>
              <a:rPr lang="en-GB" sz="3600" dirty="0" smtClean="0">
                <a:latin typeface="+mj-lt"/>
              </a:rPr>
              <a:t>Facilitation Questions</a:t>
            </a:r>
            <a:endParaRPr lang="en-GB" sz="3600" dirty="0">
              <a:latin typeface="+mj-lt"/>
            </a:endParaRPr>
          </a:p>
        </p:txBody>
      </p:sp>
      <p:grpSp>
        <p:nvGrpSpPr>
          <p:cNvPr id="9" name="Group 2"/>
          <p:cNvGrpSpPr>
            <a:grpSpLocks/>
          </p:cNvGrpSpPr>
          <p:nvPr/>
        </p:nvGrpSpPr>
        <p:grpSpPr bwMode="auto">
          <a:xfrm>
            <a:off x="1066800" y="1524000"/>
            <a:ext cx="7367588" cy="5153025"/>
            <a:chOff x="0" y="0"/>
            <a:chExt cx="4641" cy="3246"/>
          </a:xfrm>
        </p:grpSpPr>
        <p:sp>
          <p:nvSpPr>
            <p:cNvPr id="10" name="Rectangle 3"/>
            <p:cNvSpPr>
              <a:spLocks/>
            </p:cNvSpPr>
            <p:nvPr/>
          </p:nvSpPr>
          <p:spPr bwMode="auto">
            <a:xfrm>
              <a:off x="1163" y="92"/>
              <a:ext cx="116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tabLst>
                  <a:tab pos="508000" algn="l"/>
                  <a:tab pos="914400" algn="l"/>
                </a:tabLst>
              </a:pPr>
              <a:r>
                <a:rPr lang="en-US" b="1" dirty="0">
                  <a:cs typeface="Arial" pitchFamily="34" charset="0"/>
                  <a:sym typeface="Arial" pitchFamily="34" charset="0"/>
                </a:rPr>
                <a:t>causal</a:t>
              </a:r>
            </a:p>
          </p:txBody>
        </p:sp>
        <p:sp>
          <p:nvSpPr>
            <p:cNvPr id="11" name="Rectangle 4"/>
            <p:cNvSpPr>
              <a:spLocks/>
            </p:cNvSpPr>
            <p:nvPr/>
          </p:nvSpPr>
          <p:spPr bwMode="auto">
            <a:xfrm>
              <a:off x="2325" y="92"/>
              <a:ext cx="116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tabLst>
                  <a:tab pos="508000" algn="l"/>
                  <a:tab pos="914400" algn="l"/>
                </a:tabLst>
              </a:pPr>
              <a:r>
                <a:rPr lang="en-US" b="1" dirty="0">
                  <a:cs typeface="Arial" pitchFamily="34" charset="0"/>
                  <a:sym typeface="Arial" pitchFamily="34" charset="0"/>
                </a:rPr>
                <a:t>persuasive</a:t>
              </a:r>
            </a:p>
          </p:txBody>
        </p:sp>
        <p:sp>
          <p:nvSpPr>
            <p:cNvPr id="12" name="Rectangle 5"/>
            <p:cNvSpPr>
              <a:spLocks/>
            </p:cNvSpPr>
            <p:nvPr/>
          </p:nvSpPr>
          <p:spPr bwMode="auto">
            <a:xfrm>
              <a:off x="3487" y="92"/>
              <a:ext cx="115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tabLst>
                  <a:tab pos="508000" algn="l"/>
                  <a:tab pos="914400" algn="l"/>
                </a:tabLst>
              </a:pPr>
              <a:r>
                <a:rPr lang="en-US" b="1" dirty="0">
                  <a:cs typeface="Arial" pitchFamily="34" charset="0"/>
                  <a:sym typeface="Arial" pitchFamily="34" charset="0"/>
                </a:rPr>
                <a:t>supportive</a:t>
              </a:r>
            </a:p>
          </p:txBody>
        </p:sp>
        <p:grpSp>
          <p:nvGrpSpPr>
            <p:cNvPr id="13" name="Group 6"/>
            <p:cNvGrpSpPr>
              <a:grpSpLocks/>
            </p:cNvGrpSpPr>
            <p:nvPr/>
          </p:nvGrpSpPr>
          <p:grpSpPr bwMode="auto">
            <a:xfrm>
              <a:off x="0" y="449"/>
              <a:ext cx="1163" cy="1489"/>
              <a:chOff x="0" y="0"/>
              <a:chExt cx="1163" cy="1489"/>
            </a:xfrm>
          </p:grpSpPr>
          <p:sp>
            <p:nvSpPr>
              <p:cNvPr id="66" name="Rectangle 7"/>
              <p:cNvSpPr>
                <a:spLocks/>
              </p:cNvSpPr>
              <p:nvPr/>
            </p:nvSpPr>
            <p:spPr bwMode="auto">
              <a:xfrm>
                <a:off x="0" y="0"/>
                <a:ext cx="1163" cy="1489"/>
              </a:xfrm>
              <a:prstGeom prst="rect">
                <a:avLst/>
              </a:prstGeom>
              <a:solidFill>
                <a:srgbClr val="F8FF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67" name="Rectangle 8"/>
              <p:cNvSpPr>
                <a:spLocks/>
              </p:cNvSpPr>
              <p:nvPr/>
            </p:nvSpPr>
            <p:spPr bwMode="auto">
              <a:xfrm>
                <a:off x="1" y="184"/>
                <a:ext cx="1160"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tabLst>
                    <a:tab pos="508000" algn="l"/>
                    <a:tab pos="914400" algn="l"/>
                  </a:tabLst>
                </a:pPr>
                <a:r>
                  <a:rPr lang="en-US" sz="4000" b="1" dirty="0">
                    <a:cs typeface="Arial" pitchFamily="34" charset="0"/>
                    <a:sym typeface="Arial" pitchFamily="34" charset="0"/>
                  </a:rPr>
                  <a:t>I</a:t>
                </a:r>
              </a:p>
              <a:p>
                <a:pPr eaLnBrk="1" hangingPunct="1">
                  <a:spcBef>
                    <a:spcPct val="0"/>
                  </a:spcBef>
                  <a:tabLst>
                    <a:tab pos="508000" algn="l"/>
                    <a:tab pos="914400" algn="l"/>
                  </a:tabLst>
                </a:pPr>
                <a:r>
                  <a:rPr lang="en-US" sz="2000" dirty="0">
                    <a:cs typeface="Arial" pitchFamily="34" charset="0"/>
                    <a:sym typeface="Arial" pitchFamily="34" charset="0"/>
                  </a:rPr>
                  <a:t>aimed at</a:t>
                </a:r>
                <a:r>
                  <a:rPr lang="en-US" sz="2000" b="1" dirty="0">
                    <a:cs typeface="Arial" pitchFamily="34" charset="0"/>
                    <a:sym typeface="Arial" pitchFamily="34" charset="0"/>
                  </a:rPr>
                  <a:t> individual</a:t>
                </a:r>
                <a:r>
                  <a:rPr lang="en-US" sz="1800" b="1" dirty="0">
                    <a:cs typeface="Arial" pitchFamily="34" charset="0"/>
                    <a:sym typeface="Arial" pitchFamily="34" charset="0"/>
                  </a:rPr>
                  <a:t> </a:t>
                </a:r>
                <a:r>
                  <a:rPr lang="en-US" sz="2000" dirty="0">
                    <a:cs typeface="Arial" pitchFamily="34" charset="0"/>
                    <a:sym typeface="Arial" pitchFamily="34" charset="0"/>
                  </a:rPr>
                  <a:t>boundary partner</a:t>
                </a:r>
              </a:p>
            </p:txBody>
          </p:sp>
        </p:grpSp>
        <p:grpSp>
          <p:nvGrpSpPr>
            <p:cNvPr id="14" name="Group 9"/>
            <p:cNvGrpSpPr>
              <a:grpSpLocks/>
            </p:cNvGrpSpPr>
            <p:nvPr/>
          </p:nvGrpSpPr>
          <p:grpSpPr bwMode="auto">
            <a:xfrm>
              <a:off x="1163" y="449"/>
              <a:ext cx="1161" cy="1489"/>
              <a:chOff x="0" y="0"/>
              <a:chExt cx="1161" cy="1489"/>
            </a:xfrm>
          </p:grpSpPr>
          <p:sp>
            <p:nvSpPr>
              <p:cNvPr id="64" name="Rectangle 10"/>
              <p:cNvSpPr>
                <a:spLocks/>
              </p:cNvSpPr>
              <p:nvPr/>
            </p:nvSpPr>
            <p:spPr bwMode="auto">
              <a:xfrm>
                <a:off x="0" y="0"/>
                <a:ext cx="1161" cy="1489"/>
              </a:xfrm>
              <a:prstGeom prst="rect">
                <a:avLst/>
              </a:prstGeom>
              <a:solidFill>
                <a:srgbClr val="F8FF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65" name="Rectangle 11"/>
              <p:cNvSpPr>
                <a:spLocks/>
              </p:cNvSpPr>
              <p:nvPr/>
            </p:nvSpPr>
            <p:spPr bwMode="auto">
              <a:xfrm>
                <a:off x="0" y="60"/>
                <a:ext cx="1160"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tabLst>
                    <a:tab pos="508000" algn="l"/>
                    <a:tab pos="914400" algn="l"/>
                  </a:tabLst>
                </a:pPr>
                <a:endParaRPr lang="en-US" b="1" dirty="0">
                  <a:cs typeface="Arial" pitchFamily="34" charset="0"/>
                  <a:sym typeface="Arial" pitchFamily="34" charset="0"/>
                </a:endParaRPr>
              </a:p>
              <a:p>
                <a:pPr eaLnBrk="1" hangingPunct="1">
                  <a:spcBef>
                    <a:spcPct val="0"/>
                  </a:spcBef>
                  <a:tabLst>
                    <a:tab pos="508000" algn="l"/>
                    <a:tab pos="914400" algn="l"/>
                  </a:tabLst>
                </a:pPr>
                <a:r>
                  <a:rPr lang="en-US" sz="2000" dirty="0">
                    <a:cs typeface="Arial" pitchFamily="34" charset="0"/>
                    <a:sym typeface="Arial" pitchFamily="34" charset="0"/>
                  </a:rPr>
                  <a:t>W</a:t>
                </a:r>
                <a:r>
                  <a:rPr lang="en-US" sz="2000" dirty="0" smtClean="0">
                    <a:cs typeface="Arial" pitchFamily="34" charset="0"/>
                    <a:sym typeface="Arial" pitchFamily="34" charset="0"/>
                  </a:rPr>
                  <a:t>hat </a:t>
                </a:r>
                <a:r>
                  <a:rPr lang="en-US" sz="2000" dirty="0">
                    <a:cs typeface="Arial" pitchFamily="34" charset="0"/>
                    <a:sym typeface="Arial" pitchFamily="34" charset="0"/>
                  </a:rPr>
                  <a:t>will be done to produce immediate outputs?</a:t>
                </a:r>
              </a:p>
            </p:txBody>
          </p:sp>
        </p:grpSp>
        <p:grpSp>
          <p:nvGrpSpPr>
            <p:cNvPr id="15" name="Group 12"/>
            <p:cNvGrpSpPr>
              <a:grpSpLocks/>
            </p:cNvGrpSpPr>
            <p:nvPr/>
          </p:nvGrpSpPr>
          <p:grpSpPr bwMode="auto">
            <a:xfrm>
              <a:off x="2324" y="449"/>
              <a:ext cx="1163" cy="1489"/>
              <a:chOff x="0" y="0"/>
              <a:chExt cx="1163" cy="1489"/>
            </a:xfrm>
          </p:grpSpPr>
          <p:sp>
            <p:nvSpPr>
              <p:cNvPr id="62" name="Rectangle 13"/>
              <p:cNvSpPr>
                <a:spLocks/>
              </p:cNvSpPr>
              <p:nvPr/>
            </p:nvSpPr>
            <p:spPr bwMode="auto">
              <a:xfrm>
                <a:off x="0" y="0"/>
                <a:ext cx="1163" cy="1489"/>
              </a:xfrm>
              <a:prstGeom prst="rect">
                <a:avLst/>
              </a:prstGeom>
              <a:solidFill>
                <a:srgbClr val="F8FF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63" name="Rectangle 14"/>
              <p:cNvSpPr>
                <a:spLocks/>
              </p:cNvSpPr>
              <p:nvPr/>
            </p:nvSpPr>
            <p:spPr bwMode="auto">
              <a:xfrm>
                <a:off x="1" y="448"/>
                <a:ext cx="1160"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tabLst>
                    <a:tab pos="508000" algn="l"/>
                    <a:tab pos="914400" algn="l"/>
                  </a:tabLst>
                </a:pPr>
                <a:r>
                  <a:rPr lang="en-US" sz="2000" dirty="0">
                    <a:cs typeface="Arial" pitchFamily="34" charset="0"/>
                    <a:sym typeface="Arial" pitchFamily="34" charset="0"/>
                  </a:rPr>
                  <a:t>W</a:t>
                </a:r>
                <a:r>
                  <a:rPr lang="en-US" sz="2000" dirty="0" smtClean="0">
                    <a:cs typeface="Arial" pitchFamily="34" charset="0"/>
                    <a:sym typeface="Arial" pitchFamily="34" charset="0"/>
                  </a:rPr>
                  <a:t>hat </a:t>
                </a:r>
                <a:r>
                  <a:rPr lang="en-US" sz="2000" dirty="0">
                    <a:cs typeface="Arial" pitchFamily="34" charset="0"/>
                    <a:sym typeface="Arial" pitchFamily="34" charset="0"/>
                  </a:rPr>
                  <a:t>will be done to build capacity?</a:t>
                </a:r>
              </a:p>
            </p:txBody>
          </p:sp>
        </p:grpSp>
        <p:grpSp>
          <p:nvGrpSpPr>
            <p:cNvPr id="16" name="Group 15"/>
            <p:cNvGrpSpPr>
              <a:grpSpLocks/>
            </p:cNvGrpSpPr>
            <p:nvPr/>
          </p:nvGrpSpPr>
          <p:grpSpPr bwMode="auto">
            <a:xfrm>
              <a:off x="3487" y="253"/>
              <a:ext cx="1153" cy="1880"/>
              <a:chOff x="0" y="0"/>
              <a:chExt cx="1153" cy="1880"/>
            </a:xfrm>
          </p:grpSpPr>
          <p:sp>
            <p:nvSpPr>
              <p:cNvPr id="60" name="Rectangle 16"/>
              <p:cNvSpPr>
                <a:spLocks/>
              </p:cNvSpPr>
              <p:nvPr/>
            </p:nvSpPr>
            <p:spPr bwMode="auto">
              <a:xfrm>
                <a:off x="0" y="195"/>
                <a:ext cx="1153" cy="1489"/>
              </a:xfrm>
              <a:prstGeom prst="rect">
                <a:avLst/>
              </a:prstGeom>
              <a:solidFill>
                <a:srgbClr val="F8FF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61" name="Rectangle 17"/>
              <p:cNvSpPr>
                <a:spLocks/>
              </p:cNvSpPr>
              <p:nvPr/>
            </p:nvSpPr>
            <p:spPr bwMode="auto">
              <a:xfrm>
                <a:off x="0" y="0"/>
                <a:ext cx="1152" cy="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tabLst>
                    <a:tab pos="508000" algn="l"/>
                    <a:tab pos="914400" algn="l"/>
                  </a:tabLst>
                </a:pPr>
                <a:endParaRPr lang="en-US" sz="2000" dirty="0">
                  <a:cs typeface="Arial" pitchFamily="34" charset="0"/>
                  <a:sym typeface="Arial" pitchFamily="34" charset="0"/>
                </a:endParaRPr>
              </a:p>
              <a:p>
                <a:pPr eaLnBrk="1" hangingPunct="1">
                  <a:spcBef>
                    <a:spcPct val="0"/>
                  </a:spcBef>
                  <a:tabLst>
                    <a:tab pos="508000" algn="l"/>
                    <a:tab pos="914400" algn="l"/>
                  </a:tabLst>
                </a:pPr>
                <a:r>
                  <a:rPr lang="en-US" sz="2000" dirty="0">
                    <a:cs typeface="Arial" pitchFamily="34" charset="0"/>
                    <a:sym typeface="Arial" pitchFamily="34" charset="0"/>
                  </a:rPr>
                  <a:t>H</a:t>
                </a:r>
                <a:r>
                  <a:rPr lang="en-US" sz="2000" dirty="0" smtClean="0">
                    <a:cs typeface="Arial" pitchFamily="34" charset="0"/>
                    <a:sym typeface="Arial" pitchFamily="34" charset="0"/>
                  </a:rPr>
                  <a:t>ow </a:t>
                </a:r>
                <a:r>
                  <a:rPr lang="en-US" sz="2000" dirty="0">
                    <a:cs typeface="Arial" pitchFamily="34" charset="0"/>
                    <a:sym typeface="Arial" pitchFamily="34" charset="0"/>
                  </a:rPr>
                  <a:t>will sustained support, guidance or mentoring be provided?</a:t>
                </a:r>
              </a:p>
            </p:txBody>
          </p:sp>
        </p:grpSp>
        <p:grpSp>
          <p:nvGrpSpPr>
            <p:cNvPr id="17" name="Group 18"/>
            <p:cNvGrpSpPr>
              <a:grpSpLocks/>
            </p:cNvGrpSpPr>
            <p:nvPr/>
          </p:nvGrpSpPr>
          <p:grpSpPr bwMode="auto">
            <a:xfrm>
              <a:off x="0" y="1938"/>
              <a:ext cx="1163" cy="1288"/>
              <a:chOff x="0" y="0"/>
              <a:chExt cx="1163" cy="1288"/>
            </a:xfrm>
          </p:grpSpPr>
          <p:sp>
            <p:nvSpPr>
              <p:cNvPr id="58" name="Rectangle 19"/>
              <p:cNvSpPr>
                <a:spLocks/>
              </p:cNvSpPr>
              <p:nvPr/>
            </p:nvSpPr>
            <p:spPr bwMode="auto">
              <a:xfrm>
                <a:off x="0" y="0"/>
                <a:ext cx="1163" cy="1288"/>
              </a:xfrm>
              <a:prstGeom prst="rect">
                <a:avLst/>
              </a:prstGeom>
              <a:solidFill>
                <a:srgbClr val="FFAB00">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59" name="Rectangle 20"/>
              <p:cNvSpPr>
                <a:spLocks/>
              </p:cNvSpPr>
              <p:nvPr/>
            </p:nvSpPr>
            <p:spPr bwMode="auto">
              <a:xfrm>
                <a:off x="1" y="36"/>
                <a:ext cx="1160" cy="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tabLst>
                    <a:tab pos="508000" algn="l"/>
                    <a:tab pos="914400" algn="l"/>
                  </a:tabLst>
                </a:pPr>
                <a:r>
                  <a:rPr lang="en-US" sz="4800" b="1" dirty="0">
                    <a:cs typeface="Arial" pitchFamily="34" charset="0"/>
                    <a:sym typeface="Arial" pitchFamily="34" charset="0"/>
                  </a:rPr>
                  <a:t>E</a:t>
                </a:r>
              </a:p>
              <a:p>
                <a:pPr eaLnBrk="1" hangingPunct="1">
                  <a:spcBef>
                    <a:spcPct val="0"/>
                  </a:spcBef>
                  <a:tabLst>
                    <a:tab pos="508000" algn="l"/>
                    <a:tab pos="914400" algn="l"/>
                  </a:tabLst>
                </a:pPr>
                <a:r>
                  <a:rPr lang="en-US" sz="2000" dirty="0">
                    <a:cs typeface="Arial" pitchFamily="34" charset="0"/>
                    <a:sym typeface="Arial" pitchFamily="34" charset="0"/>
                  </a:rPr>
                  <a:t>aimed at boundary partner’s </a:t>
                </a:r>
                <a:r>
                  <a:rPr lang="en-US" sz="2000" b="1" dirty="0">
                    <a:cs typeface="Arial" pitchFamily="34" charset="0"/>
                    <a:sym typeface="Arial" pitchFamily="34" charset="0"/>
                  </a:rPr>
                  <a:t>environment</a:t>
                </a:r>
              </a:p>
            </p:txBody>
          </p:sp>
        </p:grpSp>
        <p:grpSp>
          <p:nvGrpSpPr>
            <p:cNvPr id="18" name="Group 21"/>
            <p:cNvGrpSpPr>
              <a:grpSpLocks/>
            </p:cNvGrpSpPr>
            <p:nvPr/>
          </p:nvGrpSpPr>
          <p:grpSpPr bwMode="auto">
            <a:xfrm>
              <a:off x="1163" y="1938"/>
              <a:ext cx="1161" cy="1288"/>
              <a:chOff x="0" y="0"/>
              <a:chExt cx="1161" cy="1288"/>
            </a:xfrm>
          </p:grpSpPr>
          <p:sp>
            <p:nvSpPr>
              <p:cNvPr id="56" name="Rectangle 22"/>
              <p:cNvSpPr>
                <a:spLocks/>
              </p:cNvSpPr>
              <p:nvPr/>
            </p:nvSpPr>
            <p:spPr bwMode="auto">
              <a:xfrm>
                <a:off x="0" y="0"/>
                <a:ext cx="1161" cy="1288"/>
              </a:xfrm>
              <a:prstGeom prst="rect">
                <a:avLst/>
              </a:prstGeom>
              <a:solidFill>
                <a:srgbClr val="FFAB00">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57" name="Rectangle 23"/>
              <p:cNvSpPr>
                <a:spLocks/>
              </p:cNvSpPr>
              <p:nvPr/>
            </p:nvSpPr>
            <p:spPr bwMode="auto">
              <a:xfrm>
                <a:off x="0" y="72"/>
                <a:ext cx="1160"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pPr>
                <a:endParaRPr lang="en-US" sz="2000" dirty="0">
                  <a:solidFill>
                    <a:srgbClr val="040000"/>
                  </a:solidFill>
                  <a:cs typeface="Arial" pitchFamily="34" charset="0"/>
                  <a:sym typeface="Arial" pitchFamily="34" charset="0"/>
                </a:endParaRPr>
              </a:p>
              <a:p>
                <a:pPr eaLnBrk="1" hangingPunct="1">
                  <a:spcBef>
                    <a:spcPct val="0"/>
                  </a:spcBef>
                </a:pPr>
                <a:r>
                  <a:rPr lang="en-US" sz="2000" dirty="0">
                    <a:solidFill>
                      <a:srgbClr val="040000"/>
                    </a:solidFill>
                    <a:cs typeface="Arial" pitchFamily="34" charset="0"/>
                    <a:sym typeface="Arial" pitchFamily="34" charset="0"/>
                  </a:rPr>
                  <a:t>W</a:t>
                </a:r>
                <a:r>
                  <a:rPr lang="en-US" sz="2000" dirty="0" smtClean="0">
                    <a:solidFill>
                      <a:srgbClr val="040000"/>
                    </a:solidFill>
                    <a:cs typeface="Arial" pitchFamily="34" charset="0"/>
                    <a:sym typeface="Arial" pitchFamily="34" charset="0"/>
                  </a:rPr>
                  <a:t>hat </a:t>
                </a:r>
                <a:r>
                  <a:rPr lang="en-US" sz="2000" dirty="0">
                    <a:solidFill>
                      <a:srgbClr val="040000"/>
                    </a:solidFill>
                    <a:cs typeface="Arial" pitchFamily="34" charset="0"/>
                    <a:sym typeface="Arial" pitchFamily="34" charset="0"/>
                  </a:rPr>
                  <a:t>will be done to alter the physical or policy environment?</a:t>
                </a:r>
              </a:p>
            </p:txBody>
          </p:sp>
        </p:grpSp>
        <p:grpSp>
          <p:nvGrpSpPr>
            <p:cNvPr id="19" name="Group 24"/>
            <p:cNvGrpSpPr>
              <a:grpSpLocks/>
            </p:cNvGrpSpPr>
            <p:nvPr/>
          </p:nvGrpSpPr>
          <p:grpSpPr bwMode="auto">
            <a:xfrm>
              <a:off x="2324" y="1938"/>
              <a:ext cx="1163" cy="1288"/>
              <a:chOff x="0" y="0"/>
              <a:chExt cx="1163" cy="1288"/>
            </a:xfrm>
          </p:grpSpPr>
          <p:sp>
            <p:nvSpPr>
              <p:cNvPr id="54" name="Rectangle 25"/>
              <p:cNvSpPr>
                <a:spLocks/>
              </p:cNvSpPr>
              <p:nvPr/>
            </p:nvSpPr>
            <p:spPr bwMode="auto">
              <a:xfrm>
                <a:off x="0" y="0"/>
                <a:ext cx="1163" cy="1288"/>
              </a:xfrm>
              <a:prstGeom prst="rect">
                <a:avLst/>
              </a:prstGeom>
              <a:solidFill>
                <a:srgbClr val="FFAB00">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55" name="Rectangle 26"/>
              <p:cNvSpPr>
                <a:spLocks/>
              </p:cNvSpPr>
              <p:nvPr/>
            </p:nvSpPr>
            <p:spPr bwMode="auto">
              <a:xfrm>
                <a:off x="1" y="164"/>
                <a:ext cx="11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pPr>
                <a:r>
                  <a:rPr lang="en-US" sz="2000" dirty="0">
                    <a:cs typeface="Arial" pitchFamily="34" charset="0"/>
                    <a:sym typeface="Arial" pitchFamily="34" charset="0"/>
                  </a:rPr>
                  <a:t>H</a:t>
                </a:r>
                <a:r>
                  <a:rPr lang="en-US" sz="2000" dirty="0" smtClean="0">
                    <a:cs typeface="Arial" pitchFamily="34" charset="0"/>
                    <a:sym typeface="Arial" pitchFamily="34" charset="0"/>
                  </a:rPr>
                  <a:t>ow </a:t>
                </a:r>
                <a:r>
                  <a:rPr lang="en-US" sz="2000" dirty="0">
                    <a:cs typeface="Arial" pitchFamily="34" charset="0"/>
                    <a:sym typeface="Arial" pitchFamily="34" charset="0"/>
                  </a:rPr>
                  <a:t>will the media or publications be used?</a:t>
                </a:r>
              </a:p>
            </p:txBody>
          </p:sp>
        </p:grpSp>
        <p:grpSp>
          <p:nvGrpSpPr>
            <p:cNvPr id="20" name="Group 27"/>
            <p:cNvGrpSpPr>
              <a:grpSpLocks/>
            </p:cNvGrpSpPr>
            <p:nvPr/>
          </p:nvGrpSpPr>
          <p:grpSpPr bwMode="auto">
            <a:xfrm>
              <a:off x="3487" y="1918"/>
              <a:ext cx="1153" cy="1328"/>
              <a:chOff x="0" y="0"/>
              <a:chExt cx="1153" cy="1328"/>
            </a:xfrm>
          </p:grpSpPr>
          <p:sp>
            <p:nvSpPr>
              <p:cNvPr id="52" name="Rectangle 28"/>
              <p:cNvSpPr>
                <a:spLocks/>
              </p:cNvSpPr>
              <p:nvPr/>
            </p:nvSpPr>
            <p:spPr bwMode="auto">
              <a:xfrm>
                <a:off x="0" y="20"/>
                <a:ext cx="1153" cy="1288"/>
              </a:xfrm>
              <a:prstGeom prst="rect">
                <a:avLst/>
              </a:prstGeom>
              <a:solidFill>
                <a:srgbClr val="FFAB00">
                  <a:alpha val="7960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53" name="Rectangle 29"/>
              <p:cNvSpPr>
                <a:spLocks/>
              </p:cNvSpPr>
              <p:nvPr/>
            </p:nvSpPr>
            <p:spPr bwMode="auto">
              <a:xfrm>
                <a:off x="0" y="0"/>
                <a:ext cx="1152"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pPr eaLnBrk="1" hangingPunct="1">
                  <a:spcBef>
                    <a:spcPct val="0"/>
                  </a:spcBef>
                </a:pPr>
                <a:endParaRPr lang="en-US" sz="2000" dirty="0">
                  <a:cs typeface="Arial" pitchFamily="34" charset="0"/>
                  <a:sym typeface="Arial" pitchFamily="34" charset="0"/>
                </a:endParaRPr>
              </a:p>
              <a:p>
                <a:pPr eaLnBrk="1" hangingPunct="1">
                  <a:spcBef>
                    <a:spcPct val="0"/>
                  </a:spcBef>
                </a:pPr>
                <a:r>
                  <a:rPr lang="en-US" sz="2000" dirty="0">
                    <a:cs typeface="Arial" pitchFamily="34" charset="0"/>
                    <a:sym typeface="Arial" pitchFamily="34" charset="0"/>
                  </a:rPr>
                  <a:t>W</a:t>
                </a:r>
                <a:r>
                  <a:rPr lang="en-US" sz="2000" dirty="0" smtClean="0">
                    <a:cs typeface="Arial" pitchFamily="34" charset="0"/>
                    <a:sym typeface="Arial" pitchFamily="34" charset="0"/>
                  </a:rPr>
                  <a:t>hat </a:t>
                </a:r>
                <a:r>
                  <a:rPr lang="en-US" sz="2000" dirty="0">
                    <a:cs typeface="Arial" pitchFamily="34" charset="0"/>
                    <a:sym typeface="Arial" pitchFamily="34" charset="0"/>
                  </a:rPr>
                  <a:t>networks or relationships will be established or utilized?</a:t>
                </a:r>
              </a:p>
            </p:txBody>
          </p:sp>
        </p:grpSp>
        <p:sp>
          <p:nvSpPr>
            <p:cNvPr id="21" name="Line 30"/>
            <p:cNvSpPr>
              <a:spLocks noChangeShapeType="1"/>
            </p:cNvSpPr>
            <p:nvPr/>
          </p:nvSpPr>
          <p:spPr bwMode="auto">
            <a:xfrm>
              <a:off x="0" y="1938"/>
              <a:ext cx="11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22" name="Line 31"/>
            <p:cNvSpPr>
              <a:spLocks noChangeShapeType="1"/>
            </p:cNvSpPr>
            <p:nvPr/>
          </p:nvSpPr>
          <p:spPr bwMode="auto">
            <a:xfrm>
              <a:off x="2324" y="1938"/>
              <a:ext cx="11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23" name="Line 32"/>
            <p:cNvSpPr>
              <a:spLocks noChangeShapeType="1"/>
            </p:cNvSpPr>
            <p:nvPr/>
          </p:nvSpPr>
          <p:spPr bwMode="auto">
            <a:xfrm>
              <a:off x="1163" y="0"/>
              <a:ext cx="1" cy="448"/>
            </a:xfrm>
            <a:prstGeom prst="line">
              <a:avLst/>
            </a:prstGeom>
            <a:noFill/>
            <a:ln w="25400">
              <a:solidFill>
                <a:srgbClr val="B6E2E5"/>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24" name="Line 33"/>
            <p:cNvSpPr>
              <a:spLocks noChangeShapeType="1"/>
            </p:cNvSpPr>
            <p:nvPr/>
          </p:nvSpPr>
          <p:spPr bwMode="auto">
            <a:xfrm>
              <a:off x="1163" y="449"/>
              <a:ext cx="1" cy="148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25" name="Line 34"/>
            <p:cNvSpPr>
              <a:spLocks noChangeShapeType="1"/>
            </p:cNvSpPr>
            <p:nvPr/>
          </p:nvSpPr>
          <p:spPr bwMode="auto">
            <a:xfrm>
              <a:off x="1163" y="1938"/>
              <a:ext cx="1" cy="1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26" name="Line 35"/>
            <p:cNvSpPr>
              <a:spLocks noChangeShapeType="1"/>
            </p:cNvSpPr>
            <p:nvPr/>
          </p:nvSpPr>
          <p:spPr bwMode="auto">
            <a:xfrm>
              <a:off x="2324" y="0"/>
              <a:ext cx="1" cy="4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27" name="Line 36"/>
            <p:cNvSpPr>
              <a:spLocks noChangeShapeType="1"/>
            </p:cNvSpPr>
            <p:nvPr/>
          </p:nvSpPr>
          <p:spPr bwMode="auto">
            <a:xfrm>
              <a:off x="2324" y="449"/>
              <a:ext cx="1" cy="148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28" name="Line 37"/>
            <p:cNvSpPr>
              <a:spLocks noChangeShapeType="1"/>
            </p:cNvSpPr>
            <p:nvPr/>
          </p:nvSpPr>
          <p:spPr bwMode="auto">
            <a:xfrm>
              <a:off x="2324" y="1938"/>
              <a:ext cx="1" cy="1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29" name="Line 38"/>
            <p:cNvSpPr>
              <a:spLocks noChangeShapeType="1"/>
            </p:cNvSpPr>
            <p:nvPr/>
          </p:nvSpPr>
          <p:spPr bwMode="auto">
            <a:xfrm>
              <a:off x="3487" y="0"/>
              <a:ext cx="1" cy="4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0" name="Line 39"/>
            <p:cNvSpPr>
              <a:spLocks noChangeShapeType="1"/>
            </p:cNvSpPr>
            <p:nvPr/>
          </p:nvSpPr>
          <p:spPr bwMode="auto">
            <a:xfrm>
              <a:off x="3487" y="449"/>
              <a:ext cx="1" cy="148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1" name="Line 40"/>
            <p:cNvSpPr>
              <a:spLocks noChangeShapeType="1"/>
            </p:cNvSpPr>
            <p:nvPr/>
          </p:nvSpPr>
          <p:spPr bwMode="auto">
            <a:xfrm>
              <a:off x="3487" y="1938"/>
              <a:ext cx="1" cy="1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2" name="Line 41"/>
            <p:cNvSpPr>
              <a:spLocks noChangeShapeType="1"/>
            </p:cNvSpPr>
            <p:nvPr/>
          </p:nvSpPr>
          <p:spPr bwMode="auto">
            <a:xfrm>
              <a:off x="3487" y="1938"/>
              <a:ext cx="115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3" name="Line 42"/>
            <p:cNvSpPr>
              <a:spLocks noChangeShapeType="1"/>
            </p:cNvSpPr>
            <p:nvPr/>
          </p:nvSpPr>
          <p:spPr bwMode="auto">
            <a:xfrm>
              <a:off x="0" y="449"/>
              <a:ext cx="1163" cy="0"/>
            </a:xfrm>
            <a:prstGeom prst="line">
              <a:avLst/>
            </a:prstGeom>
            <a:noFill/>
            <a:ln w="25400">
              <a:solidFill>
                <a:srgbClr val="B6E2E5"/>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4" name="Line 43"/>
            <p:cNvSpPr>
              <a:spLocks noChangeShapeType="1"/>
            </p:cNvSpPr>
            <p:nvPr/>
          </p:nvSpPr>
          <p:spPr bwMode="auto">
            <a:xfrm>
              <a:off x="1163" y="449"/>
              <a:ext cx="116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5" name="Line 44"/>
            <p:cNvSpPr>
              <a:spLocks noChangeShapeType="1"/>
            </p:cNvSpPr>
            <p:nvPr/>
          </p:nvSpPr>
          <p:spPr bwMode="auto">
            <a:xfrm>
              <a:off x="2324" y="449"/>
              <a:ext cx="11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6" name="Line 45"/>
            <p:cNvSpPr>
              <a:spLocks noChangeShapeType="1"/>
            </p:cNvSpPr>
            <p:nvPr/>
          </p:nvSpPr>
          <p:spPr bwMode="auto">
            <a:xfrm>
              <a:off x="3487" y="449"/>
              <a:ext cx="115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7" name="Line 46"/>
            <p:cNvSpPr>
              <a:spLocks noChangeShapeType="1"/>
            </p:cNvSpPr>
            <p:nvPr/>
          </p:nvSpPr>
          <p:spPr bwMode="auto">
            <a:xfrm>
              <a:off x="1163" y="1938"/>
              <a:ext cx="116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8" name="Line 47"/>
            <p:cNvSpPr>
              <a:spLocks noChangeShapeType="1"/>
            </p:cNvSpPr>
            <p:nvPr/>
          </p:nvSpPr>
          <p:spPr bwMode="auto">
            <a:xfrm>
              <a:off x="4640" y="1938"/>
              <a:ext cx="1" cy="1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39" name="Line 48"/>
            <p:cNvSpPr>
              <a:spLocks noChangeShapeType="1"/>
            </p:cNvSpPr>
            <p:nvPr/>
          </p:nvSpPr>
          <p:spPr bwMode="auto">
            <a:xfrm>
              <a:off x="1163" y="0"/>
              <a:ext cx="116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0" name="Line 49"/>
            <p:cNvSpPr>
              <a:spLocks noChangeShapeType="1"/>
            </p:cNvSpPr>
            <p:nvPr/>
          </p:nvSpPr>
          <p:spPr bwMode="auto">
            <a:xfrm>
              <a:off x="2324" y="0"/>
              <a:ext cx="11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1" name="Line 50"/>
            <p:cNvSpPr>
              <a:spLocks noChangeShapeType="1"/>
            </p:cNvSpPr>
            <p:nvPr/>
          </p:nvSpPr>
          <p:spPr bwMode="auto">
            <a:xfrm>
              <a:off x="3487" y="0"/>
              <a:ext cx="115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2" name="Line 51"/>
            <p:cNvSpPr>
              <a:spLocks noChangeShapeType="1"/>
            </p:cNvSpPr>
            <p:nvPr/>
          </p:nvSpPr>
          <p:spPr bwMode="auto">
            <a:xfrm>
              <a:off x="0" y="3226"/>
              <a:ext cx="11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3" name="Line 52"/>
            <p:cNvSpPr>
              <a:spLocks noChangeShapeType="1"/>
            </p:cNvSpPr>
            <p:nvPr/>
          </p:nvSpPr>
          <p:spPr bwMode="auto">
            <a:xfrm>
              <a:off x="1163" y="3226"/>
              <a:ext cx="116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4" name="Line 53"/>
            <p:cNvSpPr>
              <a:spLocks noChangeShapeType="1"/>
            </p:cNvSpPr>
            <p:nvPr/>
          </p:nvSpPr>
          <p:spPr bwMode="auto">
            <a:xfrm>
              <a:off x="2324" y="3226"/>
              <a:ext cx="11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5" name="Line 54"/>
            <p:cNvSpPr>
              <a:spLocks noChangeShapeType="1"/>
            </p:cNvSpPr>
            <p:nvPr/>
          </p:nvSpPr>
          <p:spPr bwMode="auto">
            <a:xfrm>
              <a:off x="3487" y="3226"/>
              <a:ext cx="115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6" name="Line 55"/>
            <p:cNvSpPr>
              <a:spLocks noChangeShapeType="1"/>
            </p:cNvSpPr>
            <p:nvPr/>
          </p:nvSpPr>
          <p:spPr bwMode="auto">
            <a:xfrm>
              <a:off x="0" y="0"/>
              <a:ext cx="1" cy="448"/>
            </a:xfrm>
            <a:prstGeom prst="line">
              <a:avLst/>
            </a:prstGeom>
            <a:noFill/>
            <a:ln w="25400">
              <a:solidFill>
                <a:srgbClr val="B6E2E5"/>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7" name="Line 56"/>
            <p:cNvSpPr>
              <a:spLocks noChangeShapeType="1"/>
            </p:cNvSpPr>
            <p:nvPr/>
          </p:nvSpPr>
          <p:spPr bwMode="auto">
            <a:xfrm>
              <a:off x="0" y="449"/>
              <a:ext cx="1" cy="148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8" name="Line 57"/>
            <p:cNvSpPr>
              <a:spLocks noChangeShapeType="1"/>
            </p:cNvSpPr>
            <p:nvPr/>
          </p:nvSpPr>
          <p:spPr bwMode="auto">
            <a:xfrm>
              <a:off x="0" y="1938"/>
              <a:ext cx="1" cy="1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49" name="Line 58"/>
            <p:cNvSpPr>
              <a:spLocks noChangeShapeType="1"/>
            </p:cNvSpPr>
            <p:nvPr/>
          </p:nvSpPr>
          <p:spPr bwMode="auto">
            <a:xfrm>
              <a:off x="4640" y="0"/>
              <a:ext cx="1" cy="4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50" name="Line 59"/>
            <p:cNvSpPr>
              <a:spLocks noChangeShapeType="1"/>
            </p:cNvSpPr>
            <p:nvPr/>
          </p:nvSpPr>
          <p:spPr bwMode="auto">
            <a:xfrm>
              <a:off x="4640" y="449"/>
              <a:ext cx="1" cy="148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51" name="Line 60"/>
            <p:cNvSpPr>
              <a:spLocks noChangeShapeType="1"/>
            </p:cNvSpPr>
            <p:nvPr/>
          </p:nvSpPr>
          <p:spPr bwMode="auto">
            <a:xfrm>
              <a:off x="0" y="0"/>
              <a:ext cx="1163" cy="0"/>
            </a:xfrm>
            <a:prstGeom prst="line">
              <a:avLst/>
            </a:prstGeom>
            <a:noFill/>
            <a:ln w="25400">
              <a:solidFill>
                <a:srgbClr val="B6E2E5"/>
              </a:solidFill>
              <a:round/>
              <a:headEnd/>
              <a:tailEnd/>
            </a:ln>
            <a:extLst>
              <a:ext uri="{909E8E84-426E-40DD-AFC4-6F175D3DCCD1}">
                <a14:hiddenFill xmlns:a14="http://schemas.microsoft.com/office/drawing/2010/main">
                  <a:noFill/>
                </a14:hiddenFill>
              </a:ext>
            </a:extLst>
          </p:spPr>
          <p:txBody>
            <a:bodyPr/>
            <a:lstStyle/>
            <a:p>
              <a:endParaRPr lang="en-GB" dirty="0"/>
            </a:p>
          </p:txBody>
        </p:sp>
      </p:grpSp>
    </p:spTree>
    <p:extLst>
      <p:ext uri="{BB962C8B-B14F-4D97-AF65-F5344CB8AC3E}">
        <p14:creationId xmlns:p14="http://schemas.microsoft.com/office/powerpoint/2010/main" val="255774063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42082"/>
            <a:ext cx="7704856" cy="782662"/>
          </a:xfrm>
        </p:spPr>
        <p:txBody>
          <a:bodyPr/>
          <a:lstStyle/>
          <a:p>
            <a:r>
              <a:rPr lang="en-GB" dirty="0"/>
              <a:t>Using OM to monitor </a:t>
            </a:r>
            <a:r>
              <a:rPr lang="en-GB" dirty="0" smtClean="0"/>
              <a:t>results</a:t>
            </a:r>
            <a:br>
              <a:rPr lang="en-GB" dirty="0" smtClean="0"/>
            </a:br>
            <a:r>
              <a:rPr lang="en-GB" sz="3200" dirty="0" smtClean="0"/>
              <a:t>Step 7</a:t>
            </a:r>
            <a:r>
              <a:rPr lang="en-GB" sz="3200" dirty="0"/>
              <a:t>: Prepare a </a:t>
            </a:r>
            <a:r>
              <a:rPr lang="en-GB" sz="3200" dirty="0" smtClean="0"/>
              <a:t>Monitoring Plan</a:t>
            </a:r>
            <a:endParaRPr lang="en-GB" sz="3200" dirty="0"/>
          </a:p>
        </p:txBody>
      </p:sp>
      <p:graphicFrame>
        <p:nvGraphicFramePr>
          <p:cNvPr id="8" name="Object 9"/>
          <p:cNvGraphicFramePr>
            <a:graphicFrameLocks noChangeAspect="1"/>
          </p:cNvGraphicFramePr>
          <p:nvPr>
            <p:extLst>
              <p:ext uri="{D42A27DB-BD31-4B8C-83A1-F6EECF244321}">
                <p14:modId xmlns:p14="http://schemas.microsoft.com/office/powerpoint/2010/main" val="4000002738"/>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43054"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660" y="1412776"/>
            <a:ext cx="6120680" cy="5169421"/>
          </a:xfrm>
          <a:prstGeom prst="rect">
            <a:avLst/>
          </a:prstGeom>
        </p:spPr>
      </p:pic>
    </p:spTree>
    <p:extLst>
      <p:ext uri="{BB962C8B-B14F-4D97-AF65-F5344CB8AC3E}">
        <p14:creationId xmlns:p14="http://schemas.microsoft.com/office/powerpoint/2010/main" val="26229028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42082"/>
            <a:ext cx="7704856" cy="782662"/>
          </a:xfrm>
        </p:spPr>
        <p:txBody>
          <a:bodyPr/>
          <a:lstStyle/>
          <a:p>
            <a:r>
              <a:rPr lang="en-GB" dirty="0"/>
              <a:t>Using OM to monitor </a:t>
            </a:r>
            <a:r>
              <a:rPr lang="en-GB" dirty="0" smtClean="0"/>
              <a:t>results</a:t>
            </a:r>
            <a:br>
              <a:rPr lang="en-GB" dirty="0" smtClean="0"/>
            </a:br>
            <a:r>
              <a:rPr lang="en-GB" sz="3200" dirty="0" smtClean="0"/>
              <a:t>Step 7</a:t>
            </a:r>
            <a:r>
              <a:rPr lang="en-GB" sz="3200" dirty="0"/>
              <a:t>: Prepare a </a:t>
            </a:r>
            <a:r>
              <a:rPr lang="en-GB" sz="3200" dirty="0" smtClean="0"/>
              <a:t>Monitoring Plan</a:t>
            </a:r>
            <a:endParaRPr lang="en-GB" sz="3200" dirty="0"/>
          </a:p>
        </p:txBody>
      </p:sp>
      <p:grpSp>
        <p:nvGrpSpPr>
          <p:cNvPr id="15" name="Group 14"/>
          <p:cNvGrpSpPr/>
          <p:nvPr/>
        </p:nvGrpSpPr>
        <p:grpSpPr>
          <a:xfrm>
            <a:off x="1180455" y="5304769"/>
            <a:ext cx="5486945" cy="1292583"/>
            <a:chOff x="604768" y="4512681"/>
            <a:chExt cx="5198160" cy="1292583"/>
          </a:xfrm>
        </p:grpSpPr>
        <p:sp>
          <p:nvSpPr>
            <p:cNvPr id="6" name="Rectangle 5"/>
            <p:cNvSpPr/>
            <p:nvPr/>
          </p:nvSpPr>
          <p:spPr bwMode="auto">
            <a:xfrm>
              <a:off x="604768" y="5085184"/>
              <a:ext cx="5184576" cy="72008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solidFill>
                  <a:srgbClr val="000000"/>
                </a:solidFill>
                <a:latin typeface="Franklin Gothic Medium" pitchFamily="34" charset="0"/>
              </a:endParaRPr>
            </a:p>
            <a:p>
              <a:pPr>
                <a:spcBef>
                  <a:spcPts val="300"/>
                </a:spcBef>
                <a:spcAft>
                  <a:spcPts val="300"/>
                </a:spcAft>
                <a:defRPr/>
              </a:pPr>
              <a:r>
                <a:rPr lang="en-GB" sz="1400" b="1" spc="110" dirty="0" smtClean="0">
                  <a:latin typeface="Franklin Gothic Medium" pitchFamily="34" charset="0"/>
                </a:rPr>
                <a:t>Prepare a monitoring plan</a:t>
              </a:r>
              <a:endParaRPr lang="en-GB" sz="1400" b="1" spc="110" dirty="0">
                <a:latin typeface="Franklin Gothic Medium" pitchFamily="34" charset="0"/>
              </a:endParaRPr>
            </a:p>
            <a:p>
              <a:pPr eaLnBrk="0" hangingPunct="0">
                <a:spcBef>
                  <a:spcPts val="300"/>
                </a:spcBef>
                <a:spcAft>
                  <a:spcPts val="600"/>
                </a:spcAft>
                <a:defRPr/>
              </a:pPr>
              <a:endParaRPr lang="en-GB" sz="2000" spc="110" dirty="0">
                <a:solidFill>
                  <a:srgbClr val="000000"/>
                </a:solidFill>
              </a:endParaRPr>
            </a:p>
          </p:txBody>
        </p:sp>
        <p:sp>
          <p:nvSpPr>
            <p:cNvPr id="7" name="Rectangle 6"/>
            <p:cNvSpPr>
              <a:spLocks noChangeArrowheads="1"/>
            </p:cNvSpPr>
            <p:nvPr/>
          </p:nvSpPr>
          <p:spPr bwMode="auto">
            <a:xfrm>
              <a:off x="604769" y="4512681"/>
              <a:ext cx="5198159" cy="716519"/>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rgbClr val="FFFFFF"/>
                  </a:solidFill>
                  <a:latin typeface="Franklin Gothic Medium" pitchFamily="34" charset="0"/>
                </a:rPr>
                <a:t>2. OUTCOME &amp; PERFORMANCE MONITORING</a:t>
              </a:r>
            </a:p>
            <a:p>
              <a:pPr>
                <a:spcAft>
                  <a:spcPts val="300"/>
                </a:spcAft>
                <a:defRPr/>
              </a:pPr>
              <a:r>
                <a:rPr lang="en-GB" sz="1600" i="1" spc="110" dirty="0" smtClean="0">
                  <a:solidFill>
                    <a:srgbClr val="FFFFFF"/>
                  </a:solidFill>
                  <a:latin typeface="Franklin Gothic Medium" pitchFamily="34" charset="0"/>
                </a:rPr>
                <a:t>How we know we are on track &amp; how we can improve</a:t>
              </a:r>
              <a:endParaRPr lang="en-GB" sz="1600" i="1" spc="110" dirty="0">
                <a:solidFill>
                  <a:srgbClr val="FFFFFF"/>
                </a:solidFill>
                <a:latin typeface="Franklin Gothic Medium" pitchFamily="34"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3540791037"/>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5896"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grpSp>
        <p:nvGrpSpPr>
          <p:cNvPr id="9" name="Group 5"/>
          <p:cNvGrpSpPr>
            <a:grpSpLocks/>
          </p:cNvGrpSpPr>
          <p:nvPr/>
        </p:nvGrpSpPr>
        <p:grpSpPr bwMode="auto">
          <a:xfrm>
            <a:off x="1180455" y="1268760"/>
            <a:ext cx="5487796" cy="3528392"/>
            <a:chOff x="1523999" y="1137806"/>
            <a:chExt cx="6495169" cy="5772193"/>
          </a:xfrm>
        </p:grpSpPr>
        <p:sp>
          <p:nvSpPr>
            <p:cNvPr id="10" name="Rectangle 9"/>
            <p:cNvSpPr/>
            <p:nvPr/>
          </p:nvSpPr>
          <p:spPr bwMode="auto">
            <a:xfrm>
              <a:off x="1523999" y="1491206"/>
              <a:ext cx="6485678" cy="541879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solidFill>
                    <a:srgbClr val="000000"/>
                  </a:solidFill>
                  <a:latin typeface="Franklin Gothic Medium" pitchFamily="34" charset="0"/>
                </a:rPr>
                <a:t>INTENTIONAL DESIGN</a:t>
              </a:r>
            </a:p>
            <a:p>
              <a:pPr>
                <a:spcBef>
                  <a:spcPts val="1200"/>
                </a:spcBef>
                <a:spcAft>
                  <a:spcPts val="300"/>
                </a:spcAft>
                <a:defRPr/>
              </a:pPr>
              <a:endParaRPr lang="en-GB" sz="400" b="1" spc="110" dirty="0" smtClean="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Vision (your dream)</a:t>
              </a:r>
              <a:endParaRPr lang="en-GB" sz="1400" b="1" spc="110" dirty="0">
                <a:solidFill>
                  <a:srgbClr val="FFFFFF">
                    <a:lumMod val="50000"/>
                  </a:srgbClr>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Mission (</a:t>
              </a:r>
              <a:r>
                <a:rPr lang="en-GB" sz="1400" b="1" spc="110" dirty="0">
                  <a:solidFill>
                    <a:srgbClr val="FFFFFF">
                      <a:lumMod val="50000"/>
                    </a:srgbClr>
                  </a:solidFill>
                  <a:latin typeface="Franklin Gothic Medium" pitchFamily="34" charset="0"/>
                </a:rPr>
                <a:t>your contribution to the vison)</a:t>
              </a:r>
            </a:p>
            <a:p>
              <a:pPr>
                <a:spcBef>
                  <a:spcPts val="300"/>
                </a:spcBef>
                <a:spcAft>
                  <a:spcPts val="300"/>
                </a:spcAft>
                <a:defRPr/>
              </a:pPr>
              <a:r>
                <a:rPr lang="en-GB" sz="1400" b="1" spc="110" dirty="0">
                  <a:solidFill>
                    <a:srgbClr val="FFFFFF">
                      <a:lumMod val="50000"/>
                    </a:srgbClr>
                  </a:solidFill>
                  <a:latin typeface="Franklin Gothic Medium" pitchFamily="34" charset="0"/>
                </a:rPr>
                <a:t>Define desired results/outcomes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Define indicators (are we on track?)</a:t>
              </a:r>
            </a:p>
            <a:p>
              <a:pPr>
                <a:spcBef>
                  <a:spcPts val="300"/>
                </a:spcBef>
                <a:spcAft>
                  <a:spcPts val="300"/>
                </a:spcAft>
                <a:defRPr/>
              </a:pPr>
              <a:r>
                <a:rPr lang="en-GB" sz="1400" b="1" spc="110" dirty="0">
                  <a:solidFill>
                    <a:schemeClr val="bg1">
                      <a:lumMod val="50000"/>
                    </a:schemeClr>
                  </a:solidFill>
                  <a:latin typeface="Franklin Gothic Medium" pitchFamily="34" charset="0"/>
                </a:rPr>
                <a:t>Define our strategy (how we contribute to an outcome)</a:t>
              </a:r>
            </a:p>
            <a:p>
              <a:pPr eaLnBrk="0" hangingPunct="0">
                <a:spcBef>
                  <a:spcPts val="300"/>
                </a:spcBef>
                <a:spcAft>
                  <a:spcPts val="600"/>
                </a:spcAft>
                <a:defRPr/>
              </a:pPr>
              <a:endParaRPr lang="en-GB" sz="2000" spc="110" dirty="0">
                <a:solidFill>
                  <a:srgbClr val="000000"/>
                </a:solidFill>
              </a:endParaRPr>
            </a:p>
          </p:txBody>
        </p:sp>
        <p:sp>
          <p:nvSpPr>
            <p:cNvPr id="11" name="Rectangle 7"/>
            <p:cNvSpPr>
              <a:spLocks noChangeArrowheads="1"/>
            </p:cNvSpPr>
            <p:nvPr/>
          </p:nvSpPr>
          <p:spPr bwMode="auto">
            <a:xfrm>
              <a:off x="1523999" y="1137806"/>
              <a:ext cx="6495169" cy="1283398"/>
            </a:xfrm>
            <a:prstGeom prst="rect">
              <a:avLst/>
            </a:prstGeom>
            <a:solidFill>
              <a:srgbClr val="CC6600"/>
            </a:solidFill>
            <a:ln w="28575" algn="ctr">
              <a:solidFill>
                <a:schemeClr val="tx1"/>
              </a:solidFill>
              <a:round/>
              <a:headEnd/>
              <a:tailEnd/>
            </a:ln>
          </p:spPr>
          <p:txBody>
            <a:bodyPr/>
            <a:lstStyle/>
            <a:p>
              <a:pPr marL="342900" indent="-342900">
                <a:spcAft>
                  <a:spcPts val="300"/>
                </a:spcAft>
                <a:buFontTx/>
                <a:buAutoNum type="arabicPeriod"/>
                <a:defRPr/>
              </a:pPr>
              <a:r>
                <a:rPr lang="en-GB" sz="1800" spc="110" dirty="0" smtClean="0">
                  <a:solidFill>
                    <a:srgbClr val="FFFFFF"/>
                  </a:solidFill>
                  <a:latin typeface="Franklin Gothic Medium" pitchFamily="34" charset="0"/>
                </a:rPr>
                <a:t>PLANNING (</a:t>
              </a:r>
              <a:r>
                <a:rPr lang="en-GB" sz="1800" i="1" spc="110" dirty="0" smtClean="0">
                  <a:solidFill>
                    <a:srgbClr val="FFFFFF"/>
                  </a:solidFill>
                  <a:latin typeface="Franklin Gothic Medium" pitchFamily="34" charset="0"/>
                </a:rPr>
                <a:t>INTENTIONAL DESIGN</a:t>
              </a:r>
              <a:r>
                <a:rPr lang="en-GB" sz="1800" spc="110" dirty="0" smtClean="0">
                  <a:solidFill>
                    <a:srgbClr val="FFFFFF"/>
                  </a:solidFill>
                  <a:latin typeface="Franklin Gothic Medium" pitchFamily="34" charset="0"/>
                </a:rPr>
                <a:t>)</a:t>
              </a:r>
            </a:p>
            <a:p>
              <a:pPr>
                <a:spcAft>
                  <a:spcPts val="300"/>
                </a:spcAft>
                <a:defRPr/>
              </a:pPr>
              <a:r>
                <a:rPr lang="en-GB" sz="1600" i="1" spc="110" dirty="0" smtClean="0">
                  <a:solidFill>
                    <a:srgbClr val="FFFFFF"/>
                  </a:solidFill>
                  <a:latin typeface="Franklin Gothic Medium" pitchFamily="34" charset="0"/>
                </a:rPr>
                <a:t>What we are trying to accomplish &amp; how</a:t>
              </a:r>
              <a:endParaRPr lang="en-GB" sz="1600" i="1" spc="110" dirty="0">
                <a:solidFill>
                  <a:srgbClr val="FFFFFF"/>
                </a:solidFill>
                <a:latin typeface="Franklin Gothic Medium" pitchFamily="34" charset="0"/>
              </a:endParaRPr>
            </a:p>
          </p:txBody>
        </p:sp>
      </p:grpSp>
      <p:cxnSp>
        <p:nvCxnSpPr>
          <p:cNvPr id="17" name="Straight Arrow Connector 16"/>
          <p:cNvCxnSpPr/>
          <p:nvPr/>
        </p:nvCxnSpPr>
        <p:spPr bwMode="auto">
          <a:xfrm flipH="1">
            <a:off x="6660232" y="2924944"/>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660232" y="6237312"/>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7277561"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9552" y="2924944"/>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endCxn id="6" idx="1"/>
          </p:cNvCxnSpPr>
          <p:nvPr/>
        </p:nvCxnSpPr>
        <p:spPr bwMode="auto">
          <a:xfrm>
            <a:off x="539552" y="6237312"/>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80817"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059" y="0"/>
            <a:ext cx="2431102" cy="2053267"/>
          </a:xfrm>
          <a:prstGeom prst="rect">
            <a:avLst/>
          </a:prstGeom>
        </p:spPr>
      </p:pic>
    </p:spTree>
    <p:extLst>
      <p:ext uri="{BB962C8B-B14F-4D97-AF65-F5344CB8AC3E}">
        <p14:creationId xmlns:p14="http://schemas.microsoft.com/office/powerpoint/2010/main" val="4060099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426621" y="642174"/>
            <a:ext cx="1800225" cy="338554"/>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1400"/>
              </a:spcBef>
              <a:spcAft>
                <a:spcPts val="1400"/>
              </a:spcAft>
            </a:pPr>
            <a:r>
              <a:rPr lang="en-GB" sz="1600" b="1" kern="0" dirty="0">
                <a:solidFill>
                  <a:srgbClr val="000000"/>
                </a:solidFill>
                <a:cs typeface="Times New Roman" pitchFamily="18" charset="0"/>
              </a:rPr>
              <a:t>Project </a:t>
            </a:r>
            <a:r>
              <a:rPr lang="en-GB" sz="1600" b="1" kern="0" dirty="0" smtClean="0">
                <a:solidFill>
                  <a:srgbClr val="000000"/>
                </a:solidFill>
                <a:cs typeface="Times New Roman" pitchFamily="18" charset="0"/>
              </a:rPr>
              <a:t>Objective</a:t>
            </a:r>
          </a:p>
        </p:txBody>
      </p:sp>
      <p:sp>
        <p:nvSpPr>
          <p:cNvPr id="7" name="AutoShape 4"/>
          <p:cNvSpPr>
            <a:spLocks noChangeArrowheads="1"/>
          </p:cNvSpPr>
          <p:nvPr/>
        </p:nvSpPr>
        <p:spPr bwMode="auto">
          <a:xfrm>
            <a:off x="1403648" y="1700808"/>
            <a:ext cx="1333502" cy="576262"/>
          </a:xfrm>
          <a:prstGeom prst="roundRect">
            <a:avLst>
              <a:gd name="adj" fmla="val 16667"/>
            </a:avLst>
          </a:prstGeom>
          <a:solidFill>
            <a:srgbClr val="FF3300"/>
          </a:solidFill>
          <a:ln w="9525">
            <a:solidFill>
              <a:schemeClr val="tx1"/>
            </a:solidFill>
            <a:round/>
            <a:headEnd/>
            <a:tailEnd/>
          </a:ln>
          <a:effectLst/>
        </p:spPr>
        <p:txBody>
          <a:bodyPr wrap="none" anchor="ctr"/>
          <a:lstStyle/>
          <a:p>
            <a:pPr algn="ctr"/>
            <a:r>
              <a:rPr lang="en-GB" sz="1400" b="1" dirty="0" smtClean="0">
                <a:solidFill>
                  <a:prstClr val="black"/>
                </a:solidFill>
              </a:rPr>
              <a:t>Component 1 </a:t>
            </a:r>
          </a:p>
          <a:p>
            <a:pPr algn="ctr"/>
            <a:r>
              <a:rPr lang="en-GB" sz="1400" b="1" dirty="0" smtClean="0">
                <a:solidFill>
                  <a:prstClr val="black"/>
                </a:solidFill>
              </a:rPr>
              <a:t>Objective</a:t>
            </a:r>
            <a:endParaRPr lang="en-GB" sz="1400" b="1" dirty="0">
              <a:solidFill>
                <a:prstClr val="black"/>
              </a:solidFill>
            </a:endParaRPr>
          </a:p>
        </p:txBody>
      </p:sp>
      <p:sp>
        <p:nvSpPr>
          <p:cNvPr id="10" name="AutoShape 7"/>
          <p:cNvSpPr>
            <a:spLocks noChangeArrowheads="1"/>
          </p:cNvSpPr>
          <p:nvPr/>
        </p:nvSpPr>
        <p:spPr bwMode="auto">
          <a:xfrm>
            <a:off x="1763688"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1" name="Rectangle 8"/>
          <p:cNvSpPr>
            <a:spLocks noChangeArrowheads="1"/>
          </p:cNvSpPr>
          <p:nvPr/>
        </p:nvSpPr>
        <p:spPr bwMode="auto">
          <a:xfrm>
            <a:off x="1475656" y="6165850"/>
            <a:ext cx="5219226" cy="504825"/>
          </a:xfrm>
          <a:prstGeom prst="rect">
            <a:avLst/>
          </a:prstGeom>
          <a:solidFill>
            <a:srgbClr val="00B050"/>
          </a:solidFill>
          <a:ln w="9525">
            <a:solidFill>
              <a:schemeClr val="tx1"/>
            </a:solidFill>
            <a:miter lim="800000"/>
            <a:headEnd/>
            <a:tailEnd/>
          </a:ln>
          <a:effectLst/>
        </p:spPr>
        <p:txBody>
          <a:bodyPr wrap="none" anchor="ctr"/>
          <a:lstStyle/>
          <a:p>
            <a:pPr algn="ctr"/>
            <a:r>
              <a:rPr lang="en-GB" sz="1400" b="1" dirty="0">
                <a:solidFill>
                  <a:prstClr val="black"/>
                </a:solidFill>
              </a:rPr>
              <a:t>Project Management </a:t>
            </a:r>
            <a:r>
              <a:rPr lang="en-GB" sz="1400" b="1" dirty="0" smtClean="0">
                <a:solidFill>
                  <a:prstClr val="black"/>
                </a:solidFill>
              </a:rPr>
              <a:t>Team (Budget</a:t>
            </a:r>
            <a:r>
              <a:rPr lang="en-GB" sz="1400" b="1" dirty="0">
                <a:solidFill>
                  <a:prstClr val="black"/>
                </a:solidFill>
              </a:rPr>
              <a:t>, HR, Organisational Practices)</a:t>
            </a:r>
          </a:p>
        </p:txBody>
      </p:sp>
      <p:sp>
        <p:nvSpPr>
          <p:cNvPr id="18" name="Rectangle 15"/>
          <p:cNvSpPr>
            <a:spLocks noChangeArrowheads="1"/>
          </p:cNvSpPr>
          <p:nvPr/>
        </p:nvSpPr>
        <p:spPr bwMode="auto">
          <a:xfrm>
            <a:off x="1512741" y="5446810"/>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9" name="Rectangle 16"/>
          <p:cNvSpPr>
            <a:spLocks noChangeArrowheads="1"/>
          </p:cNvSpPr>
          <p:nvPr/>
        </p:nvSpPr>
        <p:spPr bwMode="auto">
          <a:xfrm>
            <a:off x="7425208" y="4797152"/>
            <a:ext cx="1512168" cy="1152128"/>
          </a:xfrm>
          <a:prstGeom prst="rect">
            <a:avLst/>
          </a:prstGeom>
          <a:solidFill>
            <a:srgbClr val="00B050"/>
          </a:solidFill>
          <a:ln w="9525">
            <a:solidFill>
              <a:schemeClr val="tx1"/>
            </a:solidFill>
            <a:miter lim="800000"/>
            <a:headEnd/>
            <a:tailEnd/>
          </a:ln>
          <a:effectLst/>
        </p:spPr>
        <p:txBody>
          <a:bodyPr wrap="none" anchor="ctr"/>
          <a:lstStyle/>
          <a:p>
            <a:pPr algn="ctr"/>
            <a:r>
              <a:rPr lang="en-GB" sz="1400" b="1" i="1" dirty="0">
                <a:solidFill>
                  <a:prstClr val="black"/>
                </a:solidFill>
              </a:rPr>
              <a:t>Monitoring of</a:t>
            </a:r>
          </a:p>
          <a:p>
            <a:pPr algn="ctr"/>
            <a:r>
              <a:rPr lang="en-GB" sz="1400" b="1" i="1" dirty="0">
                <a:solidFill>
                  <a:prstClr val="black"/>
                </a:solidFill>
              </a:rPr>
              <a:t>Project</a:t>
            </a:r>
          </a:p>
          <a:p>
            <a:pPr algn="ctr"/>
            <a:r>
              <a:rPr lang="en-GB" sz="1400" b="1" i="1" dirty="0">
                <a:solidFill>
                  <a:prstClr val="black"/>
                </a:solidFill>
              </a:rPr>
              <a:t>Activities &amp;</a:t>
            </a:r>
          </a:p>
          <a:p>
            <a:pPr algn="ctr"/>
            <a:r>
              <a:rPr lang="en-GB" sz="1400" b="1" i="1" dirty="0" smtClean="0">
                <a:solidFill>
                  <a:prstClr val="black"/>
                </a:solidFill>
              </a:rPr>
              <a:t>Output level</a:t>
            </a:r>
          </a:p>
          <a:p>
            <a:pPr algn="ctr"/>
            <a:r>
              <a:rPr lang="en-GB" sz="1400" b="1" i="1" dirty="0" smtClean="0">
                <a:solidFill>
                  <a:prstClr val="black"/>
                </a:solidFill>
              </a:rPr>
              <a:t>Indicators</a:t>
            </a:r>
            <a:endParaRPr lang="en-GB" sz="1400" b="1" i="1" dirty="0">
              <a:solidFill>
                <a:prstClr val="black"/>
              </a:solidFill>
            </a:endParaRPr>
          </a:p>
        </p:txBody>
      </p:sp>
      <p:sp>
        <p:nvSpPr>
          <p:cNvPr id="20" name="AutoShape 17"/>
          <p:cNvSpPr>
            <a:spLocks noChangeArrowheads="1"/>
          </p:cNvSpPr>
          <p:nvPr/>
        </p:nvSpPr>
        <p:spPr bwMode="auto">
          <a:xfrm>
            <a:off x="3635896"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22" name="AutoShape 19"/>
          <p:cNvSpPr>
            <a:spLocks noChangeArrowheads="1"/>
          </p:cNvSpPr>
          <p:nvPr/>
        </p:nvSpPr>
        <p:spPr bwMode="auto">
          <a:xfrm>
            <a:off x="5508600" y="4797971"/>
            <a:ext cx="863600" cy="359221"/>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29" name="Line 26"/>
          <p:cNvSpPr>
            <a:spLocks noChangeShapeType="1"/>
          </p:cNvSpPr>
          <p:nvPr/>
        </p:nvSpPr>
        <p:spPr bwMode="auto">
          <a:xfrm flipV="1">
            <a:off x="2195736"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0" name="Line 27"/>
          <p:cNvSpPr>
            <a:spLocks noChangeShapeType="1"/>
          </p:cNvSpPr>
          <p:nvPr/>
        </p:nvSpPr>
        <p:spPr bwMode="auto">
          <a:xfrm flipV="1">
            <a:off x="2195736"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2" name="Line 29"/>
          <p:cNvSpPr>
            <a:spLocks noChangeShapeType="1"/>
          </p:cNvSpPr>
          <p:nvPr/>
        </p:nvSpPr>
        <p:spPr bwMode="auto">
          <a:xfrm flipV="1">
            <a:off x="58681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4" name="Line 31"/>
          <p:cNvSpPr>
            <a:spLocks noChangeShapeType="1"/>
          </p:cNvSpPr>
          <p:nvPr/>
        </p:nvSpPr>
        <p:spPr bwMode="auto">
          <a:xfrm flipV="1">
            <a:off x="40679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46" name="AutoShape 4"/>
          <p:cNvSpPr>
            <a:spLocks noChangeArrowheads="1"/>
          </p:cNvSpPr>
          <p:nvPr/>
        </p:nvSpPr>
        <p:spPr bwMode="auto">
          <a:xfrm>
            <a:off x="2881166" y="1701527"/>
            <a:ext cx="1333502" cy="576262"/>
          </a:xfrm>
          <a:prstGeom prst="roundRect">
            <a:avLst>
              <a:gd name="adj" fmla="val 16667"/>
            </a:avLst>
          </a:prstGeom>
          <a:solidFill>
            <a:srgbClr val="FF3300"/>
          </a:solidFill>
          <a:ln w="9525">
            <a:solidFill>
              <a:schemeClr val="tx1"/>
            </a:solidFill>
            <a:round/>
            <a:headEnd/>
            <a:tailEnd/>
          </a:ln>
          <a:effectLst/>
        </p:spPr>
        <p:txBody>
          <a:bodyPr wrap="none" anchor="ctr"/>
          <a:lstStyle/>
          <a:p>
            <a:pPr algn="ctr"/>
            <a:r>
              <a:rPr lang="en-GB" sz="1400" b="1" dirty="0" smtClean="0">
                <a:solidFill>
                  <a:prstClr val="black"/>
                </a:solidFill>
              </a:rPr>
              <a:t>Component 2 </a:t>
            </a:r>
          </a:p>
          <a:p>
            <a:pPr algn="ctr"/>
            <a:r>
              <a:rPr lang="en-GB" sz="1400" b="1" kern="0" dirty="0">
                <a:solidFill>
                  <a:srgbClr val="000000"/>
                </a:solidFill>
                <a:cs typeface="Times New Roman" pitchFamily="18" charset="0"/>
              </a:rPr>
              <a:t>Objective</a:t>
            </a:r>
          </a:p>
        </p:txBody>
      </p:sp>
      <p:sp>
        <p:nvSpPr>
          <p:cNvPr id="47" name="AutoShape 4"/>
          <p:cNvSpPr>
            <a:spLocks noChangeArrowheads="1"/>
          </p:cNvSpPr>
          <p:nvPr/>
        </p:nvSpPr>
        <p:spPr bwMode="auto">
          <a:xfrm>
            <a:off x="4393334" y="1701527"/>
            <a:ext cx="1333502" cy="576262"/>
          </a:xfrm>
          <a:prstGeom prst="roundRect">
            <a:avLst>
              <a:gd name="adj" fmla="val 16667"/>
            </a:avLst>
          </a:prstGeom>
          <a:solidFill>
            <a:srgbClr val="FF3300"/>
          </a:solidFill>
          <a:ln w="9525">
            <a:solidFill>
              <a:schemeClr val="tx1"/>
            </a:solidFill>
            <a:round/>
            <a:headEnd/>
            <a:tailEnd/>
          </a:ln>
          <a:effectLst/>
        </p:spPr>
        <p:txBody>
          <a:bodyPr wrap="none" anchor="ctr"/>
          <a:lstStyle/>
          <a:p>
            <a:pPr algn="ctr"/>
            <a:r>
              <a:rPr lang="en-GB" sz="1400" b="1" kern="0" dirty="0">
                <a:solidFill>
                  <a:srgbClr val="000000"/>
                </a:solidFill>
                <a:cs typeface="Times New Roman" pitchFamily="18" charset="0"/>
              </a:rPr>
              <a:t>Component</a:t>
            </a:r>
            <a:r>
              <a:rPr lang="en-GB" sz="1400" b="1" dirty="0" smtClean="0">
                <a:solidFill>
                  <a:prstClr val="black"/>
                </a:solidFill>
              </a:rPr>
              <a:t> 3 </a:t>
            </a:r>
          </a:p>
          <a:p>
            <a:pPr algn="ctr"/>
            <a:r>
              <a:rPr lang="en-GB" sz="1400" b="1" kern="0" dirty="0">
                <a:solidFill>
                  <a:srgbClr val="000000"/>
                </a:solidFill>
                <a:cs typeface="Times New Roman" pitchFamily="18" charset="0"/>
              </a:rPr>
              <a:t>Objective</a:t>
            </a:r>
          </a:p>
        </p:txBody>
      </p:sp>
      <p:sp>
        <p:nvSpPr>
          <p:cNvPr id="48" name="AutoShape 4"/>
          <p:cNvSpPr>
            <a:spLocks noChangeArrowheads="1"/>
          </p:cNvSpPr>
          <p:nvPr/>
        </p:nvSpPr>
        <p:spPr bwMode="auto">
          <a:xfrm>
            <a:off x="5868144" y="1701527"/>
            <a:ext cx="1333502" cy="576262"/>
          </a:xfrm>
          <a:prstGeom prst="roundRect">
            <a:avLst>
              <a:gd name="adj" fmla="val 16667"/>
            </a:avLst>
          </a:prstGeom>
          <a:solidFill>
            <a:srgbClr val="FF3300"/>
          </a:solidFill>
          <a:ln w="9525">
            <a:solidFill>
              <a:schemeClr val="tx1"/>
            </a:solidFill>
            <a:round/>
            <a:headEnd/>
            <a:tailEnd/>
          </a:ln>
          <a:effectLst/>
        </p:spPr>
        <p:txBody>
          <a:bodyPr wrap="none" anchor="ctr"/>
          <a:lstStyle/>
          <a:p>
            <a:pPr algn="ctr"/>
            <a:r>
              <a:rPr lang="en-GB" sz="1400" b="1" dirty="0" smtClean="0">
                <a:solidFill>
                  <a:prstClr val="black"/>
                </a:solidFill>
              </a:rPr>
              <a:t>Component 4 </a:t>
            </a:r>
          </a:p>
          <a:p>
            <a:pPr algn="ctr"/>
            <a:r>
              <a:rPr lang="en-GB" sz="1400" b="1" kern="0" dirty="0">
                <a:solidFill>
                  <a:srgbClr val="000000"/>
                </a:solidFill>
                <a:cs typeface="Times New Roman" pitchFamily="18" charset="0"/>
              </a:rPr>
              <a:t>Objective</a:t>
            </a:r>
          </a:p>
        </p:txBody>
      </p:sp>
      <p:sp>
        <p:nvSpPr>
          <p:cNvPr id="50" name="Line 35"/>
          <p:cNvSpPr>
            <a:spLocks noChangeShapeType="1"/>
          </p:cNvSpPr>
          <p:nvPr/>
        </p:nvSpPr>
        <p:spPr bwMode="auto">
          <a:xfrm flipH="1" flipV="1">
            <a:off x="5545337" y="1228654"/>
            <a:ext cx="445615" cy="391583"/>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57" name="Line 35"/>
          <p:cNvSpPr>
            <a:spLocks noChangeShapeType="1"/>
          </p:cNvSpPr>
          <p:nvPr/>
        </p:nvSpPr>
        <p:spPr bwMode="auto">
          <a:xfrm flipV="1">
            <a:off x="2808885" y="1196752"/>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9" name="Title 1"/>
          <p:cNvSpPr txBox="1">
            <a:spLocks/>
          </p:cNvSpPr>
          <p:nvPr/>
        </p:nvSpPr>
        <p:spPr>
          <a:xfrm>
            <a:off x="728874" y="-27384"/>
            <a:ext cx="7479530" cy="662136"/>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rPr>
              <a:t>Cameroon Biosecurity Project - Logframe</a:t>
            </a:r>
            <a:endParaRPr lang="en-US" sz="3600" dirty="0">
              <a:solidFill>
                <a:prstClr val="black"/>
              </a:solidFill>
            </a:endParaRPr>
          </a:p>
        </p:txBody>
      </p:sp>
      <p:sp>
        <p:nvSpPr>
          <p:cNvPr id="45" name="Line 26"/>
          <p:cNvSpPr>
            <a:spLocks noChangeShapeType="1"/>
          </p:cNvSpPr>
          <p:nvPr/>
        </p:nvSpPr>
        <p:spPr bwMode="auto">
          <a:xfrm flipV="1">
            <a:off x="5868144"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5" name="Rectangle 15"/>
          <p:cNvSpPr>
            <a:spLocks noChangeArrowheads="1"/>
          </p:cNvSpPr>
          <p:nvPr/>
        </p:nvSpPr>
        <p:spPr bwMode="auto">
          <a:xfrm>
            <a:off x="34195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66" name="Rectangle 15"/>
          <p:cNvSpPr>
            <a:spLocks noChangeArrowheads="1"/>
          </p:cNvSpPr>
          <p:nvPr/>
        </p:nvSpPr>
        <p:spPr bwMode="auto">
          <a:xfrm>
            <a:off x="52197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67" name="Line 26"/>
          <p:cNvSpPr>
            <a:spLocks noChangeShapeType="1"/>
          </p:cNvSpPr>
          <p:nvPr/>
        </p:nvSpPr>
        <p:spPr bwMode="auto">
          <a:xfrm flipV="1">
            <a:off x="4039865" y="5157192"/>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8" name="Line 35"/>
          <p:cNvSpPr>
            <a:spLocks noChangeShapeType="1"/>
          </p:cNvSpPr>
          <p:nvPr/>
        </p:nvSpPr>
        <p:spPr bwMode="auto">
          <a:xfrm flipH="1" flipV="1">
            <a:off x="2070399" y="2708920"/>
            <a:ext cx="1208214" cy="2047906"/>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9" name="Line 35"/>
          <p:cNvSpPr>
            <a:spLocks noChangeShapeType="1"/>
          </p:cNvSpPr>
          <p:nvPr/>
        </p:nvSpPr>
        <p:spPr bwMode="auto">
          <a:xfrm flipV="1">
            <a:off x="5158075" y="2564903"/>
            <a:ext cx="931624" cy="2191921"/>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70" name="Line 35"/>
          <p:cNvSpPr>
            <a:spLocks noChangeShapeType="1"/>
          </p:cNvSpPr>
          <p:nvPr/>
        </p:nvSpPr>
        <p:spPr bwMode="auto">
          <a:xfrm flipH="1" flipV="1">
            <a:off x="3923929" y="2708919"/>
            <a:ext cx="235024" cy="2047905"/>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6" name="TextBox 35"/>
          <p:cNvSpPr txBox="1"/>
          <p:nvPr/>
        </p:nvSpPr>
        <p:spPr>
          <a:xfrm>
            <a:off x="261864" y="1747514"/>
            <a:ext cx="986167" cy="461665"/>
          </a:xfrm>
          <a:prstGeom prst="rect">
            <a:avLst/>
          </a:prstGeom>
          <a:noFill/>
        </p:spPr>
        <p:txBody>
          <a:bodyPr wrap="none" rtlCol="0">
            <a:spAutoFit/>
          </a:bodyPr>
          <a:lstStyle/>
          <a:p>
            <a:r>
              <a:rPr lang="en-GB" dirty="0" smtClean="0">
                <a:solidFill>
                  <a:prstClr val="black"/>
                </a:solidFill>
              </a:rPr>
              <a:t>What?</a:t>
            </a:r>
            <a:endParaRPr lang="en-GB" dirty="0">
              <a:solidFill>
                <a:prstClr val="black"/>
              </a:solidFill>
            </a:endParaRPr>
          </a:p>
        </p:txBody>
      </p:sp>
      <p:sp>
        <p:nvSpPr>
          <p:cNvPr id="79" name="TextBox 78"/>
          <p:cNvSpPr txBox="1"/>
          <p:nvPr/>
        </p:nvSpPr>
        <p:spPr>
          <a:xfrm>
            <a:off x="235790" y="4941168"/>
            <a:ext cx="986167" cy="461665"/>
          </a:xfrm>
          <a:prstGeom prst="rect">
            <a:avLst/>
          </a:prstGeom>
          <a:noFill/>
        </p:spPr>
        <p:txBody>
          <a:bodyPr wrap="none" rtlCol="0">
            <a:spAutoFit/>
          </a:bodyPr>
          <a:lstStyle/>
          <a:p>
            <a:r>
              <a:rPr lang="en-GB" dirty="0" smtClean="0">
                <a:solidFill>
                  <a:prstClr val="black"/>
                </a:solidFill>
              </a:rPr>
              <a:t>What?</a:t>
            </a:r>
            <a:endParaRPr lang="en-GB" dirty="0">
              <a:solidFill>
                <a:prstClr val="black"/>
              </a:solidFill>
            </a:endParaRPr>
          </a:p>
        </p:txBody>
      </p:sp>
      <p:sp>
        <p:nvSpPr>
          <p:cNvPr id="80" name="TextBox 79"/>
          <p:cNvSpPr txBox="1"/>
          <p:nvPr/>
        </p:nvSpPr>
        <p:spPr>
          <a:xfrm>
            <a:off x="251520" y="5984875"/>
            <a:ext cx="918841" cy="461665"/>
          </a:xfrm>
          <a:prstGeom prst="rect">
            <a:avLst/>
          </a:prstGeom>
          <a:noFill/>
        </p:spPr>
        <p:txBody>
          <a:bodyPr wrap="none" rtlCol="0">
            <a:spAutoFit/>
          </a:bodyPr>
          <a:lstStyle/>
          <a:p>
            <a:r>
              <a:rPr lang="en-GB" dirty="0" smtClean="0">
                <a:solidFill>
                  <a:prstClr val="black"/>
                </a:solidFill>
              </a:rPr>
              <a:t>Who?</a:t>
            </a:r>
            <a:endParaRPr lang="en-GB" dirty="0">
              <a:solidFill>
                <a:prstClr val="black"/>
              </a:solidFill>
            </a:endParaRPr>
          </a:p>
        </p:txBody>
      </p:sp>
      <p:sp>
        <p:nvSpPr>
          <p:cNvPr id="81" name="TextBox 80"/>
          <p:cNvSpPr txBox="1"/>
          <p:nvPr/>
        </p:nvSpPr>
        <p:spPr>
          <a:xfrm>
            <a:off x="195171" y="5489773"/>
            <a:ext cx="920445" cy="461665"/>
          </a:xfrm>
          <a:prstGeom prst="rect">
            <a:avLst/>
          </a:prstGeom>
          <a:noFill/>
        </p:spPr>
        <p:txBody>
          <a:bodyPr wrap="none" rtlCol="0">
            <a:spAutoFit/>
          </a:bodyPr>
          <a:lstStyle/>
          <a:p>
            <a:r>
              <a:rPr lang="en-GB" dirty="0" smtClean="0">
                <a:solidFill>
                  <a:prstClr val="black"/>
                </a:solidFill>
              </a:rPr>
              <a:t>How?</a:t>
            </a:r>
            <a:endParaRPr lang="en-GB" dirty="0">
              <a:solidFill>
                <a:prstClr val="black"/>
              </a:solidFill>
            </a:endParaRPr>
          </a:p>
        </p:txBody>
      </p:sp>
      <p:sp>
        <p:nvSpPr>
          <p:cNvPr id="37" name="Rectangle 36"/>
          <p:cNvSpPr/>
          <p:nvPr/>
        </p:nvSpPr>
        <p:spPr>
          <a:xfrm>
            <a:off x="6515227" y="3068960"/>
            <a:ext cx="2039341" cy="92333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a:spAutoFit/>
          </a:bodyPr>
          <a:lstStyle/>
          <a:p>
            <a:pPr algn="ctr"/>
            <a:r>
              <a:rPr lang="en-US" sz="5400" b="1" dirty="0" smtClean="0">
                <a:ln w="19050">
                  <a:solidFill>
                    <a:srgbClr val="04617B">
                      <a:tint val="1000"/>
                    </a:srgbClr>
                  </a:solidFill>
                  <a:prstDash val="solid"/>
                </a:ln>
                <a:solidFill>
                  <a:srgbClr val="0BD0D9"/>
                </a:solidFill>
                <a:effectLst>
                  <a:outerShdw blurRad="50000" dist="50800" dir="7500000" algn="tl">
                    <a:srgbClr val="000000">
                      <a:shade val="5000"/>
                      <a:alpha val="35000"/>
                    </a:srgbClr>
                  </a:outerShdw>
                </a:effectLst>
              </a:rPr>
              <a:t>WHO?</a:t>
            </a:r>
            <a:endParaRPr lang="en-US" sz="5400" b="1" dirty="0">
              <a:ln w="19050">
                <a:solidFill>
                  <a:srgbClr val="04617B">
                    <a:tint val="1000"/>
                  </a:srgbClr>
                </a:solidFill>
                <a:prstDash val="solid"/>
              </a:ln>
              <a:solidFill>
                <a:srgbClr val="0BD0D9"/>
              </a:solidFill>
              <a:effectLst>
                <a:outerShdw blurRad="50000" dist="50800" dir="7500000" algn="tl">
                  <a:srgbClr val="000000">
                    <a:shade val="5000"/>
                    <a:alpha val="35000"/>
                  </a:srgbClr>
                </a:outerShdw>
              </a:effectLst>
            </a:endParaRPr>
          </a:p>
        </p:txBody>
      </p:sp>
      <p:sp>
        <p:nvSpPr>
          <p:cNvPr id="33" name="Rectangle 11"/>
          <p:cNvSpPr>
            <a:spLocks noChangeArrowheads="1"/>
          </p:cNvSpPr>
          <p:nvPr/>
        </p:nvSpPr>
        <p:spPr bwMode="auto">
          <a:xfrm>
            <a:off x="7452320" y="1538789"/>
            <a:ext cx="1485056" cy="954107"/>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i="1" kern="0" dirty="0">
                <a:solidFill>
                  <a:srgbClr val="000000"/>
                </a:solidFill>
                <a:cs typeface="Times New Roman" pitchFamily="18" charset="0"/>
              </a:rPr>
              <a:t>Monitoring of </a:t>
            </a:r>
          </a:p>
          <a:p>
            <a:pPr algn="ctr" fontAlgn="auto">
              <a:spcBef>
                <a:spcPts val="0"/>
              </a:spcBef>
              <a:spcAft>
                <a:spcPts val="0"/>
              </a:spcAft>
            </a:pPr>
            <a:r>
              <a:rPr lang="en-GB" sz="1400" b="1" i="1" kern="0" dirty="0">
                <a:solidFill>
                  <a:srgbClr val="000000"/>
                </a:solidFill>
                <a:cs typeface="Times New Roman" pitchFamily="18" charset="0"/>
              </a:rPr>
              <a:t>Results through </a:t>
            </a:r>
          </a:p>
          <a:p>
            <a:pPr algn="ctr" fontAlgn="auto">
              <a:spcBef>
                <a:spcPts val="0"/>
              </a:spcBef>
              <a:spcAft>
                <a:spcPts val="0"/>
              </a:spcAft>
            </a:pPr>
            <a:r>
              <a:rPr lang="en-GB" sz="1400" b="1" i="1" kern="0" dirty="0">
                <a:solidFill>
                  <a:srgbClr val="000000"/>
                </a:solidFill>
                <a:cs typeface="Times New Roman" pitchFamily="18" charset="0"/>
              </a:rPr>
              <a:t>Objective level </a:t>
            </a:r>
          </a:p>
          <a:p>
            <a:pPr algn="ctr" fontAlgn="auto">
              <a:spcBef>
                <a:spcPts val="0"/>
              </a:spcBef>
              <a:spcAft>
                <a:spcPts val="0"/>
              </a:spcAft>
            </a:pPr>
            <a:r>
              <a:rPr lang="en-GB" sz="1400" b="1" i="1" kern="0" dirty="0">
                <a:solidFill>
                  <a:srgbClr val="000000"/>
                </a:solidFill>
                <a:cs typeface="Times New Roman" pitchFamily="18" charset="0"/>
              </a:rPr>
              <a:t> indicators</a:t>
            </a:r>
          </a:p>
        </p:txBody>
      </p:sp>
    </p:spTree>
    <p:extLst>
      <p:ext uri="{BB962C8B-B14F-4D97-AF65-F5344CB8AC3E}">
        <p14:creationId xmlns:p14="http://schemas.microsoft.com/office/powerpoint/2010/main" val="26840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1403648" y="1700808"/>
            <a:ext cx="1333502" cy="57888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1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10" name="AutoShape 7"/>
          <p:cNvSpPr>
            <a:spLocks noChangeArrowheads="1"/>
          </p:cNvSpPr>
          <p:nvPr/>
        </p:nvSpPr>
        <p:spPr bwMode="auto">
          <a:xfrm>
            <a:off x="1763688"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1" name="Rectangle 8"/>
          <p:cNvSpPr>
            <a:spLocks noChangeArrowheads="1"/>
          </p:cNvSpPr>
          <p:nvPr/>
        </p:nvSpPr>
        <p:spPr bwMode="auto">
          <a:xfrm>
            <a:off x="1403648" y="6165850"/>
            <a:ext cx="5184576" cy="504825"/>
          </a:xfrm>
          <a:prstGeom prst="rect">
            <a:avLst/>
          </a:prstGeom>
          <a:solidFill>
            <a:srgbClr val="00B050"/>
          </a:solidFill>
          <a:ln w="9525">
            <a:solidFill>
              <a:schemeClr val="tx1"/>
            </a:solidFill>
            <a:miter lim="800000"/>
            <a:headEnd/>
            <a:tailEnd/>
          </a:ln>
          <a:effectLst/>
        </p:spPr>
        <p:txBody>
          <a:bodyPr wrap="none" anchor="ctr"/>
          <a:lstStyle/>
          <a:p>
            <a:pPr algn="ctr"/>
            <a:r>
              <a:rPr lang="en-GB" sz="1400" b="1" dirty="0">
                <a:solidFill>
                  <a:prstClr val="black"/>
                </a:solidFill>
              </a:rPr>
              <a:t>Project Management </a:t>
            </a:r>
            <a:r>
              <a:rPr lang="en-GB" sz="1400" b="1" dirty="0" smtClean="0">
                <a:solidFill>
                  <a:prstClr val="black"/>
                </a:solidFill>
              </a:rPr>
              <a:t>Team (Budget</a:t>
            </a:r>
            <a:r>
              <a:rPr lang="en-GB" sz="1400" b="1" dirty="0">
                <a:solidFill>
                  <a:prstClr val="black"/>
                </a:solidFill>
              </a:rPr>
              <a:t>, HR, Organisational Practices)</a:t>
            </a:r>
          </a:p>
        </p:txBody>
      </p:sp>
      <p:sp>
        <p:nvSpPr>
          <p:cNvPr id="14" name="Rectangle 11"/>
          <p:cNvSpPr>
            <a:spLocks noChangeArrowheads="1"/>
          </p:cNvSpPr>
          <p:nvPr/>
        </p:nvSpPr>
        <p:spPr bwMode="auto">
          <a:xfrm>
            <a:off x="7452320" y="1538789"/>
            <a:ext cx="1485056" cy="954107"/>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i="1" kern="0" dirty="0">
                <a:solidFill>
                  <a:srgbClr val="000000"/>
                </a:solidFill>
                <a:cs typeface="Times New Roman" pitchFamily="18" charset="0"/>
              </a:rPr>
              <a:t>Monitoring of </a:t>
            </a:r>
          </a:p>
          <a:p>
            <a:pPr algn="ctr" fontAlgn="auto">
              <a:spcBef>
                <a:spcPts val="0"/>
              </a:spcBef>
              <a:spcAft>
                <a:spcPts val="0"/>
              </a:spcAft>
            </a:pPr>
            <a:r>
              <a:rPr lang="en-GB" sz="1400" b="1" i="1" kern="0" dirty="0">
                <a:solidFill>
                  <a:srgbClr val="000000"/>
                </a:solidFill>
                <a:cs typeface="Times New Roman" pitchFamily="18" charset="0"/>
              </a:rPr>
              <a:t>Results through </a:t>
            </a:r>
          </a:p>
          <a:p>
            <a:pPr algn="ctr" fontAlgn="auto">
              <a:spcBef>
                <a:spcPts val="0"/>
              </a:spcBef>
              <a:spcAft>
                <a:spcPts val="0"/>
              </a:spcAft>
            </a:pPr>
            <a:r>
              <a:rPr lang="en-GB" sz="1400" b="1" i="1" kern="0" dirty="0">
                <a:solidFill>
                  <a:srgbClr val="000000"/>
                </a:solidFill>
                <a:cs typeface="Times New Roman" pitchFamily="18" charset="0"/>
              </a:rPr>
              <a:t>Objective level </a:t>
            </a:r>
          </a:p>
          <a:p>
            <a:pPr algn="ctr" fontAlgn="auto">
              <a:spcBef>
                <a:spcPts val="0"/>
              </a:spcBef>
              <a:spcAft>
                <a:spcPts val="0"/>
              </a:spcAft>
            </a:pPr>
            <a:r>
              <a:rPr lang="en-GB" sz="1400" b="1" i="1" kern="0" dirty="0">
                <a:solidFill>
                  <a:srgbClr val="000000"/>
                </a:solidFill>
                <a:cs typeface="Times New Roman" pitchFamily="18" charset="0"/>
              </a:rPr>
              <a:t> indicators</a:t>
            </a:r>
          </a:p>
        </p:txBody>
      </p:sp>
      <p:sp>
        <p:nvSpPr>
          <p:cNvPr id="18" name="Rectangle 15"/>
          <p:cNvSpPr>
            <a:spLocks noChangeArrowheads="1"/>
          </p:cNvSpPr>
          <p:nvPr/>
        </p:nvSpPr>
        <p:spPr bwMode="auto">
          <a:xfrm>
            <a:off x="1512741" y="5446810"/>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9" name="Rectangle 16"/>
          <p:cNvSpPr>
            <a:spLocks noChangeArrowheads="1"/>
          </p:cNvSpPr>
          <p:nvPr/>
        </p:nvSpPr>
        <p:spPr bwMode="auto">
          <a:xfrm>
            <a:off x="7425208" y="4797152"/>
            <a:ext cx="1512168" cy="1152128"/>
          </a:xfrm>
          <a:prstGeom prst="rect">
            <a:avLst/>
          </a:prstGeom>
          <a:solidFill>
            <a:srgbClr val="00B050"/>
          </a:solidFill>
          <a:ln w="9525">
            <a:solidFill>
              <a:schemeClr val="tx1"/>
            </a:solidFill>
            <a:miter lim="800000"/>
            <a:headEnd/>
            <a:tailEnd/>
          </a:ln>
          <a:effectLst/>
        </p:spPr>
        <p:txBody>
          <a:bodyPr wrap="none" anchor="ctr"/>
          <a:lstStyle/>
          <a:p>
            <a:pPr algn="ctr"/>
            <a:r>
              <a:rPr lang="en-GB" sz="1400" b="1" i="1" dirty="0">
                <a:solidFill>
                  <a:prstClr val="black"/>
                </a:solidFill>
              </a:rPr>
              <a:t>Monitoring of</a:t>
            </a:r>
          </a:p>
          <a:p>
            <a:pPr algn="ctr"/>
            <a:r>
              <a:rPr lang="en-GB" sz="1400" b="1" i="1" dirty="0">
                <a:solidFill>
                  <a:prstClr val="black"/>
                </a:solidFill>
              </a:rPr>
              <a:t>Project</a:t>
            </a:r>
          </a:p>
          <a:p>
            <a:pPr algn="ctr"/>
            <a:r>
              <a:rPr lang="en-GB" sz="1400" b="1" i="1" dirty="0">
                <a:solidFill>
                  <a:prstClr val="black"/>
                </a:solidFill>
              </a:rPr>
              <a:t>Activities &amp;</a:t>
            </a:r>
          </a:p>
          <a:p>
            <a:pPr algn="ctr"/>
            <a:r>
              <a:rPr lang="en-GB" sz="1400" b="1" i="1" dirty="0" smtClean="0">
                <a:solidFill>
                  <a:prstClr val="black"/>
                </a:solidFill>
              </a:rPr>
              <a:t>Output level</a:t>
            </a:r>
          </a:p>
          <a:p>
            <a:pPr algn="ctr"/>
            <a:r>
              <a:rPr lang="en-GB" sz="1400" b="1" i="1" dirty="0" smtClean="0">
                <a:solidFill>
                  <a:prstClr val="black"/>
                </a:solidFill>
              </a:rPr>
              <a:t>Indicators</a:t>
            </a:r>
            <a:endParaRPr lang="en-GB" sz="1400" b="1" i="1" dirty="0">
              <a:solidFill>
                <a:prstClr val="black"/>
              </a:solidFill>
            </a:endParaRPr>
          </a:p>
        </p:txBody>
      </p:sp>
      <p:sp>
        <p:nvSpPr>
          <p:cNvPr id="20" name="AutoShape 17"/>
          <p:cNvSpPr>
            <a:spLocks noChangeArrowheads="1"/>
          </p:cNvSpPr>
          <p:nvPr/>
        </p:nvSpPr>
        <p:spPr bwMode="auto">
          <a:xfrm>
            <a:off x="3635896"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22" name="AutoShape 19"/>
          <p:cNvSpPr>
            <a:spLocks noChangeArrowheads="1"/>
          </p:cNvSpPr>
          <p:nvPr/>
        </p:nvSpPr>
        <p:spPr bwMode="auto">
          <a:xfrm>
            <a:off x="5508600" y="4797971"/>
            <a:ext cx="863600" cy="359221"/>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29" name="Line 26"/>
          <p:cNvSpPr>
            <a:spLocks noChangeShapeType="1"/>
          </p:cNvSpPr>
          <p:nvPr/>
        </p:nvSpPr>
        <p:spPr bwMode="auto">
          <a:xfrm flipV="1">
            <a:off x="2195736"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0" name="Line 27"/>
          <p:cNvSpPr>
            <a:spLocks noChangeShapeType="1"/>
          </p:cNvSpPr>
          <p:nvPr/>
        </p:nvSpPr>
        <p:spPr bwMode="auto">
          <a:xfrm flipV="1">
            <a:off x="2195736"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2" name="Line 29"/>
          <p:cNvSpPr>
            <a:spLocks noChangeShapeType="1"/>
          </p:cNvSpPr>
          <p:nvPr/>
        </p:nvSpPr>
        <p:spPr bwMode="auto">
          <a:xfrm flipV="1">
            <a:off x="58681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4" name="Line 31"/>
          <p:cNvSpPr>
            <a:spLocks noChangeShapeType="1"/>
          </p:cNvSpPr>
          <p:nvPr/>
        </p:nvSpPr>
        <p:spPr bwMode="auto">
          <a:xfrm flipV="1">
            <a:off x="40679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46" name="AutoShape 4"/>
          <p:cNvSpPr>
            <a:spLocks noChangeArrowheads="1"/>
          </p:cNvSpPr>
          <p:nvPr/>
        </p:nvSpPr>
        <p:spPr bwMode="auto">
          <a:xfrm>
            <a:off x="2881166"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2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47" name="AutoShape 4"/>
          <p:cNvSpPr>
            <a:spLocks noChangeArrowheads="1"/>
          </p:cNvSpPr>
          <p:nvPr/>
        </p:nvSpPr>
        <p:spPr bwMode="auto">
          <a:xfrm>
            <a:off x="4393334"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3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48" name="AutoShape 4"/>
          <p:cNvSpPr>
            <a:spLocks noChangeArrowheads="1"/>
          </p:cNvSpPr>
          <p:nvPr/>
        </p:nvSpPr>
        <p:spPr bwMode="auto">
          <a:xfrm>
            <a:off x="5868144"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4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50" name="Line 35"/>
          <p:cNvSpPr>
            <a:spLocks noChangeShapeType="1"/>
          </p:cNvSpPr>
          <p:nvPr/>
        </p:nvSpPr>
        <p:spPr bwMode="auto">
          <a:xfrm flipH="1" flipV="1">
            <a:off x="5545337" y="1228654"/>
            <a:ext cx="445615" cy="391583"/>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57" name="Line 35"/>
          <p:cNvSpPr>
            <a:spLocks noChangeShapeType="1"/>
          </p:cNvSpPr>
          <p:nvPr/>
        </p:nvSpPr>
        <p:spPr bwMode="auto">
          <a:xfrm flipV="1">
            <a:off x="2808885" y="1196752"/>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9" name="Title 1"/>
          <p:cNvSpPr txBox="1">
            <a:spLocks/>
          </p:cNvSpPr>
          <p:nvPr/>
        </p:nvSpPr>
        <p:spPr>
          <a:xfrm>
            <a:off x="728874" y="-27384"/>
            <a:ext cx="7479530" cy="662136"/>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rPr>
              <a:t>Cameroon Biosecurity Project - Logframe</a:t>
            </a:r>
            <a:endParaRPr lang="en-US" sz="3600" dirty="0">
              <a:solidFill>
                <a:prstClr val="black"/>
              </a:solidFill>
            </a:endParaRPr>
          </a:p>
        </p:txBody>
      </p:sp>
      <p:sp>
        <p:nvSpPr>
          <p:cNvPr id="45" name="Line 26"/>
          <p:cNvSpPr>
            <a:spLocks noChangeShapeType="1"/>
          </p:cNvSpPr>
          <p:nvPr/>
        </p:nvSpPr>
        <p:spPr bwMode="auto">
          <a:xfrm flipV="1">
            <a:off x="5868144"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5" name="Rectangle 15"/>
          <p:cNvSpPr>
            <a:spLocks noChangeArrowheads="1"/>
          </p:cNvSpPr>
          <p:nvPr/>
        </p:nvSpPr>
        <p:spPr bwMode="auto">
          <a:xfrm>
            <a:off x="34195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66" name="Rectangle 15"/>
          <p:cNvSpPr>
            <a:spLocks noChangeArrowheads="1"/>
          </p:cNvSpPr>
          <p:nvPr/>
        </p:nvSpPr>
        <p:spPr bwMode="auto">
          <a:xfrm>
            <a:off x="52197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67" name="Line 26"/>
          <p:cNvSpPr>
            <a:spLocks noChangeShapeType="1"/>
          </p:cNvSpPr>
          <p:nvPr/>
        </p:nvSpPr>
        <p:spPr bwMode="auto">
          <a:xfrm flipV="1">
            <a:off x="4039865" y="5157192"/>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6" name="TextBox 35"/>
          <p:cNvSpPr txBox="1"/>
          <p:nvPr/>
        </p:nvSpPr>
        <p:spPr>
          <a:xfrm>
            <a:off x="261864" y="1747514"/>
            <a:ext cx="986167" cy="461665"/>
          </a:xfrm>
          <a:prstGeom prst="rect">
            <a:avLst/>
          </a:prstGeom>
          <a:noFill/>
        </p:spPr>
        <p:txBody>
          <a:bodyPr wrap="none" rtlCol="0">
            <a:spAutoFit/>
          </a:bodyPr>
          <a:lstStyle/>
          <a:p>
            <a:r>
              <a:rPr lang="en-GB" dirty="0" smtClean="0">
                <a:solidFill>
                  <a:prstClr val="black"/>
                </a:solidFill>
              </a:rPr>
              <a:t>What?</a:t>
            </a:r>
            <a:endParaRPr lang="en-GB" dirty="0">
              <a:solidFill>
                <a:prstClr val="black"/>
              </a:solidFill>
            </a:endParaRPr>
          </a:p>
        </p:txBody>
      </p:sp>
      <p:sp>
        <p:nvSpPr>
          <p:cNvPr id="79" name="TextBox 78"/>
          <p:cNvSpPr txBox="1"/>
          <p:nvPr/>
        </p:nvSpPr>
        <p:spPr>
          <a:xfrm>
            <a:off x="235790" y="4941168"/>
            <a:ext cx="986167" cy="461665"/>
          </a:xfrm>
          <a:prstGeom prst="rect">
            <a:avLst/>
          </a:prstGeom>
          <a:noFill/>
        </p:spPr>
        <p:txBody>
          <a:bodyPr wrap="none" rtlCol="0">
            <a:spAutoFit/>
          </a:bodyPr>
          <a:lstStyle/>
          <a:p>
            <a:r>
              <a:rPr lang="en-GB" dirty="0" smtClean="0">
                <a:solidFill>
                  <a:prstClr val="black"/>
                </a:solidFill>
              </a:rPr>
              <a:t>What?</a:t>
            </a:r>
            <a:endParaRPr lang="en-GB" dirty="0">
              <a:solidFill>
                <a:prstClr val="black"/>
              </a:solidFill>
            </a:endParaRPr>
          </a:p>
        </p:txBody>
      </p:sp>
      <p:sp>
        <p:nvSpPr>
          <p:cNvPr id="80" name="TextBox 79"/>
          <p:cNvSpPr txBox="1"/>
          <p:nvPr/>
        </p:nvSpPr>
        <p:spPr>
          <a:xfrm>
            <a:off x="179512" y="5984875"/>
            <a:ext cx="918841" cy="461665"/>
          </a:xfrm>
          <a:prstGeom prst="rect">
            <a:avLst/>
          </a:prstGeom>
          <a:noFill/>
        </p:spPr>
        <p:txBody>
          <a:bodyPr wrap="none" rtlCol="0">
            <a:spAutoFit/>
          </a:bodyPr>
          <a:lstStyle/>
          <a:p>
            <a:r>
              <a:rPr lang="en-GB" dirty="0" smtClean="0">
                <a:solidFill>
                  <a:prstClr val="black"/>
                </a:solidFill>
              </a:rPr>
              <a:t>Who?</a:t>
            </a:r>
            <a:endParaRPr lang="en-GB" dirty="0">
              <a:solidFill>
                <a:prstClr val="black"/>
              </a:solidFill>
            </a:endParaRPr>
          </a:p>
        </p:txBody>
      </p:sp>
      <p:sp>
        <p:nvSpPr>
          <p:cNvPr id="81" name="TextBox 80"/>
          <p:cNvSpPr txBox="1"/>
          <p:nvPr/>
        </p:nvSpPr>
        <p:spPr>
          <a:xfrm>
            <a:off x="195171" y="5489773"/>
            <a:ext cx="920445" cy="461665"/>
          </a:xfrm>
          <a:prstGeom prst="rect">
            <a:avLst/>
          </a:prstGeom>
          <a:noFill/>
        </p:spPr>
        <p:txBody>
          <a:bodyPr wrap="none" rtlCol="0">
            <a:spAutoFit/>
          </a:bodyPr>
          <a:lstStyle/>
          <a:p>
            <a:r>
              <a:rPr lang="en-GB" dirty="0" smtClean="0">
                <a:solidFill>
                  <a:prstClr val="black"/>
                </a:solidFill>
              </a:rPr>
              <a:t>How?</a:t>
            </a:r>
            <a:endParaRPr lang="en-GB" dirty="0">
              <a:solidFill>
                <a:prstClr val="black"/>
              </a:solidFill>
            </a:endParaRPr>
          </a:p>
        </p:txBody>
      </p:sp>
      <p:sp>
        <p:nvSpPr>
          <p:cNvPr id="33" name="Line 35"/>
          <p:cNvSpPr>
            <a:spLocks noChangeShapeType="1"/>
          </p:cNvSpPr>
          <p:nvPr/>
        </p:nvSpPr>
        <p:spPr bwMode="auto">
          <a:xfrm flipH="1" flipV="1">
            <a:off x="2808885" y="4405349"/>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5" name="Line 35"/>
          <p:cNvSpPr>
            <a:spLocks noChangeShapeType="1"/>
          </p:cNvSpPr>
          <p:nvPr/>
        </p:nvSpPr>
        <p:spPr bwMode="auto">
          <a:xfrm flipV="1">
            <a:off x="4932040" y="4405350"/>
            <a:ext cx="541695" cy="351475"/>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grpSp>
        <p:nvGrpSpPr>
          <p:cNvPr id="41" name="Group 40"/>
          <p:cNvGrpSpPr/>
          <p:nvPr/>
        </p:nvGrpSpPr>
        <p:grpSpPr>
          <a:xfrm>
            <a:off x="1259632" y="2780928"/>
            <a:ext cx="1640101" cy="1879954"/>
            <a:chOff x="1259632" y="2780928"/>
            <a:chExt cx="1640101" cy="1879954"/>
          </a:xfrm>
        </p:grpSpPr>
        <p:sp>
          <p:nvSpPr>
            <p:cNvPr id="42" name="Rectangle 41"/>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43"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44" name="Isosceles Triangle 43"/>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49" name="Isosceles Triangle 48"/>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51" name="Straight Connector 50"/>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49"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44"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9" idx="0"/>
              <a:endCxn id="49"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p:txBody>
        </p:sp>
      </p:grpSp>
      <p:grpSp>
        <p:nvGrpSpPr>
          <p:cNvPr id="59" name="Group 58"/>
          <p:cNvGrpSpPr/>
          <p:nvPr/>
        </p:nvGrpSpPr>
        <p:grpSpPr>
          <a:xfrm>
            <a:off x="3219931" y="2773182"/>
            <a:ext cx="1640101" cy="1879954"/>
            <a:chOff x="1259632" y="2780928"/>
            <a:chExt cx="1640101" cy="1879954"/>
          </a:xfrm>
        </p:grpSpPr>
        <p:sp>
          <p:nvSpPr>
            <p:cNvPr id="60" name="Rectangle 59"/>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61"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62" name="Isosceles Triangle 61"/>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63" name="Isosceles Triangle 62"/>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64" name="Straight Connector 63"/>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3"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63" idx="0"/>
              <a:endCxn id="63"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p:txBody>
        </p:sp>
      </p:grpSp>
      <p:grpSp>
        <p:nvGrpSpPr>
          <p:cNvPr id="77" name="Group 76"/>
          <p:cNvGrpSpPr/>
          <p:nvPr/>
        </p:nvGrpSpPr>
        <p:grpSpPr>
          <a:xfrm>
            <a:off x="5092139" y="2780928"/>
            <a:ext cx="1640101" cy="1879954"/>
            <a:chOff x="1259632" y="2780928"/>
            <a:chExt cx="1640101" cy="1879954"/>
          </a:xfrm>
        </p:grpSpPr>
        <p:sp>
          <p:nvSpPr>
            <p:cNvPr id="78" name="Rectangle 77"/>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82"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83" name="Isosceles Triangle 82"/>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84" name="Isosceles Triangle 83"/>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85" name="Straight Connector 84"/>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84"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83"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4" idx="0"/>
              <a:endCxn id="84"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a:p>
              <a:r>
                <a:rPr lang="en-GB" sz="1400" b="1" dirty="0">
                  <a:solidFill>
                    <a:prstClr val="black"/>
                  </a:solidFill>
                </a:rPr>
                <a:t/>
              </a:r>
              <a:br>
                <a:rPr lang="en-GB" sz="1400" b="1" dirty="0">
                  <a:solidFill>
                    <a:prstClr val="black"/>
                  </a:solidFill>
                </a:rPr>
              </a:br>
              <a:endParaRPr lang="en-GB" sz="1400" b="1" dirty="0">
                <a:solidFill>
                  <a:prstClr val="black"/>
                </a:solidFill>
              </a:endParaRPr>
            </a:p>
          </p:txBody>
        </p:sp>
      </p:grpSp>
      <p:sp>
        <p:nvSpPr>
          <p:cNvPr id="92" name="Line 35"/>
          <p:cNvSpPr>
            <a:spLocks noChangeShapeType="1"/>
          </p:cNvSpPr>
          <p:nvPr/>
        </p:nvSpPr>
        <p:spPr bwMode="auto">
          <a:xfrm flipV="1">
            <a:off x="2325541" y="2276872"/>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93" name="Line 35"/>
          <p:cNvSpPr>
            <a:spLocks noChangeShapeType="1"/>
          </p:cNvSpPr>
          <p:nvPr/>
        </p:nvSpPr>
        <p:spPr bwMode="auto">
          <a:xfrm flipH="1" flipV="1">
            <a:off x="5686155" y="2276872"/>
            <a:ext cx="445615" cy="391583"/>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94" name="Line 35"/>
          <p:cNvSpPr>
            <a:spLocks noChangeShapeType="1"/>
          </p:cNvSpPr>
          <p:nvPr/>
        </p:nvSpPr>
        <p:spPr bwMode="auto">
          <a:xfrm flipV="1">
            <a:off x="4107286" y="2316978"/>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95" name="Rectangle 2"/>
          <p:cNvSpPr>
            <a:spLocks noChangeArrowheads="1"/>
          </p:cNvSpPr>
          <p:nvPr/>
        </p:nvSpPr>
        <p:spPr bwMode="auto">
          <a:xfrm>
            <a:off x="3426621" y="642174"/>
            <a:ext cx="1800225" cy="338554"/>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1400"/>
              </a:spcBef>
              <a:spcAft>
                <a:spcPts val="1400"/>
              </a:spcAft>
            </a:pPr>
            <a:r>
              <a:rPr lang="en-GB" sz="1600" b="1" kern="0" dirty="0">
                <a:solidFill>
                  <a:srgbClr val="000000"/>
                </a:solidFill>
                <a:cs typeface="Times New Roman" pitchFamily="18" charset="0"/>
              </a:rPr>
              <a:t>Project </a:t>
            </a:r>
            <a:r>
              <a:rPr lang="en-GB" sz="1600" b="1" kern="0" dirty="0" smtClean="0">
                <a:solidFill>
                  <a:srgbClr val="000000"/>
                </a:solidFill>
                <a:cs typeface="Times New Roman" pitchFamily="18" charset="0"/>
              </a:rPr>
              <a:t>Objective</a:t>
            </a:r>
          </a:p>
        </p:txBody>
      </p:sp>
      <p:sp>
        <p:nvSpPr>
          <p:cNvPr id="70" name="Line 35"/>
          <p:cNvSpPr>
            <a:spLocks noChangeShapeType="1"/>
          </p:cNvSpPr>
          <p:nvPr/>
        </p:nvSpPr>
        <p:spPr bwMode="auto">
          <a:xfrm flipH="1" flipV="1">
            <a:off x="4393334" y="4502193"/>
            <a:ext cx="63946" cy="297656"/>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96" name="Line 35"/>
          <p:cNvSpPr>
            <a:spLocks noChangeShapeType="1"/>
          </p:cNvSpPr>
          <p:nvPr/>
        </p:nvSpPr>
        <p:spPr bwMode="auto">
          <a:xfrm flipH="1" flipV="1">
            <a:off x="2470474" y="4476794"/>
            <a:ext cx="63946" cy="297656"/>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Tree>
    <p:extLst>
      <p:ext uri="{BB962C8B-B14F-4D97-AF65-F5344CB8AC3E}">
        <p14:creationId xmlns:p14="http://schemas.microsoft.com/office/powerpoint/2010/main" val="13315474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p:cNvGrpSpPr/>
          <p:nvPr/>
        </p:nvGrpSpPr>
        <p:grpSpPr>
          <a:xfrm>
            <a:off x="1259632" y="2780928"/>
            <a:ext cx="1640101" cy="1879954"/>
            <a:chOff x="1259632" y="2780928"/>
            <a:chExt cx="1640101" cy="1879954"/>
          </a:xfrm>
        </p:grpSpPr>
        <p:sp>
          <p:nvSpPr>
            <p:cNvPr id="130" name="Rectangle 129"/>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131"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132" name="Isosceles Triangle 131"/>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133" name="Isosceles Triangle 132"/>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134" name="Straight Connector 133"/>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133"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132"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3" idx="0"/>
              <a:endCxn id="133"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p:txBody>
        </p:sp>
      </p:grpSp>
      <p:grpSp>
        <p:nvGrpSpPr>
          <p:cNvPr id="141" name="Group 140"/>
          <p:cNvGrpSpPr/>
          <p:nvPr/>
        </p:nvGrpSpPr>
        <p:grpSpPr>
          <a:xfrm>
            <a:off x="3219931" y="2773182"/>
            <a:ext cx="1640101" cy="1879954"/>
            <a:chOff x="1259632" y="2780928"/>
            <a:chExt cx="1640101" cy="1879954"/>
          </a:xfrm>
        </p:grpSpPr>
        <p:sp>
          <p:nvSpPr>
            <p:cNvPr id="142" name="Rectangle 141"/>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143"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144" name="Isosceles Triangle 143"/>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145" name="Isosceles Triangle 144"/>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146" name="Straight Connector 145"/>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endCxn id="145"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endCxn id="144"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45" idx="0"/>
              <a:endCxn id="145"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Oval 151"/>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p:txBody>
        </p:sp>
      </p:grpSp>
      <p:grpSp>
        <p:nvGrpSpPr>
          <p:cNvPr id="153" name="Group 152"/>
          <p:cNvGrpSpPr/>
          <p:nvPr/>
        </p:nvGrpSpPr>
        <p:grpSpPr>
          <a:xfrm>
            <a:off x="5092139" y="2780928"/>
            <a:ext cx="1640101" cy="1879954"/>
            <a:chOff x="1259632" y="2780928"/>
            <a:chExt cx="1640101" cy="1879954"/>
          </a:xfrm>
        </p:grpSpPr>
        <p:sp>
          <p:nvSpPr>
            <p:cNvPr id="154" name="Rectangle 153"/>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155"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156" name="Isosceles Triangle 155"/>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157" name="Isosceles Triangle 156"/>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158" name="Straight Connector 157"/>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57"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endCxn id="156"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57" idx="0"/>
              <a:endCxn id="157"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a:p>
              <a:r>
                <a:rPr lang="en-GB" sz="1400" b="1" dirty="0">
                  <a:solidFill>
                    <a:prstClr val="black"/>
                  </a:solidFill>
                </a:rPr>
                <a:t/>
              </a:r>
              <a:br>
                <a:rPr lang="en-GB" sz="1400" b="1" dirty="0">
                  <a:solidFill>
                    <a:prstClr val="black"/>
                  </a:solidFill>
                </a:rPr>
              </a:br>
              <a:endParaRPr lang="en-GB" sz="1400" b="1" dirty="0">
                <a:solidFill>
                  <a:prstClr val="black"/>
                </a:solidFill>
              </a:endParaRPr>
            </a:p>
          </p:txBody>
        </p:sp>
      </p:grpSp>
      <p:sp>
        <p:nvSpPr>
          <p:cNvPr id="17" name="Rectangle 14"/>
          <p:cNvSpPr>
            <a:spLocks noChangeArrowheads="1"/>
          </p:cNvSpPr>
          <p:nvPr/>
        </p:nvSpPr>
        <p:spPr bwMode="auto">
          <a:xfrm>
            <a:off x="7452320" y="3212976"/>
            <a:ext cx="1512168" cy="892354"/>
          </a:xfrm>
          <a:prstGeom prst="rect">
            <a:avLst/>
          </a:prstGeom>
          <a:solidFill>
            <a:srgbClr val="FFC000"/>
          </a:solidFill>
          <a:ln w="9525">
            <a:solidFill>
              <a:schemeClr val="tx1"/>
            </a:solidFill>
            <a:round/>
            <a:headEnd/>
            <a:tailEnd/>
          </a:ln>
          <a:effectLst/>
        </p:spPr>
        <p:txBody>
          <a:bodyPr wrap="none" anchor="ctr"/>
          <a:lstStyle/>
          <a:p>
            <a:r>
              <a:rPr lang="en-GB" sz="1400" b="1" dirty="0" smtClean="0">
                <a:solidFill>
                  <a:prstClr val="black"/>
                </a:solidFill>
              </a:rPr>
              <a:t>Monitoring of </a:t>
            </a:r>
          </a:p>
          <a:p>
            <a:r>
              <a:rPr lang="en-GB" sz="1400" b="1" dirty="0" smtClean="0">
                <a:solidFill>
                  <a:prstClr val="black"/>
                </a:solidFill>
              </a:rPr>
              <a:t>Boundary Partner</a:t>
            </a:r>
          </a:p>
          <a:p>
            <a:r>
              <a:rPr lang="en-GB" sz="1400" b="1" dirty="0" smtClean="0">
                <a:solidFill>
                  <a:prstClr val="black"/>
                </a:solidFill>
              </a:rPr>
              <a:t>Outcomes through</a:t>
            </a:r>
          </a:p>
          <a:p>
            <a:r>
              <a:rPr lang="en-GB" sz="1400" b="1" dirty="0" smtClean="0">
                <a:solidFill>
                  <a:prstClr val="black"/>
                </a:solidFill>
              </a:rPr>
              <a:t>Progress Markers</a:t>
            </a:r>
            <a:endParaRPr lang="en-GB" sz="1400" b="1" dirty="0">
              <a:solidFill>
                <a:prstClr val="black"/>
              </a:solidFill>
            </a:endParaRPr>
          </a:p>
        </p:txBody>
      </p:sp>
      <p:sp>
        <p:nvSpPr>
          <p:cNvPr id="58" name="Line 35"/>
          <p:cNvSpPr>
            <a:spLocks noChangeShapeType="1"/>
          </p:cNvSpPr>
          <p:nvPr/>
        </p:nvSpPr>
        <p:spPr bwMode="auto">
          <a:xfrm flipV="1">
            <a:off x="2325541" y="2276872"/>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59" name="Line 35"/>
          <p:cNvSpPr>
            <a:spLocks noChangeShapeType="1"/>
          </p:cNvSpPr>
          <p:nvPr/>
        </p:nvSpPr>
        <p:spPr bwMode="auto">
          <a:xfrm flipH="1" flipV="1">
            <a:off x="5686155" y="2276872"/>
            <a:ext cx="445615" cy="391583"/>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9" name="Title 1"/>
          <p:cNvSpPr txBox="1">
            <a:spLocks/>
          </p:cNvSpPr>
          <p:nvPr/>
        </p:nvSpPr>
        <p:spPr>
          <a:xfrm>
            <a:off x="728874" y="-27384"/>
            <a:ext cx="7479530" cy="662136"/>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rPr>
              <a:t>Cameroon Biosecurity Project - Adapted Logframe</a:t>
            </a:r>
            <a:endParaRPr lang="en-US" sz="3600" dirty="0">
              <a:solidFill>
                <a:prstClr val="black"/>
              </a:solidFill>
            </a:endParaRPr>
          </a:p>
        </p:txBody>
      </p:sp>
      <p:sp>
        <p:nvSpPr>
          <p:cNvPr id="3" name="Oval 2"/>
          <p:cNvSpPr/>
          <p:nvPr/>
        </p:nvSpPr>
        <p:spPr>
          <a:xfrm>
            <a:off x="5158076" y="614711"/>
            <a:ext cx="1214124" cy="627549"/>
          </a:xfrm>
          <a:prstGeom prst="ellipse">
            <a:avLst/>
          </a:prstGeom>
          <a:solidFill>
            <a:srgbClr val="CC9900"/>
          </a:solidFill>
          <a:ln>
            <a:solidFill>
              <a:schemeClr val="tx1"/>
            </a:solidFill>
          </a:ln>
        </p:spPr>
        <p:txBody>
          <a:bodyPr wrap="square" rtlCol="0">
            <a:spAutoFit/>
          </a:bodyPr>
          <a:lstStyle/>
          <a:p>
            <a:pPr algn="ctr"/>
            <a:endParaRPr lang="en-GB" sz="2300" b="1" dirty="0">
              <a:solidFill>
                <a:prstClr val="black"/>
              </a:solidFill>
            </a:endParaRPr>
          </a:p>
        </p:txBody>
      </p:sp>
      <p:sp>
        <p:nvSpPr>
          <p:cNvPr id="4" name="TextBox 3"/>
          <p:cNvSpPr txBox="1"/>
          <p:nvPr/>
        </p:nvSpPr>
        <p:spPr>
          <a:xfrm>
            <a:off x="5422785" y="749945"/>
            <a:ext cx="666914" cy="307777"/>
          </a:xfrm>
          <a:prstGeom prst="rect">
            <a:avLst/>
          </a:prstGeom>
          <a:noFill/>
        </p:spPr>
        <p:txBody>
          <a:bodyPr wrap="none" rtlCol="0">
            <a:spAutoFit/>
          </a:bodyPr>
          <a:lstStyle/>
          <a:p>
            <a:r>
              <a:rPr lang="en-GB" sz="1400" b="1" dirty="0" smtClean="0">
                <a:solidFill>
                  <a:prstClr val="black"/>
                </a:solidFill>
                <a:cs typeface="Times New Roman" pitchFamily="18" charset="0"/>
              </a:rPr>
              <a:t>Vision</a:t>
            </a:r>
            <a:endParaRPr lang="en-GB" sz="1400" b="1" dirty="0">
              <a:solidFill>
                <a:prstClr val="black"/>
              </a:solidFill>
              <a:cs typeface="Times New Roman" pitchFamily="18" charset="0"/>
            </a:endParaRPr>
          </a:p>
        </p:txBody>
      </p:sp>
      <p:sp>
        <p:nvSpPr>
          <p:cNvPr id="68" name="Line 35"/>
          <p:cNvSpPr>
            <a:spLocks noChangeShapeType="1"/>
          </p:cNvSpPr>
          <p:nvPr/>
        </p:nvSpPr>
        <p:spPr bwMode="auto">
          <a:xfrm flipH="1" flipV="1">
            <a:off x="2808885" y="4405349"/>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9" name="Line 35"/>
          <p:cNvSpPr>
            <a:spLocks noChangeShapeType="1"/>
          </p:cNvSpPr>
          <p:nvPr/>
        </p:nvSpPr>
        <p:spPr bwMode="auto">
          <a:xfrm flipV="1">
            <a:off x="4932040" y="4405350"/>
            <a:ext cx="541695" cy="351475"/>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70" name="Line 35"/>
          <p:cNvSpPr>
            <a:spLocks noChangeShapeType="1"/>
          </p:cNvSpPr>
          <p:nvPr/>
        </p:nvSpPr>
        <p:spPr bwMode="auto">
          <a:xfrm flipH="1" flipV="1">
            <a:off x="4393334" y="4502193"/>
            <a:ext cx="63946" cy="297656"/>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71" name="Line 35"/>
          <p:cNvSpPr>
            <a:spLocks noChangeShapeType="1"/>
          </p:cNvSpPr>
          <p:nvPr/>
        </p:nvSpPr>
        <p:spPr bwMode="auto">
          <a:xfrm flipV="1">
            <a:off x="4107286" y="2316978"/>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72" name="Oval 71"/>
          <p:cNvSpPr/>
          <p:nvPr/>
        </p:nvSpPr>
        <p:spPr>
          <a:xfrm>
            <a:off x="6507612" y="6113819"/>
            <a:ext cx="1214124" cy="562630"/>
          </a:xfrm>
          <a:prstGeom prst="ellipse">
            <a:avLst/>
          </a:prstGeom>
          <a:solidFill>
            <a:srgbClr val="CC9900"/>
          </a:solidFill>
          <a:ln>
            <a:solidFill>
              <a:schemeClr val="tx1"/>
            </a:solidFill>
          </a:ln>
        </p:spPr>
        <p:txBody>
          <a:bodyPr wrap="square" rtlCol="0">
            <a:spAutoFit/>
          </a:bodyPr>
          <a:lstStyle/>
          <a:p>
            <a:pPr algn="ctr"/>
            <a:r>
              <a:rPr lang="en-GB" sz="1400" b="1" dirty="0" smtClean="0">
                <a:solidFill>
                  <a:prstClr val="black"/>
                </a:solidFill>
              </a:rPr>
              <a:t>Mission</a:t>
            </a:r>
            <a:r>
              <a:rPr lang="en-GB" sz="2000" b="1" dirty="0" smtClean="0">
                <a:solidFill>
                  <a:prstClr val="black"/>
                </a:solidFill>
              </a:rPr>
              <a:t> </a:t>
            </a:r>
            <a:endParaRPr lang="en-GB" sz="2300" b="1" dirty="0">
              <a:solidFill>
                <a:prstClr val="black"/>
              </a:solidFill>
            </a:endParaRPr>
          </a:p>
        </p:txBody>
      </p:sp>
      <p:sp>
        <p:nvSpPr>
          <p:cNvPr id="28" name="Up Arrow 27"/>
          <p:cNvSpPr/>
          <p:nvPr/>
        </p:nvSpPr>
        <p:spPr>
          <a:xfrm>
            <a:off x="489695" y="728869"/>
            <a:ext cx="576064" cy="1728192"/>
          </a:xfrm>
          <a:prstGeom prst="upArrow">
            <a:avLst/>
          </a:prstGeom>
          <a:solidFill>
            <a:srgbClr val="FF330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35" name="TextBox 34"/>
          <p:cNvSpPr txBox="1"/>
          <p:nvPr/>
        </p:nvSpPr>
        <p:spPr>
          <a:xfrm rot="16200000">
            <a:off x="-50637" y="1482851"/>
            <a:ext cx="1603324" cy="338554"/>
          </a:xfrm>
          <a:prstGeom prst="rect">
            <a:avLst/>
          </a:prstGeom>
          <a:noFill/>
        </p:spPr>
        <p:txBody>
          <a:bodyPr wrap="none" rtlCol="0">
            <a:spAutoFit/>
          </a:bodyPr>
          <a:lstStyle/>
          <a:p>
            <a:r>
              <a:rPr lang="en-GB" sz="1600" dirty="0" smtClean="0">
                <a:solidFill>
                  <a:prstClr val="black"/>
                </a:solidFill>
              </a:rPr>
              <a:t>sphere of interest</a:t>
            </a:r>
            <a:endParaRPr lang="en-GB" sz="1600" dirty="0">
              <a:solidFill>
                <a:prstClr val="black"/>
              </a:solidFill>
            </a:endParaRPr>
          </a:p>
        </p:txBody>
      </p:sp>
      <p:sp>
        <p:nvSpPr>
          <p:cNvPr id="73" name="Up Arrow 72"/>
          <p:cNvSpPr/>
          <p:nvPr/>
        </p:nvSpPr>
        <p:spPr>
          <a:xfrm>
            <a:off x="467544" y="2708920"/>
            <a:ext cx="576064" cy="1728192"/>
          </a:xfrm>
          <a:prstGeom prst="upArrow">
            <a:avLst/>
          </a:prstGeom>
          <a:solidFill>
            <a:srgbClr val="FFC00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74" name="TextBox 73"/>
          <p:cNvSpPr txBox="1"/>
          <p:nvPr/>
        </p:nvSpPr>
        <p:spPr>
          <a:xfrm rot="16200000">
            <a:off x="-152136" y="3420654"/>
            <a:ext cx="1762021" cy="338554"/>
          </a:xfrm>
          <a:prstGeom prst="rect">
            <a:avLst/>
          </a:prstGeom>
          <a:noFill/>
        </p:spPr>
        <p:txBody>
          <a:bodyPr wrap="none" rtlCol="0">
            <a:spAutoFit/>
          </a:bodyPr>
          <a:lstStyle/>
          <a:p>
            <a:r>
              <a:rPr lang="en-GB" sz="1600" dirty="0" smtClean="0">
                <a:solidFill>
                  <a:prstClr val="black"/>
                </a:solidFill>
              </a:rPr>
              <a:t>sphere of influence</a:t>
            </a:r>
            <a:endParaRPr lang="en-GB" sz="1600" dirty="0">
              <a:solidFill>
                <a:prstClr val="black"/>
              </a:solidFill>
            </a:endParaRPr>
          </a:p>
        </p:txBody>
      </p:sp>
      <p:sp>
        <p:nvSpPr>
          <p:cNvPr id="77" name="Up Arrow 76"/>
          <p:cNvSpPr/>
          <p:nvPr/>
        </p:nvSpPr>
        <p:spPr>
          <a:xfrm>
            <a:off x="467544" y="4797152"/>
            <a:ext cx="576064" cy="1728192"/>
          </a:xfrm>
          <a:prstGeom prst="upArrow">
            <a:avLst/>
          </a:prstGeom>
          <a:solidFill>
            <a:srgbClr val="00B05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78" name="TextBox 77"/>
          <p:cNvSpPr txBox="1"/>
          <p:nvPr/>
        </p:nvSpPr>
        <p:spPr>
          <a:xfrm rot="16200000">
            <a:off x="-60765" y="5551134"/>
            <a:ext cx="1579278" cy="338554"/>
          </a:xfrm>
          <a:prstGeom prst="rect">
            <a:avLst/>
          </a:prstGeom>
          <a:noFill/>
        </p:spPr>
        <p:txBody>
          <a:bodyPr wrap="none" rtlCol="0">
            <a:spAutoFit/>
          </a:bodyPr>
          <a:lstStyle/>
          <a:p>
            <a:r>
              <a:rPr lang="en-GB" sz="1600" dirty="0" smtClean="0">
                <a:solidFill>
                  <a:prstClr val="black"/>
                </a:solidFill>
              </a:rPr>
              <a:t>sphere of control</a:t>
            </a:r>
            <a:endParaRPr lang="en-GB" sz="1600" dirty="0">
              <a:solidFill>
                <a:prstClr val="black"/>
              </a:solidFill>
            </a:endParaRPr>
          </a:p>
        </p:txBody>
      </p:sp>
      <p:sp>
        <p:nvSpPr>
          <p:cNvPr id="8" name="Rectangle 7"/>
          <p:cNvSpPr/>
          <p:nvPr/>
        </p:nvSpPr>
        <p:spPr>
          <a:xfrm>
            <a:off x="1691680" y="3861048"/>
            <a:ext cx="810767" cy="504056"/>
          </a:xfrm>
          <a:prstGeom prst="rect">
            <a:avLst/>
          </a:prstGeom>
          <a:solidFill>
            <a:srgbClr val="FFC000"/>
          </a:solidFill>
          <a:ln w="9525">
            <a:noFill/>
            <a:round/>
            <a:headEnd/>
            <a:tailEnd/>
          </a:ln>
          <a:effectLst/>
        </p:spPr>
        <p:txBody>
          <a:bodyPr wrap="none" anchor="ctr"/>
          <a:lstStyle/>
          <a:p>
            <a:r>
              <a:rPr lang="en-GB" sz="1400" b="1" dirty="0" smtClean="0">
                <a:solidFill>
                  <a:prstClr val="black"/>
                </a:solidFill>
              </a:rPr>
              <a:t>Progress</a:t>
            </a:r>
          </a:p>
          <a:p>
            <a:r>
              <a:rPr lang="en-GB" sz="1400" b="1" dirty="0" smtClean="0">
                <a:solidFill>
                  <a:prstClr val="black"/>
                </a:solidFill>
              </a:rPr>
              <a:t>Markers </a:t>
            </a:r>
            <a:endParaRPr lang="en-GB" sz="1400" b="1" dirty="0">
              <a:solidFill>
                <a:prstClr val="black"/>
              </a:solidFill>
            </a:endParaRPr>
          </a:p>
        </p:txBody>
      </p:sp>
      <p:sp>
        <p:nvSpPr>
          <p:cNvPr id="15"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r>
              <a:rPr lang="en-GB" sz="1400" b="1" dirty="0" smtClean="0">
                <a:solidFill>
                  <a:prstClr val="black"/>
                </a:solidFill>
              </a:rPr>
              <a:t>Outcome </a:t>
            </a:r>
            <a:r>
              <a:rPr lang="en-GB" sz="1400" b="1" dirty="0">
                <a:solidFill>
                  <a:prstClr val="black"/>
                </a:solidFill>
              </a:rPr>
              <a:t>Challenge</a:t>
            </a:r>
          </a:p>
        </p:txBody>
      </p:sp>
      <p:sp>
        <p:nvSpPr>
          <p:cNvPr id="55" name="Isosceles Triangle 54"/>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sp>
        <p:nvSpPr>
          <p:cNvPr id="56" name="Isosceles Triangle 55"/>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cxnSp>
        <p:nvCxnSpPr>
          <p:cNvPr id="16" name="Straight Connector 15"/>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56"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55"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56" idx="0"/>
            <a:endCxn id="56"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a:p>
            <a:r>
              <a:rPr lang="en-GB" sz="1400" b="1" dirty="0" smtClean="0">
                <a:solidFill>
                  <a:prstClr val="black"/>
                </a:solidFill>
              </a:rPr>
              <a:t>Boundary</a:t>
            </a:r>
          </a:p>
          <a:p>
            <a:r>
              <a:rPr lang="en-GB" sz="1400" b="1" dirty="0" smtClean="0">
                <a:solidFill>
                  <a:prstClr val="black"/>
                </a:solidFill>
              </a:rPr>
              <a:t>Partner </a:t>
            </a:r>
            <a:r>
              <a:rPr lang="en-GB" sz="1400" b="1" dirty="0">
                <a:solidFill>
                  <a:prstClr val="black"/>
                </a:solidFill>
              </a:rPr>
              <a:t>A</a:t>
            </a:r>
            <a:br>
              <a:rPr lang="en-GB" sz="1400" b="1" dirty="0">
                <a:solidFill>
                  <a:prstClr val="black"/>
                </a:solidFill>
              </a:rPr>
            </a:br>
            <a:endParaRPr lang="en-GB" sz="1400" b="1" dirty="0">
              <a:solidFill>
                <a:prstClr val="black"/>
              </a:solidFill>
            </a:endParaRPr>
          </a:p>
        </p:txBody>
      </p:sp>
      <p:sp>
        <p:nvSpPr>
          <p:cNvPr id="83" name="Rectangle 82"/>
          <p:cNvSpPr/>
          <p:nvPr/>
        </p:nvSpPr>
        <p:spPr>
          <a:xfrm>
            <a:off x="3651979" y="3853302"/>
            <a:ext cx="810767" cy="504056"/>
          </a:xfrm>
          <a:prstGeom prst="rect">
            <a:avLst/>
          </a:prstGeom>
          <a:solidFill>
            <a:srgbClr val="FFC000"/>
          </a:solidFill>
          <a:ln w="9525">
            <a:noFill/>
            <a:round/>
            <a:headEnd/>
            <a:tailEnd/>
          </a:ln>
          <a:effectLst/>
        </p:spPr>
        <p:txBody>
          <a:bodyPr wrap="none" anchor="ctr"/>
          <a:lstStyle/>
          <a:p>
            <a:r>
              <a:rPr lang="en-GB" sz="1400" b="1" dirty="0" smtClean="0">
                <a:solidFill>
                  <a:prstClr val="black"/>
                </a:solidFill>
              </a:rPr>
              <a:t>Progress</a:t>
            </a:r>
          </a:p>
          <a:p>
            <a:r>
              <a:rPr lang="en-GB" sz="1400" b="1" dirty="0" smtClean="0">
                <a:solidFill>
                  <a:prstClr val="black"/>
                </a:solidFill>
              </a:rPr>
              <a:t>Markers </a:t>
            </a:r>
            <a:endParaRPr lang="en-GB" sz="1400" b="1" dirty="0">
              <a:solidFill>
                <a:prstClr val="black"/>
              </a:solidFill>
            </a:endParaRPr>
          </a:p>
        </p:txBody>
      </p:sp>
      <p:sp>
        <p:nvSpPr>
          <p:cNvPr id="84" name="AutoShape 12"/>
          <p:cNvSpPr>
            <a:spLocks noChangeArrowheads="1"/>
          </p:cNvSpPr>
          <p:nvPr/>
        </p:nvSpPr>
        <p:spPr bwMode="auto">
          <a:xfrm>
            <a:off x="3219931" y="3421254"/>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r>
              <a:rPr lang="en-GB" sz="1400" b="1" dirty="0" smtClean="0">
                <a:solidFill>
                  <a:prstClr val="black"/>
                </a:solidFill>
              </a:rPr>
              <a:t>Outcome </a:t>
            </a:r>
            <a:r>
              <a:rPr lang="en-GB" sz="1400" b="1" dirty="0">
                <a:solidFill>
                  <a:prstClr val="black"/>
                </a:solidFill>
              </a:rPr>
              <a:t>Challenge</a:t>
            </a:r>
          </a:p>
        </p:txBody>
      </p:sp>
      <p:sp>
        <p:nvSpPr>
          <p:cNvPr id="85" name="Isosceles Triangle 84"/>
          <p:cNvSpPr/>
          <p:nvPr/>
        </p:nvSpPr>
        <p:spPr>
          <a:xfrm rot="10800000">
            <a:off x="4039981" y="4349612"/>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sp>
        <p:nvSpPr>
          <p:cNvPr id="86" name="Isosceles Triangle 85"/>
          <p:cNvSpPr/>
          <p:nvPr/>
        </p:nvSpPr>
        <p:spPr>
          <a:xfrm rot="10800000">
            <a:off x="3651979"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cxnSp>
        <p:nvCxnSpPr>
          <p:cNvPr id="87" name="Straight Connector 86"/>
          <p:cNvCxnSpPr/>
          <p:nvPr/>
        </p:nvCxnSpPr>
        <p:spPr>
          <a:xfrm>
            <a:off x="3651979" y="3853302"/>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462746" y="3853302"/>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86" idx="0"/>
          </p:cNvCxnSpPr>
          <p:nvPr/>
        </p:nvCxnSpPr>
        <p:spPr>
          <a:xfrm>
            <a:off x="3651979" y="4349612"/>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85" idx="0"/>
          </p:cNvCxnSpPr>
          <p:nvPr/>
        </p:nvCxnSpPr>
        <p:spPr>
          <a:xfrm>
            <a:off x="4059063" y="4362957"/>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6" idx="0"/>
            <a:endCxn id="86" idx="2"/>
          </p:cNvCxnSpPr>
          <p:nvPr/>
        </p:nvCxnSpPr>
        <p:spPr>
          <a:xfrm flipV="1">
            <a:off x="3863361"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251363" y="4349612"/>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3507963" y="2773182"/>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a:p>
            <a:r>
              <a:rPr lang="en-GB" sz="1400" b="1" dirty="0" smtClean="0">
                <a:solidFill>
                  <a:prstClr val="black"/>
                </a:solidFill>
              </a:rPr>
              <a:t>Boundary</a:t>
            </a:r>
          </a:p>
          <a:p>
            <a:r>
              <a:rPr lang="en-GB" sz="1400" b="1" dirty="0" smtClean="0">
                <a:solidFill>
                  <a:prstClr val="black"/>
                </a:solidFill>
              </a:rPr>
              <a:t>Partner </a:t>
            </a:r>
            <a:r>
              <a:rPr lang="en-GB" sz="1400" b="1" dirty="0">
                <a:solidFill>
                  <a:prstClr val="black"/>
                </a:solidFill>
              </a:rPr>
              <a:t>A</a:t>
            </a:r>
            <a:br>
              <a:rPr lang="en-GB" sz="1400" b="1" dirty="0">
                <a:solidFill>
                  <a:prstClr val="black"/>
                </a:solidFill>
              </a:rPr>
            </a:br>
            <a:endParaRPr lang="en-GB" sz="1400" b="1" dirty="0">
              <a:solidFill>
                <a:prstClr val="black"/>
              </a:solidFill>
            </a:endParaRPr>
          </a:p>
        </p:txBody>
      </p:sp>
      <p:sp>
        <p:nvSpPr>
          <p:cNvPr id="95" name="Rectangle 94"/>
          <p:cNvSpPr/>
          <p:nvPr/>
        </p:nvSpPr>
        <p:spPr>
          <a:xfrm>
            <a:off x="5524187" y="3861048"/>
            <a:ext cx="810767" cy="504056"/>
          </a:xfrm>
          <a:prstGeom prst="rect">
            <a:avLst/>
          </a:prstGeom>
          <a:solidFill>
            <a:srgbClr val="FFC000"/>
          </a:solidFill>
          <a:ln w="9525">
            <a:noFill/>
            <a:round/>
            <a:headEnd/>
            <a:tailEnd/>
          </a:ln>
          <a:effectLst/>
        </p:spPr>
        <p:txBody>
          <a:bodyPr wrap="none" anchor="ctr"/>
          <a:lstStyle/>
          <a:p>
            <a:r>
              <a:rPr lang="en-GB" sz="1400" b="1" dirty="0" smtClean="0">
                <a:solidFill>
                  <a:prstClr val="black"/>
                </a:solidFill>
              </a:rPr>
              <a:t>Progress</a:t>
            </a:r>
          </a:p>
          <a:p>
            <a:r>
              <a:rPr lang="en-GB" sz="1400" b="1" dirty="0" smtClean="0">
                <a:solidFill>
                  <a:prstClr val="black"/>
                </a:solidFill>
              </a:rPr>
              <a:t>Markers </a:t>
            </a:r>
            <a:endParaRPr lang="en-GB" sz="1400" b="1" dirty="0">
              <a:solidFill>
                <a:prstClr val="black"/>
              </a:solidFill>
            </a:endParaRPr>
          </a:p>
        </p:txBody>
      </p:sp>
      <p:sp>
        <p:nvSpPr>
          <p:cNvPr id="96" name="AutoShape 12"/>
          <p:cNvSpPr>
            <a:spLocks noChangeArrowheads="1"/>
          </p:cNvSpPr>
          <p:nvPr/>
        </p:nvSpPr>
        <p:spPr bwMode="auto">
          <a:xfrm>
            <a:off x="5092139"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r>
              <a:rPr lang="en-GB" sz="1400" b="1" dirty="0" smtClean="0">
                <a:solidFill>
                  <a:prstClr val="black"/>
                </a:solidFill>
              </a:rPr>
              <a:t>Outcome </a:t>
            </a:r>
            <a:r>
              <a:rPr lang="en-GB" sz="1400" b="1" dirty="0">
                <a:solidFill>
                  <a:prstClr val="black"/>
                </a:solidFill>
              </a:rPr>
              <a:t>Challenge</a:t>
            </a:r>
          </a:p>
        </p:txBody>
      </p:sp>
      <p:sp>
        <p:nvSpPr>
          <p:cNvPr id="97" name="Isosceles Triangle 96"/>
          <p:cNvSpPr/>
          <p:nvPr/>
        </p:nvSpPr>
        <p:spPr>
          <a:xfrm rot="10800000">
            <a:off x="5912189"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sp>
        <p:nvSpPr>
          <p:cNvPr id="98" name="Isosceles Triangle 97"/>
          <p:cNvSpPr/>
          <p:nvPr/>
        </p:nvSpPr>
        <p:spPr>
          <a:xfrm rot="10800000">
            <a:off x="5524187"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cxnSp>
        <p:nvCxnSpPr>
          <p:cNvPr id="99" name="Straight Connector 98"/>
          <p:cNvCxnSpPr/>
          <p:nvPr/>
        </p:nvCxnSpPr>
        <p:spPr>
          <a:xfrm>
            <a:off x="552418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334954"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8" idx="0"/>
          </p:cNvCxnSpPr>
          <p:nvPr/>
        </p:nvCxnSpPr>
        <p:spPr>
          <a:xfrm>
            <a:off x="5524187"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endCxn id="97" idx="0"/>
          </p:cNvCxnSpPr>
          <p:nvPr/>
        </p:nvCxnSpPr>
        <p:spPr>
          <a:xfrm>
            <a:off x="5931271"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98" idx="0"/>
            <a:endCxn id="98" idx="2"/>
          </p:cNvCxnSpPr>
          <p:nvPr/>
        </p:nvCxnSpPr>
        <p:spPr>
          <a:xfrm flipV="1">
            <a:off x="5735569"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6123571"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5380171"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a:p>
            <a:r>
              <a:rPr lang="en-GB" sz="1400" b="1" dirty="0" smtClean="0">
                <a:solidFill>
                  <a:prstClr val="black"/>
                </a:solidFill>
              </a:rPr>
              <a:t>Boundary</a:t>
            </a:r>
          </a:p>
          <a:p>
            <a:r>
              <a:rPr lang="en-GB" sz="1400" b="1" dirty="0" smtClean="0">
                <a:solidFill>
                  <a:prstClr val="black"/>
                </a:solidFill>
              </a:rPr>
              <a:t>Partner </a:t>
            </a:r>
            <a:r>
              <a:rPr lang="en-GB" sz="1400" b="1" dirty="0">
                <a:solidFill>
                  <a:prstClr val="black"/>
                </a:solidFill>
              </a:rPr>
              <a:t>A</a:t>
            </a:r>
            <a:br>
              <a:rPr lang="en-GB" sz="1400" b="1" dirty="0">
                <a:solidFill>
                  <a:prstClr val="black"/>
                </a:solidFill>
              </a:rPr>
            </a:br>
            <a:endParaRPr lang="en-GB" sz="1400" b="1" dirty="0">
              <a:solidFill>
                <a:prstClr val="black"/>
              </a:solidFill>
            </a:endParaRPr>
          </a:p>
        </p:txBody>
      </p:sp>
      <p:sp>
        <p:nvSpPr>
          <p:cNvPr id="106" name="Line 35"/>
          <p:cNvSpPr>
            <a:spLocks noChangeShapeType="1"/>
          </p:cNvSpPr>
          <p:nvPr/>
        </p:nvSpPr>
        <p:spPr bwMode="auto">
          <a:xfrm flipH="1" flipV="1">
            <a:off x="2470474" y="4476794"/>
            <a:ext cx="63946" cy="297656"/>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07" name="AutoShape 4"/>
          <p:cNvSpPr>
            <a:spLocks noChangeArrowheads="1"/>
          </p:cNvSpPr>
          <p:nvPr/>
        </p:nvSpPr>
        <p:spPr bwMode="auto">
          <a:xfrm>
            <a:off x="1403648" y="1700808"/>
            <a:ext cx="1333502" cy="57888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1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108" name="Rectangle 11"/>
          <p:cNvSpPr>
            <a:spLocks noChangeArrowheads="1"/>
          </p:cNvSpPr>
          <p:nvPr/>
        </p:nvSpPr>
        <p:spPr bwMode="auto">
          <a:xfrm>
            <a:off x="7452320" y="1538789"/>
            <a:ext cx="1485056" cy="954107"/>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i="1" kern="0" dirty="0">
                <a:solidFill>
                  <a:srgbClr val="000000"/>
                </a:solidFill>
                <a:cs typeface="Times New Roman" pitchFamily="18" charset="0"/>
              </a:rPr>
              <a:t>Monitoring of </a:t>
            </a:r>
          </a:p>
          <a:p>
            <a:pPr algn="ctr" fontAlgn="auto">
              <a:spcBef>
                <a:spcPts val="0"/>
              </a:spcBef>
              <a:spcAft>
                <a:spcPts val="0"/>
              </a:spcAft>
            </a:pPr>
            <a:r>
              <a:rPr lang="en-GB" sz="1400" b="1" i="1" kern="0" dirty="0">
                <a:solidFill>
                  <a:srgbClr val="000000"/>
                </a:solidFill>
                <a:cs typeface="Times New Roman" pitchFamily="18" charset="0"/>
              </a:rPr>
              <a:t>Results through </a:t>
            </a:r>
          </a:p>
          <a:p>
            <a:pPr algn="ctr" fontAlgn="auto">
              <a:spcBef>
                <a:spcPts val="0"/>
              </a:spcBef>
              <a:spcAft>
                <a:spcPts val="0"/>
              </a:spcAft>
            </a:pPr>
            <a:r>
              <a:rPr lang="en-GB" sz="1400" b="1" i="1" kern="0" dirty="0">
                <a:solidFill>
                  <a:srgbClr val="000000"/>
                </a:solidFill>
                <a:cs typeface="Times New Roman" pitchFamily="18" charset="0"/>
              </a:rPr>
              <a:t>Objective level </a:t>
            </a:r>
          </a:p>
          <a:p>
            <a:pPr algn="ctr" fontAlgn="auto">
              <a:spcBef>
                <a:spcPts val="0"/>
              </a:spcBef>
              <a:spcAft>
                <a:spcPts val="0"/>
              </a:spcAft>
            </a:pPr>
            <a:r>
              <a:rPr lang="en-GB" sz="1400" b="1" i="1" kern="0" dirty="0">
                <a:solidFill>
                  <a:srgbClr val="000000"/>
                </a:solidFill>
                <a:cs typeface="Times New Roman" pitchFamily="18" charset="0"/>
              </a:rPr>
              <a:t> indicators</a:t>
            </a:r>
          </a:p>
        </p:txBody>
      </p:sp>
      <p:sp>
        <p:nvSpPr>
          <p:cNvPr id="109" name="AutoShape 4"/>
          <p:cNvSpPr>
            <a:spLocks noChangeArrowheads="1"/>
          </p:cNvSpPr>
          <p:nvPr/>
        </p:nvSpPr>
        <p:spPr bwMode="auto">
          <a:xfrm>
            <a:off x="2881166"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2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110" name="AutoShape 4"/>
          <p:cNvSpPr>
            <a:spLocks noChangeArrowheads="1"/>
          </p:cNvSpPr>
          <p:nvPr/>
        </p:nvSpPr>
        <p:spPr bwMode="auto">
          <a:xfrm>
            <a:off x="4393334"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3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111" name="AutoShape 4"/>
          <p:cNvSpPr>
            <a:spLocks noChangeArrowheads="1"/>
          </p:cNvSpPr>
          <p:nvPr/>
        </p:nvSpPr>
        <p:spPr bwMode="auto">
          <a:xfrm>
            <a:off x="5868144"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4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112" name="Line 35"/>
          <p:cNvSpPr>
            <a:spLocks noChangeShapeType="1"/>
          </p:cNvSpPr>
          <p:nvPr/>
        </p:nvSpPr>
        <p:spPr bwMode="auto">
          <a:xfrm flipH="1" flipV="1">
            <a:off x="5545337" y="1228654"/>
            <a:ext cx="445615" cy="391583"/>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13" name="Line 35"/>
          <p:cNvSpPr>
            <a:spLocks noChangeShapeType="1"/>
          </p:cNvSpPr>
          <p:nvPr/>
        </p:nvSpPr>
        <p:spPr bwMode="auto">
          <a:xfrm flipV="1">
            <a:off x="2808885" y="1196752"/>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14" name="Rectangle 2"/>
          <p:cNvSpPr>
            <a:spLocks noChangeArrowheads="1"/>
          </p:cNvSpPr>
          <p:nvPr/>
        </p:nvSpPr>
        <p:spPr bwMode="auto">
          <a:xfrm>
            <a:off x="3426621" y="642174"/>
            <a:ext cx="1800225" cy="338554"/>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1400"/>
              </a:spcBef>
              <a:spcAft>
                <a:spcPts val="1400"/>
              </a:spcAft>
            </a:pPr>
            <a:r>
              <a:rPr lang="en-GB" sz="1600" b="1" kern="0" dirty="0">
                <a:solidFill>
                  <a:srgbClr val="000000"/>
                </a:solidFill>
                <a:cs typeface="Times New Roman" pitchFamily="18" charset="0"/>
              </a:rPr>
              <a:t>Project </a:t>
            </a:r>
            <a:r>
              <a:rPr lang="en-GB" sz="1600" b="1" kern="0" dirty="0" smtClean="0">
                <a:solidFill>
                  <a:srgbClr val="000000"/>
                </a:solidFill>
                <a:cs typeface="Times New Roman" pitchFamily="18" charset="0"/>
              </a:rPr>
              <a:t>Objective</a:t>
            </a:r>
          </a:p>
        </p:txBody>
      </p:sp>
      <p:sp>
        <p:nvSpPr>
          <p:cNvPr id="115" name="AutoShape 7"/>
          <p:cNvSpPr>
            <a:spLocks noChangeArrowheads="1"/>
          </p:cNvSpPr>
          <p:nvPr/>
        </p:nvSpPr>
        <p:spPr bwMode="auto">
          <a:xfrm>
            <a:off x="1763688"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16" name="Rectangle 8"/>
          <p:cNvSpPr>
            <a:spLocks noChangeArrowheads="1"/>
          </p:cNvSpPr>
          <p:nvPr/>
        </p:nvSpPr>
        <p:spPr bwMode="auto">
          <a:xfrm>
            <a:off x="1403648" y="6165850"/>
            <a:ext cx="5184576" cy="504825"/>
          </a:xfrm>
          <a:prstGeom prst="rect">
            <a:avLst/>
          </a:prstGeom>
          <a:solidFill>
            <a:srgbClr val="00B050"/>
          </a:solidFill>
          <a:ln w="9525">
            <a:solidFill>
              <a:schemeClr val="tx1"/>
            </a:solidFill>
            <a:miter lim="800000"/>
            <a:headEnd/>
            <a:tailEnd/>
          </a:ln>
          <a:effectLst/>
        </p:spPr>
        <p:txBody>
          <a:bodyPr wrap="none" anchor="ctr"/>
          <a:lstStyle/>
          <a:p>
            <a:pPr algn="ctr"/>
            <a:r>
              <a:rPr lang="en-GB" sz="1400" b="1" dirty="0">
                <a:solidFill>
                  <a:prstClr val="black"/>
                </a:solidFill>
              </a:rPr>
              <a:t>Project Management </a:t>
            </a:r>
            <a:r>
              <a:rPr lang="en-GB" sz="1400" b="1" dirty="0" smtClean="0">
                <a:solidFill>
                  <a:prstClr val="black"/>
                </a:solidFill>
              </a:rPr>
              <a:t>Team (Budget</a:t>
            </a:r>
            <a:r>
              <a:rPr lang="en-GB" sz="1400" b="1" dirty="0">
                <a:solidFill>
                  <a:prstClr val="black"/>
                </a:solidFill>
              </a:rPr>
              <a:t>, HR, Organisational Practices)</a:t>
            </a:r>
          </a:p>
        </p:txBody>
      </p:sp>
      <p:sp>
        <p:nvSpPr>
          <p:cNvPr id="117" name="Rectangle 15"/>
          <p:cNvSpPr>
            <a:spLocks noChangeArrowheads="1"/>
          </p:cNvSpPr>
          <p:nvPr/>
        </p:nvSpPr>
        <p:spPr bwMode="auto">
          <a:xfrm>
            <a:off x="1512741" y="5446810"/>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18" name="Rectangle 16"/>
          <p:cNvSpPr>
            <a:spLocks noChangeArrowheads="1"/>
          </p:cNvSpPr>
          <p:nvPr/>
        </p:nvSpPr>
        <p:spPr bwMode="auto">
          <a:xfrm>
            <a:off x="7425208" y="4797152"/>
            <a:ext cx="1512168" cy="1152128"/>
          </a:xfrm>
          <a:prstGeom prst="rect">
            <a:avLst/>
          </a:prstGeom>
          <a:solidFill>
            <a:srgbClr val="00B050"/>
          </a:solidFill>
          <a:ln w="9525">
            <a:solidFill>
              <a:schemeClr val="tx1"/>
            </a:solidFill>
            <a:miter lim="800000"/>
            <a:headEnd/>
            <a:tailEnd/>
          </a:ln>
          <a:effectLst/>
        </p:spPr>
        <p:txBody>
          <a:bodyPr wrap="none" anchor="ctr"/>
          <a:lstStyle/>
          <a:p>
            <a:pPr algn="ctr"/>
            <a:r>
              <a:rPr lang="en-GB" sz="1400" b="1" i="1" dirty="0">
                <a:solidFill>
                  <a:prstClr val="black"/>
                </a:solidFill>
              </a:rPr>
              <a:t>Monitoring of</a:t>
            </a:r>
          </a:p>
          <a:p>
            <a:pPr algn="ctr"/>
            <a:r>
              <a:rPr lang="en-GB" sz="1400" b="1" i="1" dirty="0">
                <a:solidFill>
                  <a:prstClr val="black"/>
                </a:solidFill>
              </a:rPr>
              <a:t>Project</a:t>
            </a:r>
          </a:p>
          <a:p>
            <a:pPr algn="ctr"/>
            <a:r>
              <a:rPr lang="en-GB" sz="1400" b="1" i="1" dirty="0">
                <a:solidFill>
                  <a:prstClr val="black"/>
                </a:solidFill>
              </a:rPr>
              <a:t>Activities &amp;</a:t>
            </a:r>
          </a:p>
          <a:p>
            <a:pPr algn="ctr"/>
            <a:r>
              <a:rPr lang="en-GB" sz="1400" b="1" i="1" dirty="0" smtClean="0">
                <a:solidFill>
                  <a:prstClr val="black"/>
                </a:solidFill>
              </a:rPr>
              <a:t>Output level</a:t>
            </a:r>
          </a:p>
          <a:p>
            <a:pPr algn="ctr"/>
            <a:r>
              <a:rPr lang="en-GB" sz="1400" b="1" i="1" dirty="0" smtClean="0">
                <a:solidFill>
                  <a:prstClr val="black"/>
                </a:solidFill>
              </a:rPr>
              <a:t>Indicators</a:t>
            </a:r>
            <a:endParaRPr lang="en-GB" sz="1400" b="1" i="1" dirty="0">
              <a:solidFill>
                <a:prstClr val="black"/>
              </a:solidFill>
            </a:endParaRPr>
          </a:p>
        </p:txBody>
      </p:sp>
      <p:sp>
        <p:nvSpPr>
          <p:cNvPr id="119" name="AutoShape 17"/>
          <p:cNvSpPr>
            <a:spLocks noChangeArrowheads="1"/>
          </p:cNvSpPr>
          <p:nvPr/>
        </p:nvSpPr>
        <p:spPr bwMode="auto">
          <a:xfrm>
            <a:off x="3635896"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20" name="AutoShape 19"/>
          <p:cNvSpPr>
            <a:spLocks noChangeArrowheads="1"/>
          </p:cNvSpPr>
          <p:nvPr/>
        </p:nvSpPr>
        <p:spPr bwMode="auto">
          <a:xfrm>
            <a:off x="5508600" y="4797971"/>
            <a:ext cx="863600" cy="359221"/>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21" name="Line 26"/>
          <p:cNvSpPr>
            <a:spLocks noChangeShapeType="1"/>
          </p:cNvSpPr>
          <p:nvPr/>
        </p:nvSpPr>
        <p:spPr bwMode="auto">
          <a:xfrm flipV="1">
            <a:off x="2195736"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22" name="Line 27"/>
          <p:cNvSpPr>
            <a:spLocks noChangeShapeType="1"/>
          </p:cNvSpPr>
          <p:nvPr/>
        </p:nvSpPr>
        <p:spPr bwMode="auto">
          <a:xfrm flipV="1">
            <a:off x="2195736"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23" name="Line 29"/>
          <p:cNvSpPr>
            <a:spLocks noChangeShapeType="1"/>
          </p:cNvSpPr>
          <p:nvPr/>
        </p:nvSpPr>
        <p:spPr bwMode="auto">
          <a:xfrm flipV="1">
            <a:off x="58681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24" name="Line 31"/>
          <p:cNvSpPr>
            <a:spLocks noChangeShapeType="1"/>
          </p:cNvSpPr>
          <p:nvPr/>
        </p:nvSpPr>
        <p:spPr bwMode="auto">
          <a:xfrm flipV="1">
            <a:off x="40679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25" name="Line 26"/>
          <p:cNvSpPr>
            <a:spLocks noChangeShapeType="1"/>
          </p:cNvSpPr>
          <p:nvPr/>
        </p:nvSpPr>
        <p:spPr bwMode="auto">
          <a:xfrm flipV="1">
            <a:off x="5868144"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26" name="Rectangle 15"/>
          <p:cNvSpPr>
            <a:spLocks noChangeArrowheads="1"/>
          </p:cNvSpPr>
          <p:nvPr/>
        </p:nvSpPr>
        <p:spPr bwMode="auto">
          <a:xfrm>
            <a:off x="34195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27" name="Rectangle 15"/>
          <p:cNvSpPr>
            <a:spLocks noChangeArrowheads="1"/>
          </p:cNvSpPr>
          <p:nvPr/>
        </p:nvSpPr>
        <p:spPr bwMode="auto">
          <a:xfrm>
            <a:off x="52197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28" name="Line 26"/>
          <p:cNvSpPr>
            <a:spLocks noChangeShapeType="1"/>
          </p:cNvSpPr>
          <p:nvPr/>
        </p:nvSpPr>
        <p:spPr bwMode="auto">
          <a:xfrm flipV="1">
            <a:off x="4039865" y="5157192"/>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Tree>
    <p:extLst>
      <p:ext uri="{BB962C8B-B14F-4D97-AF65-F5344CB8AC3E}">
        <p14:creationId xmlns:p14="http://schemas.microsoft.com/office/powerpoint/2010/main" val="82740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5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15" grpId="0" animBg="1"/>
      <p:bldP spid="6" grpId="0" animBg="1"/>
      <p:bldP spid="83" grpId="0" animBg="1"/>
      <p:bldP spid="84" grpId="0" animBg="1"/>
      <p:bldP spid="93" grpId="0" animBg="1"/>
      <p:bldP spid="95" grpId="0" animBg="1"/>
      <p:bldP spid="96" grpId="0" animBg="1"/>
      <p:bldP spid="10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p:cNvGrpSpPr/>
          <p:nvPr/>
        </p:nvGrpSpPr>
        <p:grpSpPr>
          <a:xfrm>
            <a:off x="1331640" y="2708920"/>
            <a:ext cx="1640101" cy="1879954"/>
            <a:chOff x="1259632" y="2780928"/>
            <a:chExt cx="1640101" cy="1879954"/>
          </a:xfrm>
        </p:grpSpPr>
        <p:sp>
          <p:nvSpPr>
            <p:cNvPr id="130" name="Rectangle 129"/>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131"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132" name="Isosceles Triangle 131"/>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133" name="Isosceles Triangle 132"/>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134" name="Straight Connector 133"/>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133"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132"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3" idx="0"/>
              <a:endCxn id="133"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p:txBody>
        </p:sp>
      </p:grpSp>
      <p:sp>
        <p:nvSpPr>
          <p:cNvPr id="17" name="Rectangle 14"/>
          <p:cNvSpPr>
            <a:spLocks noChangeArrowheads="1"/>
          </p:cNvSpPr>
          <p:nvPr/>
        </p:nvSpPr>
        <p:spPr bwMode="auto">
          <a:xfrm>
            <a:off x="3592488" y="3140967"/>
            <a:ext cx="2961501" cy="503765"/>
          </a:xfrm>
          <a:prstGeom prst="rect">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58" name="Line 35"/>
          <p:cNvSpPr>
            <a:spLocks noChangeShapeType="1"/>
          </p:cNvSpPr>
          <p:nvPr/>
        </p:nvSpPr>
        <p:spPr bwMode="auto">
          <a:xfrm flipV="1">
            <a:off x="2186453" y="2093713"/>
            <a:ext cx="9281" cy="564685"/>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28" name="Up Arrow 27"/>
          <p:cNvSpPr/>
          <p:nvPr/>
        </p:nvSpPr>
        <p:spPr>
          <a:xfrm>
            <a:off x="417687" y="836712"/>
            <a:ext cx="576064" cy="1728192"/>
          </a:xfrm>
          <a:prstGeom prst="upArrow">
            <a:avLst/>
          </a:prstGeom>
          <a:solidFill>
            <a:srgbClr val="FF330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35" name="TextBox 34"/>
          <p:cNvSpPr txBox="1"/>
          <p:nvPr/>
        </p:nvSpPr>
        <p:spPr>
          <a:xfrm rot="16200000">
            <a:off x="-122645" y="1590694"/>
            <a:ext cx="1603324" cy="338554"/>
          </a:xfrm>
          <a:prstGeom prst="rect">
            <a:avLst/>
          </a:prstGeom>
          <a:noFill/>
        </p:spPr>
        <p:txBody>
          <a:bodyPr wrap="none" rtlCol="0">
            <a:spAutoFit/>
          </a:bodyPr>
          <a:lstStyle/>
          <a:p>
            <a:r>
              <a:rPr lang="en-GB" sz="1600" dirty="0" smtClean="0">
                <a:solidFill>
                  <a:prstClr val="black"/>
                </a:solidFill>
              </a:rPr>
              <a:t>sphere of interest</a:t>
            </a:r>
            <a:endParaRPr lang="en-GB" sz="1600" dirty="0">
              <a:solidFill>
                <a:prstClr val="black"/>
              </a:solidFill>
            </a:endParaRPr>
          </a:p>
        </p:txBody>
      </p:sp>
      <p:sp>
        <p:nvSpPr>
          <p:cNvPr id="73" name="Up Arrow 72"/>
          <p:cNvSpPr/>
          <p:nvPr/>
        </p:nvSpPr>
        <p:spPr>
          <a:xfrm>
            <a:off x="395536" y="2636912"/>
            <a:ext cx="576064" cy="1728192"/>
          </a:xfrm>
          <a:prstGeom prst="upArrow">
            <a:avLst/>
          </a:prstGeom>
          <a:solidFill>
            <a:srgbClr val="FFC00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74" name="TextBox 73"/>
          <p:cNvSpPr txBox="1"/>
          <p:nvPr/>
        </p:nvSpPr>
        <p:spPr>
          <a:xfrm rot="16200000">
            <a:off x="-224144" y="3348646"/>
            <a:ext cx="1762021" cy="338554"/>
          </a:xfrm>
          <a:prstGeom prst="rect">
            <a:avLst/>
          </a:prstGeom>
          <a:noFill/>
        </p:spPr>
        <p:txBody>
          <a:bodyPr wrap="none" rtlCol="0">
            <a:spAutoFit/>
          </a:bodyPr>
          <a:lstStyle/>
          <a:p>
            <a:r>
              <a:rPr lang="en-GB" sz="1600" dirty="0" smtClean="0">
                <a:solidFill>
                  <a:prstClr val="black"/>
                </a:solidFill>
              </a:rPr>
              <a:t>sphere of influence</a:t>
            </a:r>
            <a:endParaRPr lang="en-GB" sz="1600" dirty="0">
              <a:solidFill>
                <a:prstClr val="black"/>
              </a:solidFill>
            </a:endParaRPr>
          </a:p>
        </p:txBody>
      </p:sp>
      <p:sp>
        <p:nvSpPr>
          <p:cNvPr id="77" name="Up Arrow 76"/>
          <p:cNvSpPr/>
          <p:nvPr/>
        </p:nvSpPr>
        <p:spPr>
          <a:xfrm>
            <a:off x="395536" y="4725144"/>
            <a:ext cx="576064" cy="1728192"/>
          </a:xfrm>
          <a:prstGeom prst="upArrow">
            <a:avLst/>
          </a:prstGeom>
          <a:solidFill>
            <a:srgbClr val="00B05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78" name="TextBox 77"/>
          <p:cNvSpPr txBox="1"/>
          <p:nvPr/>
        </p:nvSpPr>
        <p:spPr>
          <a:xfrm rot="16200000">
            <a:off x="-132773" y="5479126"/>
            <a:ext cx="1579278" cy="338554"/>
          </a:xfrm>
          <a:prstGeom prst="rect">
            <a:avLst/>
          </a:prstGeom>
          <a:noFill/>
        </p:spPr>
        <p:txBody>
          <a:bodyPr wrap="none" rtlCol="0">
            <a:spAutoFit/>
          </a:bodyPr>
          <a:lstStyle/>
          <a:p>
            <a:r>
              <a:rPr lang="en-GB" sz="1600" dirty="0" smtClean="0">
                <a:solidFill>
                  <a:prstClr val="black"/>
                </a:solidFill>
              </a:rPr>
              <a:t>sphere of control</a:t>
            </a:r>
            <a:endParaRPr lang="en-GB" sz="1600" dirty="0">
              <a:solidFill>
                <a:prstClr val="black"/>
              </a:solidFill>
            </a:endParaRPr>
          </a:p>
        </p:txBody>
      </p:sp>
      <p:sp>
        <p:nvSpPr>
          <p:cNvPr id="8" name="Rectangle 7"/>
          <p:cNvSpPr/>
          <p:nvPr/>
        </p:nvSpPr>
        <p:spPr>
          <a:xfrm>
            <a:off x="1763688" y="3789040"/>
            <a:ext cx="810767" cy="504056"/>
          </a:xfrm>
          <a:prstGeom prst="rect">
            <a:avLst/>
          </a:prstGeom>
          <a:solidFill>
            <a:srgbClr val="FFC000"/>
          </a:solidFill>
          <a:ln w="9525">
            <a:noFill/>
            <a:round/>
            <a:headEnd/>
            <a:tailEnd/>
          </a:ln>
          <a:effectLst/>
        </p:spPr>
        <p:txBody>
          <a:bodyPr wrap="none" anchor="ctr"/>
          <a:lstStyle/>
          <a:p>
            <a:r>
              <a:rPr lang="en-GB" sz="1400" b="1" dirty="0" smtClean="0">
                <a:solidFill>
                  <a:prstClr val="black"/>
                </a:solidFill>
              </a:rPr>
              <a:t>Progress</a:t>
            </a:r>
          </a:p>
          <a:p>
            <a:r>
              <a:rPr lang="en-GB" sz="1400" b="1" dirty="0" smtClean="0">
                <a:solidFill>
                  <a:prstClr val="black"/>
                </a:solidFill>
              </a:rPr>
              <a:t>Markers </a:t>
            </a:r>
            <a:endParaRPr lang="en-GB" sz="1400" b="1" dirty="0">
              <a:solidFill>
                <a:prstClr val="black"/>
              </a:solidFill>
            </a:endParaRPr>
          </a:p>
        </p:txBody>
      </p:sp>
      <p:sp>
        <p:nvSpPr>
          <p:cNvPr id="15" name="AutoShape 12"/>
          <p:cNvSpPr>
            <a:spLocks noChangeArrowheads="1"/>
          </p:cNvSpPr>
          <p:nvPr/>
        </p:nvSpPr>
        <p:spPr bwMode="auto">
          <a:xfrm>
            <a:off x="1331640" y="3356992"/>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r>
              <a:rPr lang="en-GB" sz="1400" b="1" dirty="0" smtClean="0">
                <a:solidFill>
                  <a:prstClr val="black"/>
                </a:solidFill>
              </a:rPr>
              <a:t>Outcome </a:t>
            </a:r>
            <a:r>
              <a:rPr lang="en-GB" sz="1400" b="1" dirty="0">
                <a:solidFill>
                  <a:prstClr val="black"/>
                </a:solidFill>
              </a:rPr>
              <a:t>Challenge</a:t>
            </a:r>
          </a:p>
        </p:txBody>
      </p:sp>
      <p:sp>
        <p:nvSpPr>
          <p:cNvPr id="55" name="Isosceles Triangle 54"/>
          <p:cNvSpPr/>
          <p:nvPr/>
        </p:nvSpPr>
        <p:spPr>
          <a:xfrm rot="10800000">
            <a:off x="2151690" y="4285350"/>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56" name="Isosceles Triangle 55"/>
          <p:cNvSpPr/>
          <p:nvPr/>
        </p:nvSpPr>
        <p:spPr>
          <a:xfrm rot="10800000">
            <a:off x="1763688" y="4293096"/>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16" name="Straight Connector 15"/>
          <p:cNvCxnSpPr/>
          <p:nvPr/>
        </p:nvCxnSpPr>
        <p:spPr>
          <a:xfrm>
            <a:off x="1763688" y="3789040"/>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574455" y="3789040"/>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56" idx="0"/>
          </p:cNvCxnSpPr>
          <p:nvPr/>
        </p:nvCxnSpPr>
        <p:spPr>
          <a:xfrm>
            <a:off x="1763688" y="4285350"/>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55" idx="0"/>
          </p:cNvCxnSpPr>
          <p:nvPr/>
        </p:nvCxnSpPr>
        <p:spPr>
          <a:xfrm>
            <a:off x="2170772" y="4298695"/>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56" idx="0"/>
            <a:endCxn id="56" idx="2"/>
          </p:cNvCxnSpPr>
          <p:nvPr/>
        </p:nvCxnSpPr>
        <p:spPr>
          <a:xfrm flipV="1">
            <a:off x="1975070" y="4293096"/>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363072" y="4285350"/>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619672" y="2708920"/>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a:p>
            <a:r>
              <a:rPr lang="en-GB" sz="1400" b="1" dirty="0" smtClean="0">
                <a:solidFill>
                  <a:prstClr val="black"/>
                </a:solidFill>
              </a:rPr>
              <a:t>Boundary</a:t>
            </a:r>
          </a:p>
          <a:p>
            <a:r>
              <a:rPr lang="en-GB" sz="1400" b="1" dirty="0" smtClean="0">
                <a:solidFill>
                  <a:prstClr val="black"/>
                </a:solidFill>
              </a:rPr>
              <a:t>Partner </a:t>
            </a:r>
            <a:r>
              <a:rPr lang="en-GB" sz="1400" b="1" dirty="0">
                <a:solidFill>
                  <a:prstClr val="black"/>
                </a:solidFill>
              </a:rPr>
              <a:t/>
            </a:r>
            <a:br>
              <a:rPr lang="en-GB" sz="1400" b="1" dirty="0">
                <a:solidFill>
                  <a:prstClr val="black"/>
                </a:solidFill>
              </a:rPr>
            </a:br>
            <a:endParaRPr lang="en-GB" sz="1400" b="1" dirty="0">
              <a:solidFill>
                <a:prstClr val="black"/>
              </a:solidFill>
            </a:endParaRPr>
          </a:p>
        </p:txBody>
      </p:sp>
      <p:sp>
        <p:nvSpPr>
          <p:cNvPr id="106" name="Line 35"/>
          <p:cNvSpPr>
            <a:spLocks noChangeShapeType="1"/>
          </p:cNvSpPr>
          <p:nvPr/>
        </p:nvSpPr>
        <p:spPr bwMode="auto">
          <a:xfrm flipH="1" flipV="1">
            <a:off x="2542482" y="4404786"/>
            <a:ext cx="63946" cy="297656"/>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07" name="AutoShape 4"/>
          <p:cNvSpPr>
            <a:spLocks noChangeArrowheads="1"/>
          </p:cNvSpPr>
          <p:nvPr/>
        </p:nvSpPr>
        <p:spPr bwMode="auto">
          <a:xfrm>
            <a:off x="1475656" y="1503452"/>
            <a:ext cx="1333502" cy="57888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smtClean="0">
                <a:solidFill>
                  <a:srgbClr val="000000"/>
                </a:solidFill>
                <a:cs typeface="Times New Roman" pitchFamily="18" charset="0"/>
              </a:rPr>
              <a:t>Component</a:t>
            </a:r>
            <a:endParaRPr lang="en-GB" sz="1400" b="1" kern="0" dirty="0">
              <a:solidFill>
                <a:srgbClr val="000000"/>
              </a:solidFill>
              <a:cs typeface="Times New Roman" pitchFamily="18" charset="0"/>
            </a:endParaRP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108" name="Rectangle 11"/>
          <p:cNvSpPr>
            <a:spLocks noChangeArrowheads="1"/>
          </p:cNvSpPr>
          <p:nvPr/>
        </p:nvSpPr>
        <p:spPr bwMode="auto">
          <a:xfrm>
            <a:off x="3563888" y="1226950"/>
            <a:ext cx="2990101" cy="307777"/>
          </a:xfrm>
          <a:prstGeom prst="rect">
            <a:avLst/>
          </a:prstGeom>
          <a:solidFill>
            <a:srgbClr val="FF3300"/>
          </a:solidFill>
          <a:ln w="12700">
            <a:solidFill>
              <a:srgbClr val="000000"/>
            </a:solidFill>
            <a:miter lim="800000"/>
            <a:headEnd/>
            <a:tailEnd/>
          </a:ln>
        </p:spPr>
        <p:txBody>
          <a:bodyPr wrap="square">
            <a:spAutoFit/>
          </a:bodyPr>
          <a:lstStyle/>
          <a:p>
            <a:pPr fontAlgn="auto">
              <a:spcBef>
                <a:spcPts val="0"/>
              </a:spcBef>
              <a:spcAft>
                <a:spcPts val="0"/>
              </a:spcAft>
            </a:pPr>
            <a:r>
              <a:rPr lang="en-GB" sz="1400" b="1" kern="0" dirty="0" smtClean="0">
                <a:solidFill>
                  <a:srgbClr val="000000"/>
                </a:solidFill>
                <a:cs typeface="Times New Roman" pitchFamily="18" charset="0"/>
              </a:rPr>
              <a:t>Logframe tracking form</a:t>
            </a:r>
            <a:endParaRPr lang="en-GB" sz="1400" b="1" kern="0" dirty="0">
              <a:solidFill>
                <a:srgbClr val="000000"/>
              </a:solidFill>
              <a:cs typeface="Times New Roman" pitchFamily="18" charset="0"/>
            </a:endParaRPr>
          </a:p>
        </p:txBody>
      </p:sp>
      <p:sp>
        <p:nvSpPr>
          <p:cNvPr id="115" name="AutoShape 7"/>
          <p:cNvSpPr>
            <a:spLocks noChangeArrowheads="1"/>
          </p:cNvSpPr>
          <p:nvPr/>
        </p:nvSpPr>
        <p:spPr bwMode="auto">
          <a:xfrm>
            <a:off x="1835696" y="4725144"/>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16" name="Rectangle 8"/>
          <p:cNvSpPr>
            <a:spLocks noChangeArrowheads="1"/>
          </p:cNvSpPr>
          <p:nvPr/>
        </p:nvSpPr>
        <p:spPr bwMode="auto">
          <a:xfrm>
            <a:off x="1475656" y="6093842"/>
            <a:ext cx="1477518" cy="504825"/>
          </a:xfrm>
          <a:prstGeom prst="rect">
            <a:avLst/>
          </a:prstGeom>
          <a:solidFill>
            <a:srgbClr val="00B050"/>
          </a:solidFill>
          <a:ln w="9525">
            <a:solidFill>
              <a:schemeClr val="tx1"/>
            </a:solidFill>
            <a:miter lim="800000"/>
            <a:headEnd/>
            <a:tailEnd/>
          </a:ln>
          <a:effectLst/>
        </p:spPr>
        <p:txBody>
          <a:bodyPr wrap="none" anchor="ctr"/>
          <a:lstStyle/>
          <a:p>
            <a:pPr algn="ctr"/>
            <a:r>
              <a:rPr lang="en-GB" sz="1400" b="1" dirty="0" smtClean="0">
                <a:solidFill>
                  <a:prstClr val="black"/>
                </a:solidFill>
              </a:rPr>
              <a:t>Inputs</a:t>
            </a:r>
            <a:endParaRPr lang="en-GB" sz="1400" b="1" dirty="0">
              <a:solidFill>
                <a:prstClr val="black"/>
              </a:solidFill>
            </a:endParaRPr>
          </a:p>
        </p:txBody>
      </p:sp>
      <p:sp>
        <p:nvSpPr>
          <p:cNvPr id="117" name="Rectangle 15"/>
          <p:cNvSpPr>
            <a:spLocks noChangeArrowheads="1"/>
          </p:cNvSpPr>
          <p:nvPr/>
        </p:nvSpPr>
        <p:spPr bwMode="auto">
          <a:xfrm>
            <a:off x="1584749" y="5374802"/>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21" name="Line 26"/>
          <p:cNvSpPr>
            <a:spLocks noChangeShapeType="1"/>
          </p:cNvSpPr>
          <p:nvPr/>
        </p:nvSpPr>
        <p:spPr bwMode="auto">
          <a:xfrm flipV="1">
            <a:off x="2267744" y="5085729"/>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22" name="Line 27"/>
          <p:cNvSpPr>
            <a:spLocks noChangeShapeType="1"/>
          </p:cNvSpPr>
          <p:nvPr/>
        </p:nvSpPr>
        <p:spPr bwMode="auto">
          <a:xfrm flipV="1">
            <a:off x="2267744" y="5733480"/>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5" name="TextBox 4"/>
          <p:cNvSpPr txBox="1"/>
          <p:nvPr/>
        </p:nvSpPr>
        <p:spPr>
          <a:xfrm>
            <a:off x="3664496" y="3234462"/>
            <a:ext cx="3024336" cy="307777"/>
          </a:xfrm>
          <a:prstGeom prst="rect">
            <a:avLst/>
          </a:prstGeom>
          <a:noFill/>
        </p:spPr>
        <p:txBody>
          <a:bodyPr wrap="square" rtlCol="0">
            <a:spAutoFit/>
          </a:bodyPr>
          <a:lstStyle/>
          <a:p>
            <a:r>
              <a:rPr lang="en-GB" sz="1400" b="1" dirty="0">
                <a:solidFill>
                  <a:prstClr val="black"/>
                </a:solidFill>
              </a:rPr>
              <a:t>Partner Outcome Monitoring Form</a:t>
            </a:r>
          </a:p>
        </p:txBody>
      </p:sp>
      <p:grpSp>
        <p:nvGrpSpPr>
          <p:cNvPr id="11" name="Group 10"/>
          <p:cNvGrpSpPr/>
          <p:nvPr/>
        </p:nvGrpSpPr>
        <p:grpSpPr>
          <a:xfrm>
            <a:off x="3592488" y="4725143"/>
            <a:ext cx="2961501" cy="1367111"/>
            <a:chOff x="3419872" y="4797152"/>
            <a:chExt cx="5517504" cy="1006747"/>
          </a:xfrm>
        </p:grpSpPr>
        <p:sp>
          <p:nvSpPr>
            <p:cNvPr id="118" name="Rectangle 16"/>
            <p:cNvSpPr>
              <a:spLocks noChangeArrowheads="1"/>
            </p:cNvSpPr>
            <p:nvPr/>
          </p:nvSpPr>
          <p:spPr bwMode="auto">
            <a:xfrm>
              <a:off x="3419872" y="4797152"/>
              <a:ext cx="5517504" cy="1006747"/>
            </a:xfrm>
            <a:prstGeom prst="rect">
              <a:avLst/>
            </a:prstGeom>
            <a:solidFill>
              <a:srgbClr val="00B05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10" name="TextBox 9"/>
            <p:cNvSpPr txBox="1"/>
            <p:nvPr/>
          </p:nvSpPr>
          <p:spPr>
            <a:xfrm>
              <a:off x="3707904" y="4818638"/>
              <a:ext cx="4869254" cy="861263"/>
            </a:xfrm>
            <a:prstGeom prst="rect">
              <a:avLst/>
            </a:prstGeom>
            <a:noFill/>
          </p:spPr>
          <p:txBody>
            <a:bodyPr wrap="square" rtlCol="0">
              <a:spAutoFit/>
            </a:bodyPr>
            <a:lstStyle/>
            <a:p>
              <a:r>
                <a:rPr lang="en-GB" sz="1400" b="1" dirty="0" smtClean="0">
                  <a:solidFill>
                    <a:prstClr val="black"/>
                  </a:solidFill>
                </a:rPr>
                <a:t>Gantt charts</a:t>
              </a:r>
            </a:p>
            <a:p>
              <a:r>
                <a:rPr lang="en-GB" sz="1400" b="1" dirty="0" smtClean="0">
                  <a:solidFill>
                    <a:prstClr val="black"/>
                  </a:solidFill>
                </a:rPr>
                <a:t>Logframe &amp; other </a:t>
              </a:r>
              <a:r>
                <a:rPr lang="en-GB" sz="1400" b="1" dirty="0">
                  <a:solidFill>
                    <a:prstClr val="black"/>
                  </a:solidFill>
                </a:rPr>
                <a:t>tracking </a:t>
              </a:r>
              <a:r>
                <a:rPr lang="en-GB" sz="1400" b="1" dirty="0" smtClean="0">
                  <a:solidFill>
                    <a:prstClr val="black"/>
                  </a:solidFill>
                </a:rPr>
                <a:t>forms</a:t>
              </a:r>
              <a:endParaRPr lang="en-GB" sz="1400" b="1" dirty="0">
                <a:solidFill>
                  <a:prstClr val="black"/>
                </a:solidFill>
              </a:endParaRPr>
            </a:p>
            <a:p>
              <a:r>
                <a:rPr lang="en-GB" sz="1400" b="1" dirty="0" smtClean="0">
                  <a:solidFill>
                    <a:prstClr val="black"/>
                  </a:solidFill>
                </a:rPr>
                <a:t>Quality Assurance checklists</a:t>
              </a:r>
              <a:endParaRPr lang="en-GB" sz="1400" b="1" dirty="0">
                <a:solidFill>
                  <a:prstClr val="black"/>
                </a:solidFill>
              </a:endParaRPr>
            </a:p>
            <a:p>
              <a:r>
                <a:rPr lang="en-GB" sz="1400" b="1" dirty="0">
                  <a:solidFill>
                    <a:prstClr val="black"/>
                  </a:solidFill>
                </a:rPr>
                <a:t>Meeting evaluation forms</a:t>
              </a:r>
              <a:endParaRPr lang="en-GB" dirty="0"/>
            </a:p>
          </p:txBody>
        </p:sp>
      </p:grpSp>
      <p:sp>
        <p:nvSpPr>
          <p:cNvPr id="165" name="Rectangle 16"/>
          <p:cNvSpPr>
            <a:spLocks noChangeArrowheads="1"/>
          </p:cNvSpPr>
          <p:nvPr/>
        </p:nvSpPr>
        <p:spPr bwMode="auto">
          <a:xfrm>
            <a:off x="3592488" y="6146140"/>
            <a:ext cx="2961501" cy="523220"/>
          </a:xfrm>
          <a:prstGeom prst="rect">
            <a:avLst/>
          </a:prstGeom>
          <a:solidFill>
            <a:srgbClr val="00B05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166" name="TextBox 165"/>
          <p:cNvSpPr txBox="1"/>
          <p:nvPr/>
        </p:nvSpPr>
        <p:spPr>
          <a:xfrm>
            <a:off x="3757231" y="6186790"/>
            <a:ext cx="2283529" cy="523220"/>
          </a:xfrm>
          <a:prstGeom prst="rect">
            <a:avLst/>
          </a:prstGeom>
          <a:noFill/>
        </p:spPr>
        <p:txBody>
          <a:bodyPr wrap="square" rtlCol="0">
            <a:spAutoFit/>
          </a:bodyPr>
          <a:lstStyle/>
          <a:p>
            <a:r>
              <a:rPr lang="en-GB" sz="1400" b="1" dirty="0">
                <a:solidFill>
                  <a:prstClr val="black"/>
                </a:solidFill>
              </a:rPr>
              <a:t>Gantt </a:t>
            </a:r>
            <a:r>
              <a:rPr lang="en-GB" sz="1400" b="1" dirty="0" smtClean="0">
                <a:solidFill>
                  <a:prstClr val="black"/>
                </a:solidFill>
              </a:rPr>
              <a:t>charts</a:t>
            </a:r>
            <a:endParaRPr lang="en-GB" sz="1400" dirty="0"/>
          </a:p>
          <a:p>
            <a:r>
              <a:rPr lang="en-GB" sz="1400" b="1" dirty="0" smtClean="0">
                <a:solidFill>
                  <a:prstClr val="black"/>
                </a:solidFill>
              </a:rPr>
              <a:t>Project financial reports</a:t>
            </a:r>
          </a:p>
        </p:txBody>
      </p:sp>
      <p:sp>
        <p:nvSpPr>
          <p:cNvPr id="169" name="Rectangle 2"/>
          <p:cNvSpPr>
            <a:spLocks noChangeArrowheads="1"/>
          </p:cNvSpPr>
          <p:nvPr/>
        </p:nvSpPr>
        <p:spPr bwMode="auto">
          <a:xfrm>
            <a:off x="1259632" y="858198"/>
            <a:ext cx="1800225" cy="338554"/>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1400"/>
              </a:spcBef>
              <a:spcAft>
                <a:spcPts val="1400"/>
              </a:spcAft>
            </a:pPr>
            <a:r>
              <a:rPr lang="en-GB" sz="1600" b="1" kern="0" dirty="0">
                <a:solidFill>
                  <a:srgbClr val="000000"/>
                </a:solidFill>
                <a:cs typeface="Times New Roman" pitchFamily="18" charset="0"/>
              </a:rPr>
              <a:t>Project </a:t>
            </a:r>
            <a:r>
              <a:rPr lang="en-GB" sz="1600" b="1" kern="0" dirty="0" smtClean="0">
                <a:solidFill>
                  <a:srgbClr val="000000"/>
                </a:solidFill>
                <a:cs typeface="Times New Roman" pitchFamily="18" charset="0"/>
              </a:rPr>
              <a:t>Objective</a:t>
            </a:r>
          </a:p>
        </p:txBody>
      </p:sp>
      <p:sp>
        <p:nvSpPr>
          <p:cNvPr id="170" name="Line 35"/>
          <p:cNvSpPr>
            <a:spLocks noChangeShapeType="1"/>
          </p:cNvSpPr>
          <p:nvPr/>
        </p:nvSpPr>
        <p:spPr bwMode="auto">
          <a:xfrm flipH="1" flipV="1">
            <a:off x="2159742" y="1226950"/>
            <a:ext cx="2" cy="279320"/>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4" name="TextBox 3"/>
          <p:cNvSpPr txBox="1"/>
          <p:nvPr/>
        </p:nvSpPr>
        <p:spPr>
          <a:xfrm>
            <a:off x="1115616" y="260648"/>
            <a:ext cx="2125903" cy="400110"/>
          </a:xfrm>
          <a:prstGeom prst="rect">
            <a:avLst/>
          </a:prstGeom>
          <a:noFill/>
        </p:spPr>
        <p:txBody>
          <a:bodyPr wrap="none" rtlCol="0">
            <a:spAutoFit/>
          </a:bodyPr>
          <a:lstStyle/>
          <a:p>
            <a:r>
              <a:rPr lang="en-GB" sz="2000" b="1" dirty="0" smtClean="0"/>
              <a:t>Intervention logic</a:t>
            </a:r>
            <a:endParaRPr lang="en-GB" sz="2000" b="1" dirty="0"/>
          </a:p>
        </p:txBody>
      </p:sp>
      <p:sp>
        <p:nvSpPr>
          <p:cNvPr id="53" name="TextBox 52"/>
          <p:cNvSpPr txBox="1"/>
          <p:nvPr/>
        </p:nvSpPr>
        <p:spPr>
          <a:xfrm>
            <a:off x="3886257" y="260648"/>
            <a:ext cx="1912703" cy="400110"/>
          </a:xfrm>
          <a:prstGeom prst="rect">
            <a:avLst/>
          </a:prstGeom>
          <a:noFill/>
        </p:spPr>
        <p:txBody>
          <a:bodyPr wrap="none" rtlCol="0">
            <a:spAutoFit/>
          </a:bodyPr>
          <a:lstStyle/>
          <a:p>
            <a:r>
              <a:rPr lang="en-GB" sz="2000" b="1" dirty="0" smtClean="0"/>
              <a:t>Monitoring tool</a:t>
            </a:r>
            <a:endParaRPr lang="en-GB" sz="2000" b="1" dirty="0"/>
          </a:p>
        </p:txBody>
      </p:sp>
      <p:sp>
        <p:nvSpPr>
          <p:cNvPr id="54" name="TextBox 53"/>
          <p:cNvSpPr txBox="1"/>
          <p:nvPr/>
        </p:nvSpPr>
        <p:spPr>
          <a:xfrm>
            <a:off x="7409763" y="260648"/>
            <a:ext cx="1266693" cy="707886"/>
          </a:xfrm>
          <a:prstGeom prst="rect">
            <a:avLst/>
          </a:prstGeom>
          <a:noFill/>
        </p:spPr>
        <p:txBody>
          <a:bodyPr wrap="none" rtlCol="0">
            <a:spAutoFit/>
          </a:bodyPr>
          <a:lstStyle/>
          <a:p>
            <a:pPr algn="ctr"/>
            <a:r>
              <a:rPr lang="en-GB" sz="2000" b="1" dirty="0" smtClean="0"/>
              <a:t>Summary</a:t>
            </a:r>
          </a:p>
          <a:p>
            <a:pPr algn="ctr"/>
            <a:r>
              <a:rPr lang="en-GB" sz="2000" b="1" dirty="0" smtClean="0"/>
              <a:t>reports</a:t>
            </a:r>
            <a:endParaRPr lang="en-GB" sz="2000" b="1" dirty="0"/>
          </a:p>
        </p:txBody>
      </p:sp>
      <p:sp>
        <p:nvSpPr>
          <p:cNvPr id="7" name="Rectangle 6"/>
          <p:cNvSpPr/>
          <p:nvPr/>
        </p:nvSpPr>
        <p:spPr>
          <a:xfrm>
            <a:off x="7524328" y="1503452"/>
            <a:ext cx="648072" cy="5095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smtClean="0"/>
              <a:t>UNEP Half-Yearly Report</a:t>
            </a:r>
            <a:endParaRPr lang="en-GB" dirty="0"/>
          </a:p>
        </p:txBody>
      </p:sp>
      <p:sp>
        <p:nvSpPr>
          <p:cNvPr id="57" name="Rectangle 56"/>
          <p:cNvSpPr/>
          <p:nvPr/>
        </p:nvSpPr>
        <p:spPr>
          <a:xfrm>
            <a:off x="8244408" y="1484784"/>
            <a:ext cx="648072" cy="5095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smtClean="0"/>
              <a:t>UNEP Project Implementation Report</a:t>
            </a:r>
            <a:endParaRPr lang="en-GB" dirty="0"/>
          </a:p>
        </p:txBody>
      </p:sp>
      <p:cxnSp>
        <p:nvCxnSpPr>
          <p:cNvPr id="13" name="Straight Arrow Connector 12"/>
          <p:cNvCxnSpPr/>
          <p:nvPr/>
        </p:nvCxnSpPr>
        <p:spPr>
          <a:xfrm>
            <a:off x="5868144" y="1534727"/>
            <a:ext cx="1656184" cy="84132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553989" y="3392849"/>
            <a:ext cx="970339" cy="1591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18" idx="3"/>
          </p:cNvCxnSpPr>
          <p:nvPr/>
        </p:nvCxnSpPr>
        <p:spPr>
          <a:xfrm flipV="1">
            <a:off x="6553989" y="4858764"/>
            <a:ext cx="970339" cy="549935"/>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65" idx="3"/>
          </p:cNvCxnSpPr>
          <p:nvPr/>
        </p:nvCxnSpPr>
        <p:spPr>
          <a:xfrm flipV="1">
            <a:off x="6553989" y="6130366"/>
            <a:ext cx="1004574" cy="27738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11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8" grpId="0" animBg="1"/>
      <p:bldP spid="5" grpId="0"/>
      <p:bldP spid="165" grpId="0" animBg="1"/>
      <p:bldP spid="16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s-ES">
              <a:latin typeface="Calibri" pitchFamily="34" charset="0"/>
            </a:endParaRPr>
          </a:p>
        </p:txBody>
      </p:sp>
      <p:sp>
        <p:nvSpPr>
          <p:cNvPr id="48131" name="Text Box 3"/>
          <p:cNvSpPr txBox="1">
            <a:spLocks noChangeArrowheads="1"/>
          </p:cNvSpPr>
          <p:nvPr/>
        </p:nvSpPr>
        <p:spPr bwMode="auto">
          <a:xfrm>
            <a:off x="6270625" y="6477000"/>
            <a:ext cx="2713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s-ES" sz="1400" dirty="0">
                <a:solidFill>
                  <a:schemeClr val="bg1"/>
                </a:solidFill>
                <a:latin typeface="Calibri" pitchFamily="34" charset="0"/>
              </a:rPr>
              <a:t>Gracias a Michael </a:t>
            </a:r>
            <a:r>
              <a:rPr lang="es-ES" sz="1400" dirty="0" err="1">
                <a:solidFill>
                  <a:schemeClr val="bg1"/>
                </a:solidFill>
                <a:latin typeface="Calibri" pitchFamily="34" charset="0"/>
              </a:rPr>
              <a:t>Quinn</a:t>
            </a:r>
            <a:r>
              <a:rPr lang="es-ES" sz="1400" dirty="0">
                <a:solidFill>
                  <a:schemeClr val="bg1"/>
                </a:solidFill>
                <a:latin typeface="Calibri" pitchFamily="34" charset="0"/>
              </a:rPr>
              <a:t> </a:t>
            </a:r>
            <a:r>
              <a:rPr lang="es-ES" sz="1400" dirty="0" err="1">
                <a:solidFill>
                  <a:schemeClr val="bg1"/>
                </a:solidFill>
                <a:latin typeface="Calibri" pitchFamily="34" charset="0"/>
              </a:rPr>
              <a:t>Patton</a:t>
            </a:r>
            <a:endParaRPr lang="es-ES" sz="1400" dirty="0">
              <a:solidFill>
                <a:schemeClr val="bg1"/>
              </a:solidFill>
              <a:latin typeface="Calibri" pitchFamily="34" charset="0"/>
            </a:endParaRP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71500"/>
            <a:ext cx="8077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mtClean="0"/>
              <a:t>Ricardo.Wilson-Grau@inter.nl.net</a:t>
            </a:r>
          </a:p>
        </p:txBody>
      </p:sp>
      <p:sp>
        <p:nvSpPr>
          <p:cNvPr id="2" name="TextBox 1"/>
          <p:cNvSpPr txBox="1"/>
          <p:nvPr/>
        </p:nvSpPr>
        <p:spPr>
          <a:xfrm>
            <a:off x="933151" y="94276"/>
            <a:ext cx="7277698" cy="461665"/>
          </a:xfrm>
          <a:prstGeom prst="rect">
            <a:avLst/>
          </a:prstGeom>
          <a:noFill/>
        </p:spPr>
        <p:txBody>
          <a:bodyPr wrap="none" rtlCol="0">
            <a:spAutoFit/>
          </a:bodyPr>
          <a:lstStyle/>
          <a:p>
            <a:r>
              <a:rPr lang="en-GB" dirty="0" smtClean="0">
                <a:solidFill>
                  <a:schemeClr val="bg1"/>
                </a:solidFill>
              </a:rPr>
              <a:t>BUT THE SYSTEM SHOULD NOT BE TOO HEAVY!!</a:t>
            </a:r>
            <a:endParaRPr lang="en-GB" dirty="0">
              <a:solidFill>
                <a:schemeClr val="bg1"/>
              </a:solidFill>
            </a:endParaRPr>
          </a:p>
        </p:txBody>
      </p:sp>
    </p:spTree>
    <p:extLst>
      <p:ext uri="{BB962C8B-B14F-4D97-AF65-F5344CB8AC3E}">
        <p14:creationId xmlns:p14="http://schemas.microsoft.com/office/powerpoint/2010/main" val="928293701"/>
      </p:ext>
    </p:extLst>
  </p:cSld>
  <p:clrMapOvr>
    <a:masterClrMapping/>
  </p:clrMapOvr>
  <p:transition>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214478" y="318592"/>
            <a:ext cx="6781800" cy="806152"/>
          </a:xfrm>
        </p:spPr>
        <p:txBody>
          <a:bodyPr/>
          <a:lstStyle/>
          <a:p>
            <a:r>
              <a:rPr lang="en-GB" b="1" dirty="0"/>
              <a:t>The PBME System for the Cameroon Biosecurity Project</a:t>
            </a:r>
          </a:p>
        </p:txBody>
      </p:sp>
      <p:sp>
        <p:nvSpPr>
          <p:cNvPr id="6" name="Content Placeholder 2"/>
          <p:cNvSpPr>
            <a:spLocks noGrp="1"/>
          </p:cNvSpPr>
          <p:nvPr>
            <p:ph idx="1"/>
          </p:nvPr>
        </p:nvSpPr>
        <p:spPr>
          <a:xfrm>
            <a:off x="611560" y="1124744"/>
            <a:ext cx="8532440" cy="4724400"/>
          </a:xfrm>
        </p:spPr>
        <p:txBody>
          <a:bodyPr/>
          <a:lstStyle/>
          <a:p>
            <a:pPr marL="342900" lvl="2" indent="-342900">
              <a:spcBef>
                <a:spcPts val="0"/>
              </a:spcBef>
              <a:buFont typeface="Courier New" pitchFamily="49" charset="0"/>
              <a:buChar char="•"/>
            </a:pPr>
            <a:r>
              <a:rPr lang="en-GB" sz="2200" dirty="0" smtClean="0">
                <a:ea typeface="+mn-ea"/>
                <a:cs typeface="+mn-cs"/>
              </a:rPr>
              <a:t>Monitoring </a:t>
            </a:r>
            <a:r>
              <a:rPr lang="en-GB" sz="2200" dirty="0">
                <a:ea typeface="+mn-ea"/>
                <a:cs typeface="+mn-cs"/>
              </a:rPr>
              <a:t>inputs</a:t>
            </a:r>
          </a:p>
          <a:p>
            <a:pPr marL="342900" lvl="2" indent="-342900">
              <a:spcBef>
                <a:spcPts val="0"/>
              </a:spcBef>
              <a:buFont typeface="Courier New" pitchFamily="49" charset="0"/>
              <a:buChar char="•"/>
            </a:pPr>
            <a:r>
              <a:rPr lang="en-GB" sz="2200" dirty="0">
                <a:ea typeface="+mn-ea"/>
                <a:cs typeface="+mn-cs"/>
              </a:rPr>
              <a:t>Monitoring activities &amp; outputs</a:t>
            </a:r>
          </a:p>
          <a:p>
            <a:pPr marL="342900" lvl="2" indent="-342900">
              <a:spcBef>
                <a:spcPts val="0"/>
              </a:spcBef>
              <a:buFont typeface="Courier New" pitchFamily="49" charset="0"/>
              <a:buChar char="•"/>
            </a:pPr>
            <a:r>
              <a:rPr lang="en-GB" sz="2200" dirty="0">
                <a:ea typeface="+mn-ea"/>
                <a:cs typeface="+mn-cs"/>
              </a:rPr>
              <a:t>Monitoring outcomes</a:t>
            </a:r>
          </a:p>
          <a:p>
            <a:pPr marL="342900" lvl="2" indent="-342900">
              <a:spcBef>
                <a:spcPts val="0"/>
              </a:spcBef>
              <a:buFont typeface="Courier New" pitchFamily="49" charset="0"/>
              <a:buChar char="•"/>
            </a:pPr>
            <a:r>
              <a:rPr lang="en-GB" sz="2200" dirty="0">
                <a:ea typeface="+mn-ea"/>
                <a:cs typeface="+mn-cs"/>
              </a:rPr>
              <a:t>Monitoring objectives</a:t>
            </a:r>
          </a:p>
          <a:p>
            <a:pPr marL="342900" lvl="2" indent="-342900">
              <a:spcBef>
                <a:spcPts val="0"/>
              </a:spcBef>
              <a:buFont typeface="Courier New" pitchFamily="49" charset="0"/>
              <a:buChar char="•"/>
            </a:pPr>
            <a:r>
              <a:rPr lang="en-GB" sz="2200" dirty="0">
                <a:ea typeface="+mn-ea"/>
                <a:cs typeface="+mn-cs"/>
              </a:rPr>
              <a:t>Implementation of the system</a:t>
            </a:r>
          </a:p>
          <a:p>
            <a:pPr>
              <a:spcBef>
                <a:spcPts val="0"/>
              </a:spcBef>
            </a:pPr>
            <a:endParaRPr lang="en-GB" sz="2400" dirty="0" smtClean="0"/>
          </a:p>
          <a:p>
            <a:pPr>
              <a:spcBef>
                <a:spcPts val="0"/>
              </a:spcBef>
            </a:pPr>
            <a:endParaRPr lang="en-GB" sz="2400" dirty="0" smtClean="0"/>
          </a:p>
          <a:p>
            <a:pPr>
              <a:spcBef>
                <a:spcPts val="0"/>
              </a:spcBef>
            </a:pPr>
            <a:endParaRPr lang="en-GB" sz="2400" dirty="0" smtClean="0"/>
          </a:p>
        </p:txBody>
      </p:sp>
    </p:spTree>
    <p:extLst>
      <p:ext uri="{BB962C8B-B14F-4D97-AF65-F5344CB8AC3E}">
        <p14:creationId xmlns:p14="http://schemas.microsoft.com/office/powerpoint/2010/main" val="42184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
        <p:nvSpPr>
          <p:cNvPr id="3" name="Title 1"/>
          <p:cNvSpPr>
            <a:spLocks noGrp="1"/>
          </p:cNvSpPr>
          <p:nvPr>
            <p:ph type="title"/>
          </p:nvPr>
        </p:nvSpPr>
        <p:spPr>
          <a:xfrm>
            <a:off x="1214478" y="-27384"/>
            <a:ext cx="6781800" cy="806152"/>
          </a:xfrm>
        </p:spPr>
        <p:txBody>
          <a:bodyPr/>
          <a:lstStyle/>
          <a:p>
            <a:r>
              <a:rPr lang="en-GB" b="1" dirty="0"/>
              <a:t>Monitoring inputs</a:t>
            </a:r>
          </a:p>
        </p:txBody>
      </p:sp>
      <p:sp>
        <p:nvSpPr>
          <p:cNvPr id="5" name="Content Placeholder 2"/>
          <p:cNvSpPr>
            <a:spLocks noGrp="1"/>
          </p:cNvSpPr>
          <p:nvPr>
            <p:ph idx="1"/>
          </p:nvPr>
        </p:nvSpPr>
        <p:spPr>
          <a:xfrm>
            <a:off x="611560" y="1124744"/>
            <a:ext cx="8532440" cy="4724400"/>
          </a:xfrm>
        </p:spPr>
        <p:txBody>
          <a:bodyPr/>
          <a:lstStyle/>
          <a:p>
            <a:pPr>
              <a:spcBef>
                <a:spcPts val="0"/>
              </a:spcBef>
            </a:pPr>
            <a:r>
              <a:rPr lang="en-GB" sz="2200" dirty="0" smtClean="0"/>
              <a:t>Monitoring money</a:t>
            </a:r>
          </a:p>
          <a:p>
            <a:pPr lvl="2">
              <a:spcBef>
                <a:spcPts val="0"/>
              </a:spcBef>
              <a:buFont typeface="Courier New" pitchFamily="49" charset="0"/>
              <a:buChar char="o"/>
            </a:pPr>
            <a:r>
              <a:rPr lang="en-GB" sz="1800" dirty="0"/>
              <a:t>Daily Financial Records</a:t>
            </a:r>
          </a:p>
          <a:p>
            <a:pPr lvl="2">
              <a:spcBef>
                <a:spcPts val="0"/>
              </a:spcBef>
              <a:buFont typeface="Courier New" pitchFamily="49" charset="0"/>
              <a:buChar char="o"/>
            </a:pPr>
            <a:r>
              <a:rPr lang="en-GB" sz="1800" dirty="0"/>
              <a:t>Financial Reporting</a:t>
            </a:r>
          </a:p>
          <a:p>
            <a:pPr lvl="2">
              <a:spcBef>
                <a:spcPts val="0"/>
              </a:spcBef>
              <a:buFont typeface="Courier New" pitchFamily="49" charset="0"/>
              <a:buChar char="o"/>
            </a:pPr>
            <a:r>
              <a:rPr lang="en-GB" sz="1800" dirty="0"/>
              <a:t>Cash Advances</a:t>
            </a:r>
          </a:p>
          <a:p>
            <a:pPr lvl="2">
              <a:spcBef>
                <a:spcPts val="0"/>
              </a:spcBef>
              <a:buFont typeface="Courier New" pitchFamily="49" charset="0"/>
              <a:buChar char="o"/>
            </a:pPr>
            <a:r>
              <a:rPr lang="en-GB" sz="1800" dirty="0" smtClean="0"/>
              <a:t>Co-financing</a:t>
            </a:r>
          </a:p>
          <a:p>
            <a:pPr>
              <a:spcBef>
                <a:spcPts val="0"/>
              </a:spcBef>
            </a:pPr>
            <a:r>
              <a:rPr lang="en-GB" sz="2200" dirty="0" smtClean="0"/>
              <a:t>Monitoring resources:</a:t>
            </a:r>
          </a:p>
          <a:p>
            <a:pPr lvl="2">
              <a:spcBef>
                <a:spcPts val="0"/>
              </a:spcBef>
              <a:buFont typeface="Courier New" pitchFamily="49" charset="0"/>
              <a:buChar char="o"/>
            </a:pPr>
            <a:r>
              <a:rPr lang="en-GB" sz="1800" dirty="0" smtClean="0"/>
              <a:t>Inventory </a:t>
            </a:r>
            <a:r>
              <a:rPr lang="en-GB" sz="1800" dirty="0"/>
              <a:t>of non-expendable </a:t>
            </a:r>
            <a:r>
              <a:rPr lang="en-GB" sz="1800" dirty="0" smtClean="0"/>
              <a:t>equipment</a:t>
            </a:r>
          </a:p>
          <a:p>
            <a:pPr lvl="2">
              <a:spcBef>
                <a:spcPts val="0"/>
              </a:spcBef>
              <a:buFont typeface="Courier New" pitchFamily="49" charset="0"/>
              <a:buChar char="o"/>
            </a:pPr>
            <a:r>
              <a:rPr lang="en-GB" sz="1800" dirty="0" smtClean="0"/>
              <a:t>Equipment transfer letter</a:t>
            </a:r>
          </a:p>
          <a:p>
            <a:pPr>
              <a:spcBef>
                <a:spcPts val="0"/>
              </a:spcBef>
            </a:pPr>
            <a:r>
              <a:rPr lang="en-GB" sz="2200" dirty="0" smtClean="0"/>
              <a:t>Monitoring time:</a:t>
            </a:r>
            <a:endParaRPr lang="en-GB" sz="2200" dirty="0"/>
          </a:p>
          <a:p>
            <a:pPr lvl="2">
              <a:spcBef>
                <a:spcPts val="0"/>
              </a:spcBef>
              <a:buFont typeface="Courier New" pitchFamily="49" charset="0"/>
              <a:buChar char="o"/>
            </a:pPr>
            <a:r>
              <a:rPr lang="en-GB" sz="1800" dirty="0" smtClean="0"/>
              <a:t>Gantt chart</a:t>
            </a:r>
            <a:endParaRPr lang="en-GB" sz="1800" dirty="0"/>
          </a:p>
          <a:p>
            <a:pPr lvl="2">
              <a:spcBef>
                <a:spcPts val="0"/>
              </a:spcBef>
              <a:buFont typeface="Courier New" pitchFamily="49" charset="0"/>
              <a:buChar char="o"/>
            </a:pPr>
            <a:r>
              <a:rPr lang="en-GB" sz="1800" dirty="0"/>
              <a:t>logframe tracking form</a:t>
            </a:r>
          </a:p>
          <a:p>
            <a:pPr>
              <a:spcBef>
                <a:spcPts val="0"/>
              </a:spcBef>
            </a:pPr>
            <a:endParaRPr lang="en-GB" sz="2400" dirty="0" smtClean="0"/>
          </a:p>
          <a:p>
            <a:pPr>
              <a:spcBef>
                <a:spcPts val="0"/>
              </a:spcBef>
            </a:pPr>
            <a:endParaRPr lang="en-GB" sz="2400" dirty="0" smtClean="0"/>
          </a:p>
          <a:p>
            <a:pPr>
              <a:spcBef>
                <a:spcPts val="0"/>
              </a:spcBef>
            </a:pPr>
            <a:endParaRPr lang="en-GB" sz="2400" dirty="0" smtClean="0"/>
          </a:p>
        </p:txBody>
      </p:sp>
    </p:spTree>
    <p:extLst>
      <p:ext uri="{BB962C8B-B14F-4D97-AF65-F5344CB8AC3E}">
        <p14:creationId xmlns:p14="http://schemas.microsoft.com/office/powerpoint/2010/main" val="38783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43000" y="-27384"/>
            <a:ext cx="6781800" cy="1066800"/>
          </a:xfrm>
        </p:spPr>
        <p:txBody>
          <a:bodyPr/>
          <a:lstStyle/>
          <a:p>
            <a:pPr eaLnBrk="1" hangingPunct="1"/>
            <a:r>
              <a:rPr lang="en-US" dirty="0" smtClean="0"/>
              <a:t>Why monitor?</a:t>
            </a:r>
            <a:endParaRPr lang="en-NZ" dirty="0" smtClean="0"/>
          </a:p>
        </p:txBody>
      </p:sp>
      <p:sp>
        <p:nvSpPr>
          <p:cNvPr id="4" name="Footer Placeholder 4"/>
          <p:cNvSpPr>
            <a:spLocks noGrp="1"/>
          </p:cNvSpPr>
          <p:nvPr>
            <p:ph type="ftr" sz="quarter" idx="4294967295"/>
          </p:nvPr>
        </p:nvSpPr>
        <p:spPr>
          <a:xfrm>
            <a:off x="3124200" y="6381328"/>
            <a:ext cx="2895600" cy="381000"/>
          </a:xfrm>
          <a:prstGeom prst="rect">
            <a:avLst/>
          </a:prstGeom>
        </p:spPr>
        <p:txBody>
          <a:bodyPr/>
          <a:lstStyle/>
          <a:p>
            <a:r>
              <a:rPr lang="en-GB" sz="1400" dirty="0" smtClean="0">
                <a:solidFill>
                  <a:prstClr val="black"/>
                </a:solidFill>
                <a:latin typeface="Garamond" pitchFamily="18" charset="0"/>
              </a:rPr>
              <a:t>Cameroon Biosecurity Project</a:t>
            </a:r>
            <a:endParaRPr lang="en-GB" sz="1400" dirty="0">
              <a:solidFill>
                <a:prstClr val="black"/>
              </a:solidFill>
              <a:latin typeface="Garamond" pitchFamily="18" charset="0"/>
            </a:endParaRPr>
          </a:p>
        </p:txBody>
      </p:sp>
      <p:sp>
        <p:nvSpPr>
          <p:cNvPr id="6" name="AutoShape 3"/>
          <p:cNvSpPr>
            <a:spLocks noChangeArrowheads="1"/>
          </p:cNvSpPr>
          <p:nvPr/>
        </p:nvSpPr>
        <p:spPr bwMode="auto">
          <a:xfrm>
            <a:off x="5981177" y="1412776"/>
            <a:ext cx="2952328" cy="4896544"/>
          </a:xfrm>
          <a:prstGeom prst="flowChartAlternateProcess">
            <a:avLst/>
          </a:prstGeom>
          <a:solidFill>
            <a:schemeClr val="accent1"/>
          </a:solidFill>
          <a:ln w="9525">
            <a:solidFill>
              <a:schemeClr val="tx1"/>
            </a:solidFill>
            <a:miter lim="800000"/>
            <a:headEnd/>
            <a:tailEnd/>
          </a:ln>
        </p:spPr>
        <p:txBody>
          <a:bodyPr wrap="none" anchor="ctr"/>
          <a:lstStyle/>
          <a:p>
            <a:endParaRPr lang="en-GB" dirty="0"/>
          </a:p>
        </p:txBody>
      </p:sp>
      <p:sp>
        <p:nvSpPr>
          <p:cNvPr id="8" name="TextBox 7"/>
          <p:cNvSpPr txBox="1"/>
          <p:nvPr/>
        </p:nvSpPr>
        <p:spPr>
          <a:xfrm>
            <a:off x="6267085" y="1844824"/>
            <a:ext cx="2289664" cy="3913892"/>
          </a:xfrm>
          <a:prstGeom prst="rect">
            <a:avLst/>
          </a:prstGeom>
          <a:noFill/>
        </p:spPr>
        <p:txBody>
          <a:bodyPr wrap="square" rtlCol="0">
            <a:spAutoFit/>
          </a:bodyPr>
          <a:lstStyle/>
          <a:p>
            <a:r>
              <a:rPr lang="en-GB" b="1" u="sng" dirty="0" smtClean="0">
                <a:latin typeface="Calibri" pitchFamily="34" charset="0"/>
                <a:cs typeface="Calibri" pitchFamily="34" charset="0"/>
              </a:rPr>
              <a:t>EXERCISE</a:t>
            </a:r>
          </a:p>
          <a:p>
            <a:pPr marL="457200" indent="-457200">
              <a:spcBef>
                <a:spcPts val="1000"/>
              </a:spcBef>
              <a:buFont typeface="+mj-lt"/>
              <a:buAutoNum type="arabicPeriod"/>
            </a:pPr>
            <a:r>
              <a:rPr lang="en-GB" b="1" dirty="0" smtClean="0">
                <a:latin typeface="Calibri" pitchFamily="34" charset="0"/>
                <a:cs typeface="Calibri" pitchFamily="34" charset="0"/>
              </a:rPr>
              <a:t>What </a:t>
            </a:r>
            <a:r>
              <a:rPr lang="en-GB" b="1" dirty="0">
                <a:latin typeface="Calibri" pitchFamily="34" charset="0"/>
                <a:cs typeface="Calibri" pitchFamily="34" charset="0"/>
              </a:rPr>
              <a:t>does this picture illustrate about monitoring?</a:t>
            </a:r>
          </a:p>
          <a:p>
            <a:pPr marL="457200" indent="-457200">
              <a:buFont typeface="+mj-lt"/>
              <a:buAutoNum type="arabicPeriod"/>
            </a:pPr>
            <a:r>
              <a:rPr lang="en-GB" b="1" dirty="0">
                <a:latin typeface="Calibri" pitchFamily="34" charset="0"/>
                <a:cs typeface="Calibri" pitchFamily="34" charset="0"/>
              </a:rPr>
              <a:t>What can be done to improve this situation?</a:t>
            </a:r>
            <a:endParaRPr lang="en-US" b="1" dirty="0">
              <a:latin typeface="Calibri" pitchFamily="34" charset="0"/>
              <a:cs typeface="Calibri" pitchFamily="34" charset="0"/>
            </a:endParaRPr>
          </a:p>
        </p:txBody>
      </p:sp>
      <p:grpSp>
        <p:nvGrpSpPr>
          <p:cNvPr id="5" name="Group 4"/>
          <p:cNvGrpSpPr/>
          <p:nvPr/>
        </p:nvGrpSpPr>
        <p:grpSpPr>
          <a:xfrm>
            <a:off x="467544" y="1268760"/>
            <a:ext cx="5080000" cy="4673600"/>
            <a:chOff x="467544" y="1268760"/>
            <a:chExt cx="5080000" cy="46736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5080000" cy="4673600"/>
            </a:xfrm>
            <a:prstGeom prst="rect">
              <a:avLst/>
            </a:prstGeom>
          </p:spPr>
        </p:pic>
        <p:sp>
          <p:nvSpPr>
            <p:cNvPr id="2" name="Rectangle 1"/>
            <p:cNvSpPr/>
            <p:nvPr/>
          </p:nvSpPr>
          <p:spPr bwMode="auto">
            <a:xfrm>
              <a:off x="827584" y="5445224"/>
              <a:ext cx="1008112" cy="31349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Times New Roman" pitchFamily="18" charset="0"/>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273952"/>
            <a:ext cx="1695464" cy="549456"/>
          </a:xfrm>
          <a:prstGeom prst="rect">
            <a:avLst/>
          </a:prstGeom>
        </p:spPr>
      </p:pic>
    </p:spTree>
    <p:extLst>
      <p:ext uri="{BB962C8B-B14F-4D97-AF65-F5344CB8AC3E}">
        <p14:creationId xmlns:p14="http://schemas.microsoft.com/office/powerpoint/2010/main" val="257302262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214478" y="332656"/>
            <a:ext cx="6781800" cy="806152"/>
          </a:xfrm>
        </p:spPr>
        <p:txBody>
          <a:bodyPr/>
          <a:lstStyle/>
          <a:p>
            <a:pPr algn="ctr"/>
            <a:r>
              <a:rPr lang="en-GB" b="1" dirty="0"/>
              <a:t>Monitoring </a:t>
            </a:r>
            <a:r>
              <a:rPr lang="en-GB" b="1" dirty="0" smtClean="0"/>
              <a:t>inputs – Money</a:t>
            </a:r>
            <a:br>
              <a:rPr lang="en-GB" b="1" dirty="0" smtClean="0"/>
            </a:br>
            <a:r>
              <a:rPr lang="en-GB" dirty="0"/>
              <a:t>Daily Financial Records</a:t>
            </a:r>
            <a:endParaRPr lang="en-GB" b="1" dirty="0"/>
          </a:p>
        </p:txBody>
      </p:sp>
      <p:sp>
        <p:nvSpPr>
          <p:cNvPr id="10" name="Content Placeholder 2"/>
          <p:cNvSpPr txBox="1">
            <a:spLocks/>
          </p:cNvSpPr>
          <p:nvPr/>
        </p:nvSpPr>
        <p:spPr bwMode="auto">
          <a:xfrm>
            <a:off x="611560" y="1196752"/>
            <a:ext cx="853244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FontTx/>
              <a:buNone/>
            </a:pPr>
            <a:r>
              <a:rPr lang="en-GB" sz="2000" dirty="0" smtClean="0"/>
              <a:t>It is the PCU’s responsibility to maintain current, complete and accurate financial records for project funds. This is done by logging all expenditure and money received (cash advances or credit) in a </a:t>
            </a:r>
            <a:r>
              <a:rPr lang="en-GB" sz="2200" b="1" dirty="0" smtClean="0"/>
              <a:t>daily cash book or journal</a:t>
            </a:r>
            <a:endParaRPr lang="en-GB" sz="2400" b="1" dirty="0" smtClean="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76872"/>
            <a:ext cx="8316416" cy="4141773"/>
          </a:xfrm>
          <a:prstGeom prst="rect">
            <a:avLst/>
          </a:prstGeom>
        </p:spPr>
      </p:pic>
      <p:sp>
        <p:nvSpPr>
          <p:cNvPr id="12" name="Footer Placeholder 3"/>
          <p:cNvSpPr>
            <a:spLocks noGrp="1"/>
          </p:cNvSpPr>
          <p:nvPr>
            <p:ph type="ftr" sz="quarter" idx="11"/>
          </p:nvPr>
        </p:nvSpPr>
        <p:spPr>
          <a:xfrm>
            <a:off x="2627784" y="6273653"/>
            <a:ext cx="3824064" cy="288032"/>
          </a:xfrm>
        </p:spPr>
        <p:txBody>
          <a:bodyPr/>
          <a:lstStyle/>
          <a:p>
            <a:r>
              <a:rPr lang="en-GB" dirty="0" smtClean="0">
                <a:solidFill>
                  <a:srgbClr val="000000"/>
                </a:solidFill>
              </a:rPr>
              <a:t>The Cameroon Biosecurity Project</a:t>
            </a:r>
            <a:endParaRPr lang="en-GB" dirty="0">
              <a:solidFill>
                <a:srgbClr val="000000"/>
              </a:solidFill>
            </a:endParaRPr>
          </a:p>
        </p:txBody>
      </p:sp>
    </p:spTree>
    <p:extLst>
      <p:ext uri="{BB962C8B-B14F-4D97-AF65-F5344CB8AC3E}">
        <p14:creationId xmlns:p14="http://schemas.microsoft.com/office/powerpoint/2010/main" val="28394783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14478" y="332656"/>
            <a:ext cx="6781800" cy="806152"/>
          </a:xfrm>
        </p:spPr>
        <p:txBody>
          <a:bodyPr/>
          <a:lstStyle/>
          <a:p>
            <a:pPr algn="ctr"/>
            <a:r>
              <a:rPr lang="en-GB" b="1" dirty="0"/>
              <a:t>Monitoring </a:t>
            </a:r>
            <a:r>
              <a:rPr lang="en-GB" b="1" dirty="0" smtClean="0"/>
              <a:t>inputs – Money</a:t>
            </a:r>
            <a:br>
              <a:rPr lang="en-GB" b="1" dirty="0" smtClean="0"/>
            </a:br>
            <a:r>
              <a:rPr lang="en-GB" dirty="0"/>
              <a:t>Financial Reporting</a:t>
            </a:r>
            <a:endParaRPr lang="en-GB" b="1" dirty="0"/>
          </a:p>
        </p:txBody>
      </p:sp>
      <p:sp>
        <p:nvSpPr>
          <p:cNvPr id="7" name="Content Placeholder 2"/>
          <p:cNvSpPr txBox="1">
            <a:spLocks/>
          </p:cNvSpPr>
          <p:nvPr/>
        </p:nvSpPr>
        <p:spPr bwMode="auto">
          <a:xfrm>
            <a:off x="179512" y="1196752"/>
            <a:ext cx="896448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FontTx/>
              <a:buNone/>
            </a:pPr>
            <a:r>
              <a:rPr lang="en-GB" sz="1800" dirty="0"/>
              <a:t>Details of expenditures are reported on an activity by activity </a:t>
            </a:r>
            <a:r>
              <a:rPr lang="en-GB" sz="1800" dirty="0" smtClean="0"/>
              <a:t>basis as </a:t>
            </a:r>
            <a:r>
              <a:rPr lang="en-GB" sz="1800" dirty="0"/>
              <a:t>at 31 March, 30 June, 30 September and 31 December using the format given in the </a:t>
            </a:r>
            <a:r>
              <a:rPr lang="en-GB" sz="1900" b="1" dirty="0"/>
              <a:t>Quarterly Expenditure Statement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81826"/>
            <a:ext cx="8244408" cy="5003558"/>
          </a:xfrm>
          <a:prstGeom prst="rect">
            <a:avLst/>
          </a:prstGeom>
        </p:spPr>
      </p:pic>
    </p:spTree>
    <p:extLst>
      <p:ext uri="{BB962C8B-B14F-4D97-AF65-F5344CB8AC3E}">
        <p14:creationId xmlns:p14="http://schemas.microsoft.com/office/powerpoint/2010/main" val="21439981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14478" y="332656"/>
            <a:ext cx="6781800" cy="806152"/>
          </a:xfrm>
        </p:spPr>
        <p:txBody>
          <a:bodyPr/>
          <a:lstStyle/>
          <a:p>
            <a:pPr algn="ctr"/>
            <a:r>
              <a:rPr lang="en-GB" b="1" dirty="0"/>
              <a:t>Monitoring </a:t>
            </a:r>
            <a:r>
              <a:rPr lang="en-GB" b="1" dirty="0" smtClean="0"/>
              <a:t>inputs – Money</a:t>
            </a:r>
            <a:br>
              <a:rPr lang="en-GB" b="1" dirty="0" smtClean="0"/>
            </a:br>
            <a:r>
              <a:rPr lang="en-GB" dirty="0" smtClean="0"/>
              <a:t>Cash Advances</a:t>
            </a:r>
            <a:endParaRPr lang="en-GB" b="1" dirty="0"/>
          </a:p>
        </p:txBody>
      </p:sp>
      <p:sp>
        <p:nvSpPr>
          <p:cNvPr id="7" name="Content Placeholder 2"/>
          <p:cNvSpPr txBox="1">
            <a:spLocks/>
          </p:cNvSpPr>
          <p:nvPr/>
        </p:nvSpPr>
        <p:spPr bwMode="auto">
          <a:xfrm>
            <a:off x="200655" y="1204249"/>
            <a:ext cx="8964488" cy="71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FontTx/>
              <a:buNone/>
            </a:pPr>
            <a:r>
              <a:rPr lang="en-GB" sz="1600" dirty="0"/>
              <a:t>Advances are made quarterly, subject to: </a:t>
            </a:r>
            <a:r>
              <a:rPr lang="en-GB" sz="1600" dirty="0" err="1"/>
              <a:t>i</a:t>
            </a:r>
            <a:r>
              <a:rPr lang="en-GB" sz="1600" dirty="0"/>
              <a:t>) Confirmation by the PCU that the expected rate of expenditure and actual cash position necessitate the payment; </a:t>
            </a:r>
            <a:r>
              <a:rPr lang="en-GB" sz="1600" dirty="0" smtClean="0"/>
              <a:t>ii) A </a:t>
            </a:r>
            <a:r>
              <a:rPr lang="en-GB" sz="1600" dirty="0"/>
              <a:t>satisfactory financial report showing expenditures incurred for the past quarter, under each project activity; iii) A satisfactory </a:t>
            </a:r>
            <a:r>
              <a:rPr lang="en-GB" sz="1600" dirty="0" smtClean="0"/>
              <a:t>report </a:t>
            </a:r>
            <a:r>
              <a:rPr lang="en-GB" sz="1600" dirty="0"/>
              <a:t>on project implementation.</a:t>
            </a:r>
          </a:p>
          <a:p>
            <a:pPr marL="0" indent="0">
              <a:spcBef>
                <a:spcPts val="0"/>
              </a:spcBef>
              <a:buFontTx/>
              <a:buNone/>
            </a:pPr>
            <a:r>
              <a:rPr lang="en-GB" sz="1600" dirty="0"/>
              <a:t>Requests are made using the </a:t>
            </a:r>
            <a:r>
              <a:rPr lang="en-GB" sz="1800" dirty="0"/>
              <a:t>Cash Advance Statement format</a:t>
            </a:r>
            <a:endParaRPr lang="en-GB" sz="19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039" y="2348880"/>
            <a:ext cx="3885922" cy="4306897"/>
          </a:xfrm>
          <a:prstGeom prst="rect">
            <a:avLst/>
          </a:prstGeom>
        </p:spPr>
      </p:pic>
    </p:spTree>
    <p:extLst>
      <p:ext uri="{BB962C8B-B14F-4D97-AF65-F5344CB8AC3E}">
        <p14:creationId xmlns:p14="http://schemas.microsoft.com/office/powerpoint/2010/main" val="3334909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14478" y="332656"/>
            <a:ext cx="6781800" cy="806152"/>
          </a:xfrm>
        </p:spPr>
        <p:txBody>
          <a:bodyPr/>
          <a:lstStyle/>
          <a:p>
            <a:pPr algn="ctr"/>
            <a:r>
              <a:rPr lang="en-GB" b="1" dirty="0"/>
              <a:t>Monitoring </a:t>
            </a:r>
            <a:r>
              <a:rPr lang="en-GB" b="1" dirty="0" smtClean="0"/>
              <a:t>inputs – Money</a:t>
            </a:r>
            <a:br>
              <a:rPr lang="en-GB" b="1" dirty="0" smtClean="0"/>
            </a:br>
            <a:r>
              <a:rPr lang="en-GB" dirty="0" smtClean="0"/>
              <a:t>Co-financing</a:t>
            </a:r>
            <a:endParaRPr lang="en-GB" b="1" dirty="0"/>
          </a:p>
        </p:txBody>
      </p:sp>
      <p:sp>
        <p:nvSpPr>
          <p:cNvPr id="7" name="Content Placeholder 2"/>
          <p:cNvSpPr txBox="1">
            <a:spLocks/>
          </p:cNvSpPr>
          <p:nvPr/>
        </p:nvSpPr>
        <p:spPr bwMode="auto">
          <a:xfrm>
            <a:off x="200655" y="1204249"/>
            <a:ext cx="8964488" cy="71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FontTx/>
              <a:buNone/>
            </a:pPr>
            <a:r>
              <a:rPr lang="en-GB" sz="2000" dirty="0"/>
              <a:t>In-kind co-financing is recorded in the daily cash book or journal. Cash and in-kind co-financing are recorded in the </a:t>
            </a:r>
            <a:r>
              <a:rPr lang="en-GB" sz="2000" b="1" dirty="0"/>
              <a:t>report of planned and actual co-finance by budget </a:t>
            </a:r>
            <a:r>
              <a:rPr lang="en-GB" sz="2000" b="1" dirty="0" smtClean="0"/>
              <a:t>line</a:t>
            </a:r>
            <a:endParaRPr lang="en-GB"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978371"/>
            <a:ext cx="8172400" cy="4690989"/>
          </a:xfrm>
          <a:prstGeom prst="rect">
            <a:avLst/>
          </a:prstGeom>
        </p:spPr>
      </p:pic>
    </p:spTree>
    <p:extLst>
      <p:ext uri="{BB962C8B-B14F-4D97-AF65-F5344CB8AC3E}">
        <p14:creationId xmlns:p14="http://schemas.microsoft.com/office/powerpoint/2010/main" val="33697984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0655" y="332656"/>
            <a:ext cx="8259777" cy="806152"/>
          </a:xfrm>
        </p:spPr>
        <p:txBody>
          <a:bodyPr/>
          <a:lstStyle/>
          <a:p>
            <a:pPr algn="ctr"/>
            <a:r>
              <a:rPr lang="en-GB" b="1" dirty="0"/>
              <a:t>Monitoring </a:t>
            </a:r>
            <a:r>
              <a:rPr lang="en-GB" b="1" dirty="0" smtClean="0"/>
              <a:t>inputs – Resources</a:t>
            </a:r>
            <a:br>
              <a:rPr lang="en-GB" b="1" dirty="0" smtClean="0"/>
            </a:br>
            <a:r>
              <a:rPr lang="en-GB" dirty="0"/>
              <a:t>Inventory of non-expendable equipment</a:t>
            </a:r>
            <a:endParaRPr lang="en-GB" b="1" dirty="0"/>
          </a:p>
        </p:txBody>
      </p:sp>
      <p:sp>
        <p:nvSpPr>
          <p:cNvPr id="7" name="Content Placeholder 2"/>
          <p:cNvSpPr txBox="1">
            <a:spLocks/>
          </p:cNvSpPr>
          <p:nvPr/>
        </p:nvSpPr>
        <p:spPr bwMode="auto">
          <a:xfrm>
            <a:off x="200655" y="1204249"/>
            <a:ext cx="8964488" cy="71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FontTx/>
              <a:buNone/>
            </a:pPr>
            <a:r>
              <a:rPr lang="en-GB" sz="1800" dirty="0"/>
              <a:t>All items of non-expendable equipment bought using GEF funds of a value of US$1,500 or above are recorded in the </a:t>
            </a:r>
            <a:r>
              <a:rPr lang="en-GB" sz="1800" b="1" dirty="0"/>
              <a:t>inventory of non-expendable equipment</a:t>
            </a:r>
            <a:r>
              <a:rPr lang="en-GB" sz="1800" dirty="0"/>
              <a:t>. In addition, items of attraction are listed. These are items with a purchase value in excess of US$100 that PCU wants to keep track of.</a:t>
            </a:r>
            <a:endParaRPr lang="en-GB" sz="20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132856"/>
            <a:ext cx="7776864" cy="4729572"/>
          </a:xfrm>
          <a:prstGeom prst="rect">
            <a:avLst/>
          </a:prstGeom>
        </p:spPr>
      </p:pic>
    </p:spTree>
    <p:extLst>
      <p:ext uri="{BB962C8B-B14F-4D97-AF65-F5344CB8AC3E}">
        <p14:creationId xmlns:p14="http://schemas.microsoft.com/office/powerpoint/2010/main" val="8582897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0655" y="332656"/>
            <a:ext cx="8259777" cy="806152"/>
          </a:xfrm>
        </p:spPr>
        <p:txBody>
          <a:bodyPr/>
          <a:lstStyle/>
          <a:p>
            <a:pPr algn="ctr"/>
            <a:r>
              <a:rPr lang="en-GB" b="1" dirty="0"/>
              <a:t>Monitoring </a:t>
            </a:r>
            <a:r>
              <a:rPr lang="en-GB" b="1" dirty="0" smtClean="0"/>
              <a:t>inputs – Resources</a:t>
            </a:r>
            <a:br>
              <a:rPr lang="en-GB" b="1" dirty="0" smtClean="0"/>
            </a:br>
            <a:r>
              <a:rPr lang="en-GB" dirty="0"/>
              <a:t>Equipment transfer letter</a:t>
            </a:r>
            <a:endParaRPr lang="en-GB" b="1" dirty="0"/>
          </a:p>
        </p:txBody>
      </p:sp>
      <p:sp>
        <p:nvSpPr>
          <p:cNvPr id="7" name="Content Placeholder 2"/>
          <p:cNvSpPr txBox="1">
            <a:spLocks/>
          </p:cNvSpPr>
          <p:nvPr/>
        </p:nvSpPr>
        <p:spPr bwMode="auto">
          <a:xfrm>
            <a:off x="200655" y="1204249"/>
            <a:ext cx="8964488" cy="71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FontTx/>
              <a:buNone/>
            </a:pPr>
            <a:r>
              <a:rPr lang="en-GB" sz="1800" dirty="0"/>
              <a:t>Non-expendable equipment remains the property of UNEP until the end of the project when they are transferred to the executing agency through a </a:t>
            </a:r>
            <a:r>
              <a:rPr lang="en-GB" sz="1800" b="1" dirty="0"/>
              <a:t>letter of agreement/[equipment] transfer </a:t>
            </a:r>
            <a:endParaRPr lang="en-GB" sz="2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916832"/>
            <a:ext cx="4180328" cy="4848920"/>
          </a:xfrm>
          <a:prstGeom prst="rect">
            <a:avLst/>
          </a:prstGeom>
        </p:spPr>
      </p:pic>
    </p:spTree>
    <p:extLst>
      <p:ext uri="{BB962C8B-B14F-4D97-AF65-F5344CB8AC3E}">
        <p14:creationId xmlns:p14="http://schemas.microsoft.com/office/powerpoint/2010/main" val="3683960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8" name="Title 1"/>
          <p:cNvSpPr>
            <a:spLocks noGrp="1"/>
          </p:cNvSpPr>
          <p:nvPr>
            <p:ph type="title"/>
          </p:nvPr>
        </p:nvSpPr>
        <p:spPr>
          <a:xfrm>
            <a:off x="200655" y="332656"/>
            <a:ext cx="8259777" cy="806152"/>
          </a:xfrm>
        </p:spPr>
        <p:txBody>
          <a:bodyPr/>
          <a:lstStyle/>
          <a:p>
            <a:pPr algn="ctr"/>
            <a:r>
              <a:rPr lang="en-GB" b="1" dirty="0"/>
              <a:t>Monitoring </a:t>
            </a:r>
            <a:r>
              <a:rPr lang="en-GB" b="1" dirty="0" smtClean="0"/>
              <a:t>inputs – Time</a:t>
            </a:r>
            <a:br>
              <a:rPr lang="en-GB" b="1" dirty="0" smtClean="0"/>
            </a:br>
            <a:r>
              <a:rPr lang="en-GB" dirty="0" smtClean="0"/>
              <a:t>Gantt Chart</a:t>
            </a:r>
            <a:endParaRPr lang="en-GB" b="1" dirty="0"/>
          </a:p>
        </p:txBody>
      </p:sp>
      <p:sp>
        <p:nvSpPr>
          <p:cNvPr id="9" name="Content Placeholder 2"/>
          <p:cNvSpPr txBox="1">
            <a:spLocks/>
          </p:cNvSpPr>
          <p:nvPr/>
        </p:nvSpPr>
        <p:spPr bwMode="auto">
          <a:xfrm>
            <a:off x="200655" y="1204249"/>
            <a:ext cx="8964488" cy="71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FontTx/>
              <a:buNone/>
            </a:pPr>
            <a:r>
              <a:rPr lang="en-GB" sz="1800" dirty="0" smtClean="0"/>
              <a:t>Activities are planned using a </a:t>
            </a:r>
            <a:r>
              <a:rPr lang="en-GB" sz="1800" b="1" dirty="0" smtClean="0"/>
              <a:t>Project Gantt Chart </a:t>
            </a:r>
            <a:endParaRPr lang="en-GB" sz="2000"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2852"/>
            <a:ext cx="9144000" cy="3744380"/>
          </a:xfrm>
          <a:prstGeom prst="rect">
            <a:avLst/>
          </a:prstGeom>
        </p:spPr>
      </p:pic>
    </p:spTree>
    <p:extLst>
      <p:ext uri="{BB962C8B-B14F-4D97-AF65-F5344CB8AC3E}">
        <p14:creationId xmlns:p14="http://schemas.microsoft.com/office/powerpoint/2010/main" val="85755395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0655" y="332656"/>
            <a:ext cx="8259777" cy="806152"/>
          </a:xfrm>
        </p:spPr>
        <p:txBody>
          <a:bodyPr/>
          <a:lstStyle/>
          <a:p>
            <a:pPr algn="ctr"/>
            <a:r>
              <a:rPr lang="en-GB" b="1" dirty="0"/>
              <a:t>Monitoring </a:t>
            </a:r>
            <a:r>
              <a:rPr lang="en-GB" b="1" dirty="0" smtClean="0"/>
              <a:t>inputs – Time</a:t>
            </a:r>
            <a:br>
              <a:rPr lang="en-GB" b="1" dirty="0" smtClean="0"/>
            </a:br>
            <a:r>
              <a:rPr lang="en-GB" dirty="0"/>
              <a:t>logframe tracking form</a:t>
            </a:r>
            <a:endParaRPr lang="en-GB" b="1" dirty="0"/>
          </a:p>
        </p:txBody>
      </p:sp>
      <p:sp>
        <p:nvSpPr>
          <p:cNvPr id="7" name="Content Placeholder 2"/>
          <p:cNvSpPr txBox="1">
            <a:spLocks/>
          </p:cNvSpPr>
          <p:nvPr/>
        </p:nvSpPr>
        <p:spPr bwMode="auto">
          <a:xfrm>
            <a:off x="200655" y="1204249"/>
            <a:ext cx="8964488" cy="71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FontTx/>
              <a:buNone/>
            </a:pPr>
            <a:r>
              <a:rPr lang="en-GB" sz="1800" dirty="0"/>
              <a:t>Activities are monitored against the project Gantt chart using </a:t>
            </a:r>
            <a:r>
              <a:rPr lang="en-GB" sz="1800" b="1" dirty="0"/>
              <a:t>the logframe tracking form</a:t>
            </a:r>
            <a:r>
              <a:rPr lang="en-GB" sz="1800" dirty="0"/>
              <a:t>, a form documenting progress against the logical framework matrix</a:t>
            </a:r>
            <a:endParaRPr lang="en-GB" sz="20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44824"/>
            <a:ext cx="8244408" cy="4658004"/>
          </a:xfrm>
          <a:prstGeom prst="rect">
            <a:avLst/>
          </a:prstGeom>
        </p:spPr>
      </p:pic>
    </p:spTree>
    <p:extLst>
      <p:ext uri="{BB962C8B-B14F-4D97-AF65-F5344CB8AC3E}">
        <p14:creationId xmlns:p14="http://schemas.microsoft.com/office/powerpoint/2010/main" val="169765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3" name="Title 1"/>
          <p:cNvSpPr>
            <a:spLocks noGrp="1"/>
          </p:cNvSpPr>
          <p:nvPr>
            <p:ph type="title"/>
          </p:nvPr>
        </p:nvSpPr>
        <p:spPr>
          <a:xfrm>
            <a:off x="1214478" y="-27384"/>
            <a:ext cx="6781800" cy="806152"/>
          </a:xfrm>
        </p:spPr>
        <p:txBody>
          <a:bodyPr/>
          <a:lstStyle/>
          <a:p>
            <a:r>
              <a:rPr lang="en-GB" b="1" dirty="0"/>
              <a:t>Monitoring </a:t>
            </a:r>
            <a:r>
              <a:rPr lang="en-GB" b="1" dirty="0" smtClean="0"/>
              <a:t>activities &amp; outputs</a:t>
            </a:r>
            <a:endParaRPr lang="en-GB" b="1" dirty="0"/>
          </a:p>
        </p:txBody>
      </p:sp>
      <p:sp>
        <p:nvSpPr>
          <p:cNvPr id="5" name="Content Placeholder 2"/>
          <p:cNvSpPr>
            <a:spLocks noGrp="1"/>
          </p:cNvSpPr>
          <p:nvPr>
            <p:ph idx="1"/>
          </p:nvPr>
        </p:nvSpPr>
        <p:spPr>
          <a:xfrm>
            <a:off x="611560" y="1124744"/>
            <a:ext cx="8532440" cy="4724400"/>
          </a:xfrm>
        </p:spPr>
        <p:txBody>
          <a:bodyPr/>
          <a:lstStyle/>
          <a:p>
            <a:pPr>
              <a:spcBef>
                <a:spcPts val="0"/>
              </a:spcBef>
            </a:pPr>
            <a:r>
              <a:rPr lang="en-GB" sz="2200" dirty="0" smtClean="0"/>
              <a:t>Project </a:t>
            </a:r>
            <a:r>
              <a:rPr lang="en-GB" sz="2200" dirty="0"/>
              <a:t>Gantt chart and logframe tracking </a:t>
            </a:r>
            <a:r>
              <a:rPr lang="en-GB" sz="2200" dirty="0" smtClean="0"/>
              <a:t>form (outlined above)</a:t>
            </a:r>
          </a:p>
          <a:p>
            <a:pPr>
              <a:spcBef>
                <a:spcPts val="0"/>
              </a:spcBef>
            </a:pPr>
            <a:r>
              <a:rPr lang="en-GB" sz="2200" dirty="0"/>
              <a:t>Output tracking form</a:t>
            </a:r>
          </a:p>
          <a:p>
            <a:pPr>
              <a:spcBef>
                <a:spcPts val="0"/>
              </a:spcBef>
            </a:pPr>
            <a:r>
              <a:rPr lang="en-GB" sz="2200" dirty="0"/>
              <a:t>Output quality assurance checklists</a:t>
            </a:r>
          </a:p>
          <a:p>
            <a:pPr>
              <a:spcBef>
                <a:spcPts val="0"/>
              </a:spcBef>
            </a:pPr>
            <a:r>
              <a:rPr lang="en-GB" sz="2200" dirty="0"/>
              <a:t>Output evaluation </a:t>
            </a:r>
            <a:r>
              <a:rPr lang="en-GB" sz="2200" dirty="0" smtClean="0"/>
              <a:t>forms</a:t>
            </a:r>
            <a:endParaRPr lang="en-GB" sz="2400" dirty="0" smtClean="0"/>
          </a:p>
          <a:p>
            <a:pPr>
              <a:spcBef>
                <a:spcPts val="0"/>
              </a:spcBef>
            </a:pPr>
            <a:endParaRPr lang="en-GB" sz="2400" dirty="0" smtClean="0"/>
          </a:p>
          <a:p>
            <a:pPr>
              <a:spcBef>
                <a:spcPts val="0"/>
              </a:spcBef>
            </a:pPr>
            <a:endParaRPr lang="en-GB" sz="2400" dirty="0" smtClean="0"/>
          </a:p>
        </p:txBody>
      </p:sp>
    </p:spTree>
    <p:extLst>
      <p:ext uri="{BB962C8B-B14F-4D97-AF65-F5344CB8AC3E}">
        <p14:creationId xmlns:p14="http://schemas.microsoft.com/office/powerpoint/2010/main" val="3878358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0655" y="332656"/>
            <a:ext cx="8259777" cy="806152"/>
          </a:xfrm>
        </p:spPr>
        <p:txBody>
          <a:bodyPr/>
          <a:lstStyle/>
          <a:p>
            <a:pPr algn="ctr"/>
            <a:r>
              <a:rPr lang="en-GB" b="1" dirty="0"/>
              <a:t>Monitoring activities &amp; </a:t>
            </a:r>
            <a:r>
              <a:rPr lang="en-GB" b="1" dirty="0" smtClean="0"/>
              <a:t>outputs</a:t>
            </a:r>
            <a:br>
              <a:rPr lang="en-GB" b="1" dirty="0" smtClean="0"/>
            </a:br>
            <a:r>
              <a:rPr lang="en-GB" dirty="0" smtClean="0"/>
              <a:t>Output </a:t>
            </a:r>
            <a:r>
              <a:rPr lang="en-GB" dirty="0"/>
              <a:t>tracking </a:t>
            </a:r>
            <a:r>
              <a:rPr lang="en-GB" dirty="0" smtClean="0"/>
              <a:t>form(s)</a:t>
            </a:r>
            <a:endParaRPr lang="en-GB" b="1" dirty="0"/>
          </a:p>
        </p:txBody>
      </p:sp>
      <p:sp>
        <p:nvSpPr>
          <p:cNvPr id="7" name="Content Placeholder 2"/>
          <p:cNvSpPr txBox="1">
            <a:spLocks/>
          </p:cNvSpPr>
          <p:nvPr/>
        </p:nvSpPr>
        <p:spPr bwMode="auto">
          <a:xfrm>
            <a:off x="200655" y="1204249"/>
            <a:ext cx="8964488" cy="49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Clr>
                <a:srgbClr val="000000"/>
              </a:buClr>
              <a:buNone/>
            </a:pPr>
            <a:r>
              <a:rPr lang="en-GB" sz="1800" dirty="0"/>
              <a:t>Outputs, the products of project activities, are monitored through various </a:t>
            </a:r>
            <a:r>
              <a:rPr lang="en-GB" sz="1800" b="1" dirty="0"/>
              <a:t>output tracking </a:t>
            </a:r>
            <a:r>
              <a:rPr lang="en-GB" sz="1800" b="1" dirty="0" smtClean="0"/>
              <a:t>forms </a:t>
            </a:r>
            <a:r>
              <a:rPr lang="en-GB" sz="1800" dirty="0" smtClean="0"/>
              <a:t>examples of which are shown below</a:t>
            </a:r>
            <a:endParaRPr lang="en-GB"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523"/>
            <a:ext cx="9144000" cy="4835845"/>
          </a:xfrm>
          <a:prstGeom prst="rect">
            <a:avLst/>
          </a:prstGeom>
        </p:spPr>
      </p:pic>
    </p:spTree>
    <p:extLst>
      <p:ext uri="{BB962C8B-B14F-4D97-AF65-F5344CB8AC3E}">
        <p14:creationId xmlns:p14="http://schemas.microsoft.com/office/powerpoint/2010/main" val="1186493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14478" y="318592"/>
            <a:ext cx="6781800" cy="806152"/>
          </a:xfrm>
        </p:spPr>
        <p:txBody>
          <a:bodyPr>
            <a:normAutofit fontScale="90000"/>
          </a:bodyPr>
          <a:lstStyle/>
          <a:p>
            <a:r>
              <a:rPr lang="en-US" dirty="0"/>
              <a:t>Accountability &amp; Learning</a:t>
            </a:r>
            <a:br>
              <a:rPr lang="en-US" dirty="0"/>
            </a:br>
            <a:endParaRPr lang="en-US" dirty="0"/>
          </a:p>
        </p:txBody>
      </p:sp>
      <p:sp>
        <p:nvSpPr>
          <p:cNvPr id="6" name="Footer Placeholder 2"/>
          <p:cNvSpPr>
            <a:spLocks noGrp="1"/>
          </p:cNvSpPr>
          <p:nvPr>
            <p:ph type="ftr" sz="quarter" idx="11"/>
          </p:nvPr>
        </p:nvSpPr>
        <p:spPr>
          <a:xfrm>
            <a:off x="3124200" y="6245225"/>
            <a:ext cx="2895600" cy="476250"/>
          </a:xfrm>
        </p:spPr>
        <p:txBody>
          <a:bodyPr/>
          <a:lstStyle/>
          <a:p>
            <a:r>
              <a:rPr lang="en-US" dirty="0" smtClean="0">
                <a:solidFill>
                  <a:prstClr val="black"/>
                </a:solidFill>
              </a:rPr>
              <a:t>The Cameroon Biosecurity Project</a:t>
            </a:r>
            <a:endParaRPr lang="en-US" dirty="0">
              <a:solidFill>
                <a:prstClr val="black"/>
              </a:solidFill>
            </a:endParaRPr>
          </a:p>
        </p:txBody>
      </p:sp>
      <p:graphicFrame>
        <p:nvGraphicFramePr>
          <p:cNvPr id="7" name="Object 6"/>
          <p:cNvGraphicFramePr>
            <a:graphicFrameLocks noChangeAspect="1"/>
          </p:cNvGraphicFramePr>
          <p:nvPr/>
        </p:nvGraphicFramePr>
        <p:xfrm>
          <a:off x="704850" y="1143000"/>
          <a:ext cx="7677150" cy="5562600"/>
        </p:xfrm>
        <a:graphic>
          <a:graphicData uri="http://schemas.openxmlformats.org/presentationml/2006/ole">
            <mc:AlternateContent xmlns:mc="http://schemas.openxmlformats.org/markup-compatibility/2006">
              <mc:Choice xmlns:v="urn:schemas-microsoft-com:vml" Requires="v">
                <p:oleObj spid="_x0000_s10347" name="Drawing" r:id="rId4" imgW="7677590" imgH="5942948" progId="WPDraw30.Drawing">
                  <p:embed/>
                </p:oleObj>
              </mc:Choice>
              <mc:Fallback>
                <p:oleObj name="Drawing" r:id="rId4" imgW="7677590" imgH="5942948" progId="WPDraw30.Drawing">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143000"/>
                        <a:ext cx="767715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827824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0655" y="332656"/>
            <a:ext cx="8259777" cy="806152"/>
          </a:xfrm>
        </p:spPr>
        <p:txBody>
          <a:bodyPr/>
          <a:lstStyle/>
          <a:p>
            <a:pPr algn="ctr"/>
            <a:r>
              <a:rPr lang="en-GB" b="1" dirty="0"/>
              <a:t>Monitoring activities &amp; </a:t>
            </a:r>
            <a:r>
              <a:rPr lang="en-GB" b="1" dirty="0" smtClean="0"/>
              <a:t>outputs</a:t>
            </a:r>
            <a:br>
              <a:rPr lang="en-GB" b="1" dirty="0" smtClean="0"/>
            </a:br>
            <a:r>
              <a:rPr lang="en-GB" dirty="0"/>
              <a:t>Output quality assurance </a:t>
            </a:r>
            <a:r>
              <a:rPr lang="en-GB" dirty="0" smtClean="0"/>
              <a:t>checklists</a:t>
            </a:r>
            <a:endParaRPr lang="en-GB" b="1" dirty="0"/>
          </a:p>
        </p:txBody>
      </p:sp>
      <p:sp>
        <p:nvSpPr>
          <p:cNvPr id="7" name="Content Placeholder 2"/>
          <p:cNvSpPr txBox="1">
            <a:spLocks/>
          </p:cNvSpPr>
          <p:nvPr/>
        </p:nvSpPr>
        <p:spPr bwMode="auto">
          <a:xfrm>
            <a:off x="200655" y="1204249"/>
            <a:ext cx="8964488" cy="49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Clr>
                <a:srgbClr val="000000"/>
              </a:buClr>
              <a:buNone/>
            </a:pPr>
            <a:r>
              <a:rPr lang="en-GB" sz="1800" b="1" dirty="0"/>
              <a:t>Output quality assurance checklists </a:t>
            </a:r>
            <a:r>
              <a:rPr lang="en-GB" sz="1800" dirty="0"/>
              <a:t>are used in order to monitor the quality of the outputs produced. The exact nature of the checklist will depend upon the specific activity. An excerpt from a typical QA checklist template is shown below.</a:t>
            </a:r>
            <a:endParaRPr lang="en-GB" sz="20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206982"/>
            <a:ext cx="7200800" cy="4606394"/>
          </a:xfrm>
          <a:prstGeom prst="rect">
            <a:avLst/>
          </a:prstGeom>
        </p:spPr>
      </p:pic>
    </p:spTree>
    <p:extLst>
      <p:ext uri="{BB962C8B-B14F-4D97-AF65-F5344CB8AC3E}">
        <p14:creationId xmlns:p14="http://schemas.microsoft.com/office/powerpoint/2010/main" val="7104973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0655" y="260648"/>
            <a:ext cx="8259777" cy="806152"/>
          </a:xfrm>
        </p:spPr>
        <p:txBody>
          <a:bodyPr/>
          <a:lstStyle/>
          <a:p>
            <a:pPr algn="ctr"/>
            <a:r>
              <a:rPr lang="en-GB" b="1" dirty="0"/>
              <a:t>Monitoring activities &amp; </a:t>
            </a:r>
            <a:r>
              <a:rPr lang="en-GB" b="1" dirty="0" smtClean="0"/>
              <a:t>outputs</a:t>
            </a:r>
            <a:br>
              <a:rPr lang="en-GB" b="1" dirty="0" smtClean="0"/>
            </a:br>
            <a:r>
              <a:rPr lang="en-GB" dirty="0"/>
              <a:t>Output </a:t>
            </a:r>
            <a:r>
              <a:rPr lang="en-GB" dirty="0" smtClean="0"/>
              <a:t>evaluation forms</a:t>
            </a:r>
            <a:endParaRPr lang="en-GB" b="1" dirty="0"/>
          </a:p>
        </p:txBody>
      </p:sp>
      <p:sp>
        <p:nvSpPr>
          <p:cNvPr id="7" name="Content Placeholder 2"/>
          <p:cNvSpPr txBox="1">
            <a:spLocks/>
          </p:cNvSpPr>
          <p:nvPr/>
        </p:nvSpPr>
        <p:spPr bwMode="auto">
          <a:xfrm>
            <a:off x="200655" y="1204249"/>
            <a:ext cx="3939297" cy="49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Clr>
                <a:srgbClr val="000000"/>
              </a:buClr>
              <a:buNone/>
            </a:pPr>
            <a:r>
              <a:rPr lang="en-GB" sz="1800" dirty="0"/>
              <a:t>Certain activities such as training are evaluated by participants upon completion. </a:t>
            </a:r>
            <a:r>
              <a:rPr lang="en-GB" sz="1800" b="1" dirty="0"/>
              <a:t>Evaluation forms </a:t>
            </a:r>
            <a:r>
              <a:rPr lang="en-GB" sz="1800" dirty="0"/>
              <a:t>are produced on a case by case basis. Typically the following should be assessed for a training activity: the degree to which the activity achieved its stated objective; the clarity of the training agenda, the clarity of the presentations given, the quality of the resources provided, the quality of logistical support, and suggested next steps. An excerpt of a typical meeting evaluation form is shown </a:t>
            </a:r>
            <a:r>
              <a:rPr lang="en-GB" sz="1800" dirty="0" smtClean="0"/>
              <a:t>here</a:t>
            </a:r>
            <a:endParaRPr lang="en-GB"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404" y="1268760"/>
            <a:ext cx="4777068" cy="5502618"/>
          </a:xfrm>
          <a:prstGeom prst="rect">
            <a:avLst/>
          </a:prstGeom>
        </p:spPr>
      </p:pic>
    </p:spTree>
    <p:extLst>
      <p:ext uri="{BB962C8B-B14F-4D97-AF65-F5344CB8AC3E}">
        <p14:creationId xmlns:p14="http://schemas.microsoft.com/office/powerpoint/2010/main" val="31208569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214478" y="-27384"/>
            <a:ext cx="6781800" cy="806152"/>
          </a:xfrm>
        </p:spPr>
        <p:txBody>
          <a:bodyPr/>
          <a:lstStyle/>
          <a:p>
            <a:r>
              <a:rPr lang="en-GB" b="1" dirty="0"/>
              <a:t>Monitoring </a:t>
            </a:r>
            <a:r>
              <a:rPr lang="en-GB" b="1" dirty="0" smtClean="0"/>
              <a:t>outcomes</a:t>
            </a:r>
            <a:endParaRPr lang="en-GB" b="1" dirty="0"/>
          </a:p>
        </p:txBody>
      </p:sp>
      <p:sp>
        <p:nvSpPr>
          <p:cNvPr id="6" name="Content Placeholder 2"/>
          <p:cNvSpPr>
            <a:spLocks noGrp="1"/>
          </p:cNvSpPr>
          <p:nvPr>
            <p:ph idx="1"/>
          </p:nvPr>
        </p:nvSpPr>
        <p:spPr>
          <a:xfrm>
            <a:off x="611560" y="1124744"/>
            <a:ext cx="8532440" cy="1152128"/>
          </a:xfrm>
        </p:spPr>
        <p:txBody>
          <a:bodyPr/>
          <a:lstStyle/>
          <a:p>
            <a:pPr>
              <a:spcBef>
                <a:spcPts val="0"/>
              </a:spcBef>
            </a:pPr>
            <a:r>
              <a:rPr lang="en-GB" sz="2200" dirty="0" smtClean="0"/>
              <a:t>Partner outcome monitoring form</a:t>
            </a:r>
            <a:endParaRPr lang="en-GB" sz="2200" dirty="0" smtClean="0"/>
          </a:p>
          <a:p>
            <a:pPr>
              <a:spcBef>
                <a:spcPts val="0"/>
              </a:spcBef>
            </a:pPr>
            <a:r>
              <a:rPr lang="en-GB" sz="2200" dirty="0" smtClean="0"/>
              <a:t>Logframe tracking form (outlined above)</a:t>
            </a:r>
            <a:endParaRPr lang="en-GB" sz="2400" dirty="0" smtClean="0"/>
          </a:p>
        </p:txBody>
      </p:sp>
    </p:spTree>
    <p:extLst>
      <p:ext uri="{BB962C8B-B14F-4D97-AF65-F5344CB8AC3E}">
        <p14:creationId xmlns:p14="http://schemas.microsoft.com/office/powerpoint/2010/main" val="31011182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0655" y="260648"/>
            <a:ext cx="8259777" cy="806152"/>
          </a:xfrm>
        </p:spPr>
        <p:txBody>
          <a:bodyPr/>
          <a:lstStyle/>
          <a:p>
            <a:pPr algn="ctr"/>
            <a:r>
              <a:rPr lang="en-GB" b="1" dirty="0"/>
              <a:t>Monitoring </a:t>
            </a:r>
            <a:r>
              <a:rPr lang="en-GB" b="1" dirty="0" smtClean="0"/>
              <a:t>outcomes</a:t>
            </a:r>
            <a:r>
              <a:rPr lang="en-GB" b="1" dirty="0" smtClean="0"/>
              <a:t/>
            </a:r>
            <a:br>
              <a:rPr lang="en-GB" b="1" dirty="0" smtClean="0"/>
            </a:br>
            <a:r>
              <a:rPr lang="en-GB" dirty="0" smtClean="0"/>
              <a:t>Partner outcome </a:t>
            </a:r>
            <a:r>
              <a:rPr lang="en-GB" dirty="0"/>
              <a:t>monitoring form</a:t>
            </a:r>
            <a:endParaRPr lang="en-GB" b="1" dirty="0"/>
          </a:p>
        </p:txBody>
      </p:sp>
      <p:sp>
        <p:nvSpPr>
          <p:cNvPr id="7" name="Content Placeholder 2"/>
          <p:cNvSpPr txBox="1">
            <a:spLocks/>
          </p:cNvSpPr>
          <p:nvPr/>
        </p:nvSpPr>
        <p:spPr bwMode="auto">
          <a:xfrm>
            <a:off x="200655" y="1204249"/>
            <a:ext cx="8835841" cy="49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spcBef>
                <a:spcPts val="0"/>
              </a:spcBef>
              <a:buClr>
                <a:srgbClr val="000000"/>
              </a:buClr>
              <a:buNone/>
            </a:pPr>
            <a:r>
              <a:rPr lang="en-GB" sz="1800" dirty="0"/>
              <a:t>The progress towards Outcome Challenges will be summarised in a </a:t>
            </a:r>
            <a:r>
              <a:rPr lang="en-GB" sz="1800" b="1" dirty="0"/>
              <a:t>Partner Outcome Monitoring Form </a:t>
            </a:r>
            <a:r>
              <a:rPr lang="en-GB" sz="1800" dirty="0" smtClean="0"/>
              <a:t>which </a:t>
            </a:r>
            <a:r>
              <a:rPr lang="en-GB" sz="1800" dirty="0"/>
              <a:t>will be completed at the six monthly monitoring meeting</a:t>
            </a:r>
            <a:endParaRPr lang="en-GB"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48" y="1855063"/>
            <a:ext cx="8244408" cy="4742289"/>
          </a:xfrm>
          <a:prstGeom prst="rect">
            <a:avLst/>
          </a:prstGeom>
        </p:spPr>
      </p:pic>
    </p:spTree>
    <p:extLst>
      <p:ext uri="{BB962C8B-B14F-4D97-AF65-F5344CB8AC3E}">
        <p14:creationId xmlns:p14="http://schemas.microsoft.com/office/powerpoint/2010/main" val="29393945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214478" y="-27384"/>
            <a:ext cx="6781800" cy="806152"/>
          </a:xfrm>
        </p:spPr>
        <p:txBody>
          <a:bodyPr/>
          <a:lstStyle/>
          <a:p>
            <a:r>
              <a:rPr lang="en-GB" b="1" dirty="0"/>
              <a:t>Monitoring </a:t>
            </a:r>
            <a:r>
              <a:rPr lang="en-GB" b="1" dirty="0" smtClean="0"/>
              <a:t>objectives</a:t>
            </a:r>
            <a:endParaRPr lang="en-GB" b="1" dirty="0"/>
          </a:p>
        </p:txBody>
      </p:sp>
      <p:sp>
        <p:nvSpPr>
          <p:cNvPr id="6" name="Content Placeholder 2"/>
          <p:cNvSpPr>
            <a:spLocks noGrp="1"/>
          </p:cNvSpPr>
          <p:nvPr>
            <p:ph idx="1"/>
          </p:nvPr>
        </p:nvSpPr>
        <p:spPr>
          <a:xfrm>
            <a:off x="611560" y="1124744"/>
            <a:ext cx="8532440" cy="4724400"/>
          </a:xfrm>
        </p:spPr>
        <p:txBody>
          <a:bodyPr/>
          <a:lstStyle/>
          <a:p>
            <a:pPr>
              <a:spcBef>
                <a:spcPts val="0"/>
              </a:spcBef>
            </a:pPr>
            <a:r>
              <a:rPr lang="en-GB" sz="2200" dirty="0" smtClean="0"/>
              <a:t>Changes in baseline indicators</a:t>
            </a:r>
          </a:p>
          <a:p>
            <a:pPr>
              <a:spcBef>
                <a:spcPts val="0"/>
              </a:spcBef>
            </a:pPr>
            <a:r>
              <a:rPr lang="en-GB" sz="2200" dirty="0"/>
              <a:t>Changes in component </a:t>
            </a:r>
            <a:r>
              <a:rPr lang="en-GB" sz="2200" dirty="0" smtClean="0"/>
              <a:t>outcomes</a:t>
            </a:r>
            <a:endParaRPr lang="en-GB" sz="2400" dirty="0" smtClean="0"/>
          </a:p>
        </p:txBody>
      </p:sp>
    </p:spTree>
    <p:extLst>
      <p:ext uri="{BB962C8B-B14F-4D97-AF65-F5344CB8AC3E}">
        <p14:creationId xmlns:p14="http://schemas.microsoft.com/office/powerpoint/2010/main" val="331370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6" name="Content Placeholder 2"/>
          <p:cNvSpPr>
            <a:spLocks noGrp="1"/>
          </p:cNvSpPr>
          <p:nvPr>
            <p:ph idx="1"/>
          </p:nvPr>
        </p:nvSpPr>
        <p:spPr>
          <a:xfrm>
            <a:off x="611560" y="1124744"/>
            <a:ext cx="8532440" cy="4724400"/>
          </a:xfrm>
        </p:spPr>
        <p:txBody>
          <a:bodyPr/>
          <a:lstStyle/>
          <a:p>
            <a:pPr marL="0" indent="0">
              <a:spcBef>
                <a:spcPts val="0"/>
              </a:spcBef>
              <a:spcAft>
                <a:spcPts val="1000"/>
              </a:spcAft>
              <a:buNone/>
            </a:pPr>
            <a:r>
              <a:rPr lang="en-GB" sz="2000" dirty="0"/>
              <a:t>Specific project activities will be undertaken to gather baseline information. For example baseline knowledge and attitudes concerning biological invasions in Cameroon have been derived (Mauremootoo and Frambo 2012) and follow-up surveys will assess changes with project implementation. </a:t>
            </a:r>
          </a:p>
          <a:p>
            <a:pPr marL="0" indent="0">
              <a:spcBef>
                <a:spcPts val="0"/>
              </a:spcBef>
              <a:buNone/>
            </a:pPr>
            <a:r>
              <a:rPr lang="en-GB" sz="2000" dirty="0"/>
              <a:t>The following baseline assessments in other relevant areas will be completed:  </a:t>
            </a:r>
          </a:p>
          <a:p>
            <a:pPr lvl="1">
              <a:spcBef>
                <a:spcPts val="0"/>
              </a:spcBef>
            </a:pPr>
            <a:r>
              <a:rPr lang="en-GB" sz="1800" dirty="0"/>
              <a:t>legal, policy, and institutional biosecurity framework of Cameroon; Cameroon’s biosecurity profile from trade and other activities</a:t>
            </a:r>
          </a:p>
          <a:p>
            <a:pPr lvl="1">
              <a:spcBef>
                <a:spcPts val="0"/>
              </a:spcBef>
            </a:pPr>
            <a:r>
              <a:rPr lang="en-GB" sz="1800" dirty="0"/>
              <a:t>the social, cultural, economic, environmental and biological impact of priority invasive species in Cameroon</a:t>
            </a:r>
          </a:p>
          <a:p>
            <a:pPr lvl="1">
              <a:spcBef>
                <a:spcPts val="0"/>
              </a:spcBef>
            </a:pPr>
            <a:r>
              <a:rPr lang="en-GB" sz="1800" dirty="0"/>
              <a:t>the extent and impact of target species in pilot sites. </a:t>
            </a:r>
          </a:p>
          <a:p>
            <a:pPr marL="0" indent="0">
              <a:spcBef>
                <a:spcPts val="0"/>
              </a:spcBef>
              <a:buNone/>
            </a:pPr>
            <a:endParaRPr lang="en-GB" sz="2000" dirty="0" smtClean="0"/>
          </a:p>
          <a:p>
            <a:pPr marL="0" indent="0">
              <a:spcBef>
                <a:spcPts val="0"/>
              </a:spcBef>
              <a:buNone/>
            </a:pPr>
            <a:r>
              <a:rPr lang="en-GB" sz="1800" dirty="0" smtClean="0"/>
              <a:t>The </a:t>
            </a:r>
            <a:r>
              <a:rPr lang="en-GB" sz="1800" dirty="0"/>
              <a:t>legal, policy and institutional biosecurity framework and pilot site impacts would be expected to change with project implementation but changes in pathways and impacts of priority invasive species at the national level are less likely. Therefore greater relative effort will be expended in monitoring those parameters that are likely to be associated with successful project execution during the period of project implementation.</a:t>
            </a:r>
          </a:p>
        </p:txBody>
      </p:sp>
      <p:sp>
        <p:nvSpPr>
          <p:cNvPr id="7" name="Title 1"/>
          <p:cNvSpPr>
            <a:spLocks noGrp="1"/>
          </p:cNvSpPr>
          <p:nvPr>
            <p:ph type="title"/>
          </p:nvPr>
        </p:nvSpPr>
        <p:spPr>
          <a:xfrm>
            <a:off x="200655" y="260648"/>
            <a:ext cx="8259777" cy="806152"/>
          </a:xfrm>
        </p:spPr>
        <p:txBody>
          <a:bodyPr/>
          <a:lstStyle/>
          <a:p>
            <a:pPr algn="ctr"/>
            <a:r>
              <a:rPr lang="en-GB" b="1" dirty="0"/>
              <a:t>Monitoring </a:t>
            </a:r>
            <a:r>
              <a:rPr lang="en-GB" b="1" dirty="0" smtClean="0"/>
              <a:t>objectives</a:t>
            </a:r>
            <a:r>
              <a:rPr lang="en-GB" b="1" dirty="0" smtClean="0"/>
              <a:t/>
            </a:r>
            <a:br>
              <a:rPr lang="en-GB" b="1" dirty="0" smtClean="0"/>
            </a:br>
            <a:r>
              <a:rPr lang="en-GB" dirty="0"/>
              <a:t>Changes in baseline indicators</a:t>
            </a:r>
            <a:endParaRPr lang="en-GB" b="1" dirty="0"/>
          </a:p>
        </p:txBody>
      </p:sp>
    </p:spTree>
    <p:extLst>
      <p:ext uri="{BB962C8B-B14F-4D97-AF65-F5344CB8AC3E}">
        <p14:creationId xmlns:p14="http://schemas.microsoft.com/office/powerpoint/2010/main" val="3866023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6" name="Content Placeholder 2"/>
          <p:cNvSpPr>
            <a:spLocks noGrp="1"/>
          </p:cNvSpPr>
          <p:nvPr>
            <p:ph idx="1"/>
          </p:nvPr>
        </p:nvSpPr>
        <p:spPr>
          <a:xfrm>
            <a:off x="395536" y="1440904"/>
            <a:ext cx="8280920" cy="3068216"/>
          </a:xfrm>
        </p:spPr>
        <p:txBody>
          <a:bodyPr/>
          <a:lstStyle/>
          <a:p>
            <a:pPr marL="0" indent="0">
              <a:spcBef>
                <a:spcPts val="0"/>
              </a:spcBef>
              <a:spcAft>
                <a:spcPts val="1000"/>
              </a:spcAft>
              <a:buNone/>
            </a:pPr>
            <a:r>
              <a:rPr lang="en-GB" sz="2000" dirty="0"/>
              <a:t>Although the Component Outcomes do not have corresponding objectively verifiable indicators, means of verification and risks and assumptions, it may still be possible for the project to provide information about the degree to which the project has contributed towards the attainment of these outcomes. This information can be provided by synthesising results from the other monitoring processes. Such a synthesis can be a simple compilation of relevant monitoring records or a more systematic process e.g. the use of the Most Significant Change technique (</a:t>
            </a:r>
            <a:r>
              <a:rPr lang="en-GB" sz="2000" u="sng" dirty="0">
                <a:hlinkClick r:id="rId2"/>
              </a:rPr>
              <a:t>Davies and Dart 2005</a:t>
            </a:r>
            <a:r>
              <a:rPr lang="en-GB" sz="2000" dirty="0" smtClean="0"/>
              <a:t>).</a:t>
            </a:r>
            <a:endParaRPr lang="en-GB" sz="2000" dirty="0"/>
          </a:p>
        </p:txBody>
      </p:sp>
      <p:sp>
        <p:nvSpPr>
          <p:cNvPr id="7" name="Title 1"/>
          <p:cNvSpPr>
            <a:spLocks noGrp="1"/>
          </p:cNvSpPr>
          <p:nvPr>
            <p:ph type="title"/>
          </p:nvPr>
        </p:nvSpPr>
        <p:spPr>
          <a:xfrm>
            <a:off x="200655" y="260648"/>
            <a:ext cx="8259777" cy="806152"/>
          </a:xfrm>
        </p:spPr>
        <p:txBody>
          <a:bodyPr/>
          <a:lstStyle/>
          <a:p>
            <a:pPr algn="ctr"/>
            <a:r>
              <a:rPr lang="en-GB" b="1" dirty="0"/>
              <a:t>Monitoring </a:t>
            </a:r>
            <a:r>
              <a:rPr lang="en-GB" b="1" dirty="0" smtClean="0"/>
              <a:t>objectives</a:t>
            </a:r>
            <a:r>
              <a:rPr lang="en-GB" b="1" dirty="0" smtClean="0"/>
              <a:t/>
            </a:r>
            <a:br>
              <a:rPr lang="en-GB" b="1" dirty="0" smtClean="0"/>
            </a:br>
            <a:r>
              <a:rPr lang="en-GB" dirty="0"/>
              <a:t>Changes in component outcomes</a:t>
            </a:r>
            <a:endParaRPr lang="en-GB" b="1" dirty="0"/>
          </a:p>
        </p:txBody>
      </p:sp>
    </p:spTree>
    <p:extLst>
      <p:ext uri="{BB962C8B-B14F-4D97-AF65-F5344CB8AC3E}">
        <p14:creationId xmlns:p14="http://schemas.microsoft.com/office/powerpoint/2010/main" val="11033579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214478" y="-27384"/>
            <a:ext cx="6781800" cy="806152"/>
          </a:xfrm>
        </p:spPr>
        <p:txBody>
          <a:bodyPr/>
          <a:lstStyle/>
          <a:p>
            <a:r>
              <a:rPr lang="en-GB" b="1" dirty="0" smtClean="0"/>
              <a:t>Implementation of the system</a:t>
            </a:r>
            <a:endParaRPr lang="en-GB" b="1" dirty="0"/>
          </a:p>
        </p:txBody>
      </p:sp>
      <p:sp>
        <p:nvSpPr>
          <p:cNvPr id="6" name="Content Placeholder 2"/>
          <p:cNvSpPr>
            <a:spLocks noGrp="1"/>
          </p:cNvSpPr>
          <p:nvPr>
            <p:ph idx="1"/>
          </p:nvPr>
        </p:nvSpPr>
        <p:spPr>
          <a:xfrm>
            <a:off x="611560" y="1124744"/>
            <a:ext cx="8532440" cy="4724400"/>
          </a:xfrm>
        </p:spPr>
        <p:txBody>
          <a:bodyPr/>
          <a:lstStyle/>
          <a:p>
            <a:pPr marL="0" indent="0">
              <a:buNone/>
            </a:pPr>
            <a:r>
              <a:rPr lang="en-GB" sz="2400" dirty="0" smtClean="0"/>
              <a:t>The </a:t>
            </a:r>
            <a:r>
              <a:rPr lang="en-GB" sz="2400" dirty="0"/>
              <a:t>PCU will coordinate </a:t>
            </a:r>
            <a:r>
              <a:rPr lang="en-GB" sz="2400" dirty="0" smtClean="0"/>
              <a:t>the </a:t>
            </a:r>
            <a:r>
              <a:rPr lang="en-GB" sz="2400" dirty="0"/>
              <a:t>system, using the approaches outlined. This system will be based around the following elements:</a:t>
            </a:r>
            <a:endParaRPr lang="en-GB" sz="2400" b="1" dirty="0"/>
          </a:p>
          <a:p>
            <a:pPr lvl="0"/>
            <a:r>
              <a:rPr lang="en-GB" sz="2000" dirty="0"/>
              <a:t>Monitoring of project inputs, activities, outputs and outcomes by the PCU (overall responsibility).</a:t>
            </a:r>
            <a:endParaRPr lang="en-GB" sz="2000" b="1" dirty="0"/>
          </a:p>
          <a:p>
            <a:pPr lvl="0"/>
            <a:r>
              <a:rPr lang="en-GB" sz="2000" dirty="0"/>
              <a:t>Monitoring of inputs, activities and outputs and outcomes at the component level by Component Task Teams.</a:t>
            </a:r>
            <a:endParaRPr lang="en-GB" sz="2000" b="1" dirty="0"/>
          </a:p>
          <a:p>
            <a:pPr lvl="0"/>
            <a:r>
              <a:rPr lang="en-GB" sz="2000" dirty="0"/>
              <a:t>Implementation of the monitoring aspects of specific activities by those responsible for their execution e.g. consultants, Task Teams and pilot site implementation teams.</a:t>
            </a:r>
            <a:endParaRPr lang="en-GB" sz="2000" b="1" dirty="0"/>
          </a:p>
          <a:p>
            <a:pPr marL="0" indent="0">
              <a:spcBef>
                <a:spcPts val="0"/>
              </a:spcBef>
              <a:buNone/>
            </a:pPr>
            <a:endParaRPr lang="en-GB" sz="1200" dirty="0" smtClean="0"/>
          </a:p>
          <a:p>
            <a:pPr marL="0" indent="0">
              <a:spcBef>
                <a:spcPts val="0"/>
              </a:spcBef>
              <a:buNone/>
            </a:pPr>
            <a:r>
              <a:rPr lang="en-GB" sz="2400" dirty="0" smtClean="0"/>
              <a:t>Monitoring will consist of</a:t>
            </a:r>
          </a:p>
          <a:p>
            <a:pPr>
              <a:spcBef>
                <a:spcPts val="0"/>
              </a:spcBef>
            </a:pPr>
            <a:r>
              <a:rPr lang="en-GB" sz="2000" dirty="0" smtClean="0"/>
              <a:t>Activity-specific </a:t>
            </a:r>
            <a:r>
              <a:rPr lang="en-GB" sz="2000" dirty="0" smtClean="0"/>
              <a:t>monitoring</a:t>
            </a:r>
          </a:p>
          <a:p>
            <a:pPr>
              <a:spcBef>
                <a:spcPts val="0"/>
              </a:spcBef>
            </a:pPr>
            <a:r>
              <a:rPr lang="en-GB" sz="2000" dirty="0" smtClean="0"/>
              <a:t>Ongoing </a:t>
            </a:r>
            <a:r>
              <a:rPr lang="en-GB" sz="2000" dirty="0"/>
              <a:t>monitoring </a:t>
            </a:r>
            <a:endParaRPr lang="en-GB" sz="2000" dirty="0" smtClean="0"/>
          </a:p>
          <a:p>
            <a:pPr>
              <a:spcBef>
                <a:spcPts val="0"/>
              </a:spcBef>
            </a:pPr>
            <a:r>
              <a:rPr lang="en-GB" sz="2000" dirty="0" smtClean="0"/>
              <a:t>Periodic monitoring</a:t>
            </a:r>
            <a:endParaRPr lang="en-GB" sz="2000" dirty="0" smtClean="0"/>
          </a:p>
        </p:txBody>
      </p:sp>
    </p:spTree>
    <p:extLst>
      <p:ext uri="{BB962C8B-B14F-4D97-AF65-F5344CB8AC3E}">
        <p14:creationId xmlns:p14="http://schemas.microsoft.com/office/powerpoint/2010/main" val="39218588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6" name="Content Placeholder 2"/>
          <p:cNvSpPr>
            <a:spLocks noGrp="1"/>
          </p:cNvSpPr>
          <p:nvPr>
            <p:ph idx="1"/>
          </p:nvPr>
        </p:nvSpPr>
        <p:spPr>
          <a:xfrm>
            <a:off x="611560" y="1124744"/>
            <a:ext cx="8532440" cy="4724400"/>
          </a:xfrm>
        </p:spPr>
        <p:txBody>
          <a:bodyPr/>
          <a:lstStyle/>
          <a:p>
            <a:pPr marL="0" indent="0">
              <a:spcBef>
                <a:spcPts val="0"/>
              </a:spcBef>
              <a:spcAft>
                <a:spcPts val="1000"/>
              </a:spcAft>
              <a:buNone/>
            </a:pPr>
            <a:r>
              <a:rPr lang="en-GB" sz="2000" dirty="0"/>
              <a:t>All activities will have specific monitoring requirements in terms of accounting for inputs, undertaking activities and producing outputs. The results of certain activities (e.g. baseline and follow-up surveys), also feed into the Project’s outcome monitoring system. Activity monitoring is the responsibility of those executing the activity under the oversight of the relevant Component Task Team who reports to the PCU. </a:t>
            </a:r>
            <a:endParaRPr lang="en-GB" sz="1800" dirty="0"/>
          </a:p>
        </p:txBody>
      </p:sp>
      <p:sp>
        <p:nvSpPr>
          <p:cNvPr id="7" name="Title 1"/>
          <p:cNvSpPr>
            <a:spLocks noGrp="1"/>
          </p:cNvSpPr>
          <p:nvPr>
            <p:ph type="title"/>
          </p:nvPr>
        </p:nvSpPr>
        <p:spPr>
          <a:xfrm>
            <a:off x="200655" y="260648"/>
            <a:ext cx="8259777" cy="806152"/>
          </a:xfrm>
        </p:spPr>
        <p:txBody>
          <a:bodyPr/>
          <a:lstStyle/>
          <a:p>
            <a:pPr algn="ctr"/>
            <a:r>
              <a:rPr lang="en-GB" b="1" dirty="0"/>
              <a:t>Implementation of the system</a:t>
            </a:r>
            <a:r>
              <a:rPr lang="en-GB" b="1" dirty="0" smtClean="0"/>
              <a:t/>
            </a:r>
            <a:br>
              <a:rPr lang="en-GB" b="1" dirty="0" smtClean="0"/>
            </a:br>
            <a:r>
              <a:rPr lang="en-GB" dirty="0"/>
              <a:t>Activity-specific monitoring</a:t>
            </a:r>
            <a:endParaRPr lang="en-GB" b="1" dirty="0"/>
          </a:p>
        </p:txBody>
      </p:sp>
    </p:spTree>
    <p:extLst>
      <p:ext uri="{BB962C8B-B14F-4D97-AF65-F5344CB8AC3E}">
        <p14:creationId xmlns:p14="http://schemas.microsoft.com/office/powerpoint/2010/main" val="15294100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6" name="Content Placeholder 2"/>
          <p:cNvSpPr>
            <a:spLocks noGrp="1"/>
          </p:cNvSpPr>
          <p:nvPr>
            <p:ph idx="1"/>
          </p:nvPr>
        </p:nvSpPr>
        <p:spPr>
          <a:xfrm>
            <a:off x="611560" y="1124744"/>
            <a:ext cx="8532440" cy="4724400"/>
          </a:xfrm>
        </p:spPr>
        <p:txBody>
          <a:bodyPr/>
          <a:lstStyle/>
          <a:p>
            <a:pPr marL="0" indent="0">
              <a:spcBef>
                <a:spcPts val="0"/>
              </a:spcBef>
              <a:spcAft>
                <a:spcPts val="1000"/>
              </a:spcAft>
              <a:buNone/>
            </a:pPr>
            <a:r>
              <a:rPr lang="en-GB" sz="2000" dirty="0"/>
              <a:t>Day to day monitoring is undertaken by those responsible for undertaking activities, Task Teams and the PCU. The results of this ongoing monitoring feed into the </a:t>
            </a:r>
            <a:r>
              <a:rPr lang="en-GB" sz="2000" dirty="0" smtClean="0"/>
              <a:t>periodic </a:t>
            </a:r>
            <a:r>
              <a:rPr lang="en-GB" sz="2000" dirty="0"/>
              <a:t>monitoring.</a:t>
            </a:r>
            <a:endParaRPr lang="en-GB" sz="1800" dirty="0"/>
          </a:p>
        </p:txBody>
      </p:sp>
      <p:sp>
        <p:nvSpPr>
          <p:cNvPr id="7" name="Title 1"/>
          <p:cNvSpPr>
            <a:spLocks noGrp="1"/>
          </p:cNvSpPr>
          <p:nvPr>
            <p:ph type="title"/>
          </p:nvPr>
        </p:nvSpPr>
        <p:spPr>
          <a:xfrm>
            <a:off x="200655" y="260648"/>
            <a:ext cx="8259777" cy="806152"/>
          </a:xfrm>
        </p:spPr>
        <p:txBody>
          <a:bodyPr/>
          <a:lstStyle/>
          <a:p>
            <a:pPr algn="ctr"/>
            <a:r>
              <a:rPr lang="en-GB" b="1" dirty="0"/>
              <a:t>Implementation of the system</a:t>
            </a:r>
            <a:r>
              <a:rPr lang="en-GB" b="1" dirty="0" smtClean="0"/>
              <a:t/>
            </a:r>
            <a:br>
              <a:rPr lang="en-GB" b="1" dirty="0" smtClean="0"/>
            </a:br>
            <a:r>
              <a:rPr lang="en-GB" dirty="0"/>
              <a:t>Ongoing monitoring</a:t>
            </a:r>
            <a:endParaRPr lang="en-GB" b="1" dirty="0"/>
          </a:p>
        </p:txBody>
      </p:sp>
    </p:spTree>
    <p:extLst>
      <p:ext uri="{BB962C8B-B14F-4D97-AF65-F5344CB8AC3E}">
        <p14:creationId xmlns:p14="http://schemas.microsoft.com/office/powerpoint/2010/main" val="2552234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8840"/>
            <a:ext cx="8229600" cy="1143000"/>
          </a:xfrm>
        </p:spPr>
        <p:txBody>
          <a:bodyPr/>
          <a:lstStyle/>
          <a:p>
            <a:endParaRPr lang="en-US" dirty="0"/>
          </a:p>
        </p:txBody>
      </p:sp>
      <p:sp>
        <p:nvSpPr>
          <p:cNvPr id="3" name="Footer Placeholder 2"/>
          <p:cNvSpPr>
            <a:spLocks noGrp="1"/>
          </p:cNvSpPr>
          <p:nvPr>
            <p:ph type="ftr" sz="quarter" idx="11"/>
          </p:nvPr>
        </p:nvSpPr>
        <p:spPr>
          <a:xfrm>
            <a:off x="3124200" y="6245225"/>
            <a:ext cx="2895600" cy="476250"/>
          </a:xfrm>
        </p:spPr>
        <p:txBody>
          <a:bodyPr/>
          <a:lstStyle/>
          <a:p>
            <a:r>
              <a:rPr lang="en-US" dirty="0" smtClean="0">
                <a:solidFill>
                  <a:prstClr val="black"/>
                </a:solidFill>
              </a:rPr>
              <a:t>The Cameroon Biosecurity Project</a:t>
            </a:r>
            <a:endParaRPr lang="en-US" dirty="0">
              <a:solidFill>
                <a:prstClr val="black"/>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820971014"/>
              </p:ext>
            </p:extLst>
          </p:nvPr>
        </p:nvGraphicFramePr>
        <p:xfrm>
          <a:off x="457200" y="1125538"/>
          <a:ext cx="8229600" cy="5476875"/>
        </p:xfrm>
        <a:graphic>
          <a:graphicData uri="http://schemas.openxmlformats.org/presentationml/2006/ole">
            <mc:AlternateContent xmlns:mc="http://schemas.openxmlformats.org/markup-compatibility/2006">
              <mc:Choice xmlns:v="urn:schemas-microsoft-com:vml" Requires="v">
                <p:oleObj spid="_x0000_s11371" name="Drawing" r:id="rId4" imgW="8229387" imgH="5477021" progId="WPDraw30.Drawing">
                  <p:embed/>
                </p:oleObj>
              </mc:Choice>
              <mc:Fallback>
                <p:oleObj name="Drawing" r:id="rId4" imgW="8229387" imgH="5477021" progId="WPDraw30.Drawing">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25538"/>
                        <a:ext cx="8229600" cy="5476875"/>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itle 1"/>
          <p:cNvSpPr txBox="1">
            <a:spLocks/>
          </p:cNvSpPr>
          <p:nvPr/>
        </p:nvSpPr>
        <p:spPr>
          <a:xfrm>
            <a:off x="684213" y="-27384"/>
            <a:ext cx="7772400" cy="99868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solidFill>
                <a:latin typeface="Garamond" pitchFamily="18" charset="0"/>
                <a:ea typeface="+mj-ea"/>
                <a:cs typeface="+mj-cs"/>
              </a:defRPr>
            </a:lvl1pPr>
          </a:lstStyle>
          <a:p>
            <a:r>
              <a:rPr lang="en-US" dirty="0" smtClean="0"/>
              <a:t>The M&amp;E Balancing Act</a:t>
            </a:r>
            <a:endParaRPr lang="en-US" dirty="0"/>
          </a:p>
        </p:txBody>
      </p:sp>
    </p:spTree>
    <p:extLst>
      <p:ext uri="{BB962C8B-B14F-4D97-AF65-F5344CB8AC3E}">
        <p14:creationId xmlns:p14="http://schemas.microsoft.com/office/powerpoint/2010/main" val="136657220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6" name="Content Placeholder 2"/>
          <p:cNvSpPr>
            <a:spLocks noGrp="1"/>
          </p:cNvSpPr>
          <p:nvPr>
            <p:ph idx="1"/>
          </p:nvPr>
        </p:nvSpPr>
        <p:spPr>
          <a:xfrm>
            <a:off x="611560" y="1124744"/>
            <a:ext cx="8532440" cy="4724400"/>
          </a:xfrm>
        </p:spPr>
        <p:txBody>
          <a:bodyPr/>
          <a:lstStyle/>
          <a:p>
            <a:pPr marL="0" indent="0">
              <a:spcBef>
                <a:spcPts val="0"/>
              </a:spcBef>
              <a:spcAft>
                <a:spcPts val="1000"/>
              </a:spcAft>
              <a:buNone/>
            </a:pPr>
            <a:r>
              <a:rPr lang="en-GB" sz="2000" dirty="0" smtClean="0"/>
              <a:t>Periodic monitoring </a:t>
            </a:r>
            <a:r>
              <a:rPr lang="en-GB" sz="2000" dirty="0"/>
              <a:t>is based on the UNEP reporting calendar. The following reports are needed by </a:t>
            </a:r>
            <a:r>
              <a:rPr lang="en-GB" sz="2000" dirty="0" smtClean="0"/>
              <a:t>UNEP:</a:t>
            </a:r>
          </a:p>
          <a:p>
            <a:pPr lvl="0"/>
            <a:r>
              <a:rPr lang="en-GB" sz="1600" u="sng" dirty="0"/>
              <a:t>Quarterly Financial Reports</a:t>
            </a:r>
            <a:r>
              <a:rPr lang="en-GB" sz="1600" dirty="0"/>
              <a:t> – for the three month periods to 31 March, 30 June, 30 September and 31 December. These reports consist of: the Quarterly Expenditure Statement; Cash Advance Statement; report of planned and actual co-finance by budget line; and the NXE report. These reports are responsibility of the PCU.</a:t>
            </a:r>
          </a:p>
          <a:p>
            <a:pPr lvl="0"/>
            <a:r>
              <a:rPr lang="en-GB" sz="1600" u="sng" dirty="0"/>
              <a:t>Half- yearly reports</a:t>
            </a:r>
            <a:r>
              <a:rPr lang="en-GB" sz="1600" dirty="0"/>
              <a:t> - for the six months from July – December (to be submitted by 31 January the following year). This is the responsibility of the PCU who compiles the report using inputs received by project partners. The half-yearly report details progress in project implementation, external and internal risks and risk management, M&amp;E activities, and details of staffing, sub-contracts and meetings. </a:t>
            </a:r>
          </a:p>
          <a:p>
            <a:pPr lvl="0"/>
            <a:r>
              <a:rPr lang="en-GB" sz="1600" u="sng" dirty="0"/>
              <a:t>Project Implementation Report (PIR)</a:t>
            </a:r>
            <a:r>
              <a:rPr lang="en-GB" sz="1600" dirty="0"/>
              <a:t> or annual report for the year from July – June. This is the responsibility of the PCU who compiles the report in an iterative process with the UNEP Project Task Manager using inputs received by project partners. The PIR covers the same areas as the half-yearly report but also contains ratings on project risk,  project progress towards meeting project objective(s), project implementation progress and actions to be taken (or that have been taken) if the project’s implementation progress is deemed to be less than satisfactory.</a:t>
            </a:r>
          </a:p>
          <a:p>
            <a:pPr marL="0" indent="0">
              <a:spcBef>
                <a:spcPts val="0"/>
              </a:spcBef>
              <a:spcAft>
                <a:spcPts val="1000"/>
              </a:spcAft>
              <a:buNone/>
            </a:pPr>
            <a:endParaRPr lang="en-GB" sz="1800" dirty="0"/>
          </a:p>
        </p:txBody>
      </p:sp>
      <p:sp>
        <p:nvSpPr>
          <p:cNvPr id="7" name="Title 1"/>
          <p:cNvSpPr>
            <a:spLocks noGrp="1"/>
          </p:cNvSpPr>
          <p:nvPr>
            <p:ph type="title"/>
          </p:nvPr>
        </p:nvSpPr>
        <p:spPr>
          <a:xfrm>
            <a:off x="200655" y="260648"/>
            <a:ext cx="8259777" cy="806152"/>
          </a:xfrm>
        </p:spPr>
        <p:txBody>
          <a:bodyPr/>
          <a:lstStyle/>
          <a:p>
            <a:pPr algn="ctr"/>
            <a:r>
              <a:rPr lang="en-GB" b="1" dirty="0"/>
              <a:t>Implementation of the system</a:t>
            </a:r>
            <a:r>
              <a:rPr lang="en-GB" b="1" dirty="0" smtClean="0"/>
              <a:t/>
            </a:r>
            <a:br>
              <a:rPr lang="en-GB" b="1" dirty="0" smtClean="0"/>
            </a:br>
            <a:r>
              <a:rPr lang="en-GB" dirty="0" smtClean="0"/>
              <a:t>Periodic monitoring</a:t>
            </a:r>
            <a:endParaRPr lang="en-GB" b="1" dirty="0"/>
          </a:p>
        </p:txBody>
      </p:sp>
    </p:spTree>
    <p:extLst>
      <p:ext uri="{BB962C8B-B14F-4D97-AF65-F5344CB8AC3E}">
        <p14:creationId xmlns:p14="http://schemas.microsoft.com/office/powerpoint/2010/main" val="34438618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6" name="Content Placeholder 2"/>
          <p:cNvSpPr>
            <a:spLocks noGrp="1"/>
          </p:cNvSpPr>
          <p:nvPr>
            <p:ph idx="1"/>
          </p:nvPr>
        </p:nvSpPr>
        <p:spPr>
          <a:xfrm>
            <a:off x="539552" y="1368896"/>
            <a:ext cx="8136904" cy="4724400"/>
          </a:xfrm>
        </p:spPr>
        <p:txBody>
          <a:bodyPr/>
          <a:lstStyle/>
          <a:p>
            <a:pPr marL="0" indent="0">
              <a:spcBef>
                <a:spcPts val="0"/>
              </a:spcBef>
              <a:spcAft>
                <a:spcPts val="1000"/>
              </a:spcAft>
              <a:buNone/>
            </a:pPr>
            <a:r>
              <a:rPr lang="en-GB" sz="2000" dirty="0"/>
              <a:t>A participatory system can only rely on the PCU for facilitation but must have full involvement of the Boundary Partners if it is to be effective. Therefore, regular monitoring meetings are essential. The purpose of these 1-2 day meetings will be for the BPs to report, reflect, learn and provide inputs into the planning process. The fact that these meetings will involve a range of partners also provides an opportunity to network and learn from each-other’s experiences. These meetings will take place at six month intervals, several weeks before the half-yearly reports are due. This will provide the PCU with sufficient time to synthesise the information received from these meetings into the format required by UNEP</a:t>
            </a:r>
            <a:r>
              <a:rPr lang="en-GB" sz="2000" dirty="0" smtClean="0"/>
              <a:t>. </a:t>
            </a:r>
            <a:endParaRPr lang="en-GB" sz="1800" dirty="0"/>
          </a:p>
        </p:txBody>
      </p:sp>
      <p:sp>
        <p:nvSpPr>
          <p:cNvPr id="7" name="Title 1"/>
          <p:cNvSpPr>
            <a:spLocks noGrp="1"/>
          </p:cNvSpPr>
          <p:nvPr>
            <p:ph type="title"/>
          </p:nvPr>
        </p:nvSpPr>
        <p:spPr>
          <a:xfrm>
            <a:off x="200655" y="260648"/>
            <a:ext cx="8259777" cy="806152"/>
          </a:xfrm>
        </p:spPr>
        <p:txBody>
          <a:bodyPr/>
          <a:lstStyle/>
          <a:p>
            <a:pPr algn="ctr"/>
            <a:r>
              <a:rPr lang="en-GB" b="1" dirty="0"/>
              <a:t>Implementation of the system</a:t>
            </a:r>
            <a:r>
              <a:rPr lang="en-GB" b="1" dirty="0" smtClean="0"/>
              <a:t/>
            </a:r>
            <a:br>
              <a:rPr lang="en-GB" b="1" dirty="0" smtClean="0"/>
            </a:br>
            <a:r>
              <a:rPr lang="en-GB" dirty="0" smtClean="0"/>
              <a:t>Periodic monitoring: Partner Meetings</a:t>
            </a:r>
            <a:endParaRPr lang="en-GB" b="1" dirty="0"/>
          </a:p>
        </p:txBody>
      </p:sp>
    </p:spTree>
    <p:extLst>
      <p:ext uri="{BB962C8B-B14F-4D97-AF65-F5344CB8AC3E}">
        <p14:creationId xmlns:p14="http://schemas.microsoft.com/office/powerpoint/2010/main" val="30120221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79512" y="318592"/>
            <a:ext cx="8856984" cy="806152"/>
          </a:xfrm>
        </p:spPr>
        <p:txBody>
          <a:bodyPr/>
          <a:lstStyle/>
          <a:p>
            <a:pPr algn="ctr"/>
            <a:r>
              <a:rPr lang="en-GB" b="1" dirty="0" smtClean="0"/>
              <a:t>External Evaluation</a:t>
            </a:r>
            <a:br>
              <a:rPr lang="en-GB" b="1" dirty="0" smtClean="0"/>
            </a:br>
            <a:r>
              <a:rPr lang="en-GB" dirty="0" smtClean="0"/>
              <a:t>Mid-term evaluation &amp; Terminal evaluation</a:t>
            </a:r>
            <a:endParaRPr lang="en-GB" b="1" dirty="0"/>
          </a:p>
        </p:txBody>
      </p:sp>
      <p:sp>
        <p:nvSpPr>
          <p:cNvPr id="6" name="Content Placeholder 2"/>
          <p:cNvSpPr>
            <a:spLocks noGrp="1"/>
          </p:cNvSpPr>
          <p:nvPr>
            <p:ph idx="1"/>
          </p:nvPr>
        </p:nvSpPr>
        <p:spPr>
          <a:xfrm>
            <a:off x="323528" y="1440904"/>
            <a:ext cx="8532440" cy="4724400"/>
          </a:xfrm>
        </p:spPr>
        <p:txBody>
          <a:bodyPr/>
          <a:lstStyle/>
          <a:p>
            <a:pPr marL="0" indent="0">
              <a:buNone/>
            </a:pPr>
            <a:r>
              <a:rPr lang="en-GB" sz="2400" dirty="0"/>
              <a:t>There are two scheduled external independent project evaluations; the mid-term evaluation </a:t>
            </a:r>
            <a:r>
              <a:rPr lang="en-GB" sz="2400" dirty="0" smtClean="0"/>
              <a:t>and </a:t>
            </a:r>
            <a:r>
              <a:rPr lang="en-GB" sz="2400" dirty="0"/>
              <a:t>the terminal evaluation.</a:t>
            </a:r>
          </a:p>
          <a:p>
            <a:r>
              <a:rPr lang="en-GB" sz="2000" dirty="0"/>
              <a:t>The general </a:t>
            </a:r>
            <a:r>
              <a:rPr lang="en-GB" sz="2000" dirty="0" smtClean="0"/>
              <a:t>objectives of  the mid-term evaluation is to </a:t>
            </a:r>
            <a:r>
              <a:rPr lang="en-GB" sz="2000" dirty="0"/>
              <a:t>assess progress to date; to re-evaluate the design and direction of the project in terms of constraints or opportunities which may have emerged during the initial implementation; and to identify and disseminate lessons learned</a:t>
            </a:r>
            <a:r>
              <a:rPr lang="en-GB" sz="2000" dirty="0" smtClean="0"/>
              <a:t>.</a:t>
            </a:r>
          </a:p>
          <a:p>
            <a:r>
              <a:rPr lang="en-GB" sz="2000" dirty="0"/>
              <a:t>The objective of the terminal evaluation is to examine the extent and magnitude of any project impacts to date and determine the likelihood of future impacts. The evaluation will also assess project performance and the implementation of planned project activities and planned outputs against actual results. </a:t>
            </a:r>
          </a:p>
        </p:txBody>
      </p:sp>
    </p:spTree>
    <p:extLst>
      <p:ext uri="{BB962C8B-B14F-4D97-AF65-F5344CB8AC3E}">
        <p14:creationId xmlns:p14="http://schemas.microsoft.com/office/powerpoint/2010/main" val="18652496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p:cNvGrpSpPr/>
          <p:nvPr/>
        </p:nvGrpSpPr>
        <p:grpSpPr>
          <a:xfrm>
            <a:off x="1331640" y="2708920"/>
            <a:ext cx="1640101" cy="1879954"/>
            <a:chOff x="1259632" y="2780928"/>
            <a:chExt cx="1640101" cy="1879954"/>
          </a:xfrm>
        </p:grpSpPr>
        <p:sp>
          <p:nvSpPr>
            <p:cNvPr id="130" name="Rectangle 129"/>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131"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132" name="Isosceles Triangle 131"/>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133" name="Isosceles Triangle 132"/>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134" name="Straight Connector 133"/>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133"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132"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33" idx="0"/>
              <a:endCxn id="133"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p:txBody>
        </p:sp>
      </p:grpSp>
      <p:sp>
        <p:nvSpPr>
          <p:cNvPr id="17" name="Rectangle 14"/>
          <p:cNvSpPr>
            <a:spLocks noChangeArrowheads="1"/>
          </p:cNvSpPr>
          <p:nvPr/>
        </p:nvSpPr>
        <p:spPr bwMode="auto">
          <a:xfrm>
            <a:off x="3592488" y="3140967"/>
            <a:ext cx="2961501" cy="503765"/>
          </a:xfrm>
          <a:prstGeom prst="rect">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58" name="Line 35"/>
          <p:cNvSpPr>
            <a:spLocks noChangeShapeType="1"/>
          </p:cNvSpPr>
          <p:nvPr/>
        </p:nvSpPr>
        <p:spPr bwMode="auto">
          <a:xfrm flipV="1">
            <a:off x="2186453" y="2093713"/>
            <a:ext cx="9281" cy="564685"/>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28" name="Up Arrow 27"/>
          <p:cNvSpPr/>
          <p:nvPr/>
        </p:nvSpPr>
        <p:spPr>
          <a:xfrm>
            <a:off x="417687" y="836712"/>
            <a:ext cx="576064" cy="1728192"/>
          </a:xfrm>
          <a:prstGeom prst="upArrow">
            <a:avLst/>
          </a:prstGeom>
          <a:solidFill>
            <a:srgbClr val="FF330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35" name="TextBox 34"/>
          <p:cNvSpPr txBox="1"/>
          <p:nvPr/>
        </p:nvSpPr>
        <p:spPr>
          <a:xfrm rot="16200000">
            <a:off x="-122645" y="1590694"/>
            <a:ext cx="1603324" cy="338554"/>
          </a:xfrm>
          <a:prstGeom prst="rect">
            <a:avLst/>
          </a:prstGeom>
          <a:noFill/>
        </p:spPr>
        <p:txBody>
          <a:bodyPr wrap="none" rtlCol="0">
            <a:spAutoFit/>
          </a:bodyPr>
          <a:lstStyle/>
          <a:p>
            <a:r>
              <a:rPr lang="en-GB" sz="1600" dirty="0" smtClean="0">
                <a:solidFill>
                  <a:prstClr val="black"/>
                </a:solidFill>
              </a:rPr>
              <a:t>sphere of interest</a:t>
            </a:r>
            <a:endParaRPr lang="en-GB" sz="1600" dirty="0">
              <a:solidFill>
                <a:prstClr val="black"/>
              </a:solidFill>
            </a:endParaRPr>
          </a:p>
        </p:txBody>
      </p:sp>
      <p:sp>
        <p:nvSpPr>
          <p:cNvPr id="73" name="Up Arrow 72"/>
          <p:cNvSpPr/>
          <p:nvPr/>
        </p:nvSpPr>
        <p:spPr>
          <a:xfrm>
            <a:off x="395536" y="2636912"/>
            <a:ext cx="576064" cy="1728192"/>
          </a:xfrm>
          <a:prstGeom prst="upArrow">
            <a:avLst/>
          </a:prstGeom>
          <a:solidFill>
            <a:srgbClr val="FFC00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74" name="TextBox 73"/>
          <p:cNvSpPr txBox="1"/>
          <p:nvPr/>
        </p:nvSpPr>
        <p:spPr>
          <a:xfrm rot="16200000">
            <a:off x="-224144" y="3348646"/>
            <a:ext cx="1762021" cy="338554"/>
          </a:xfrm>
          <a:prstGeom prst="rect">
            <a:avLst/>
          </a:prstGeom>
          <a:noFill/>
        </p:spPr>
        <p:txBody>
          <a:bodyPr wrap="none" rtlCol="0">
            <a:spAutoFit/>
          </a:bodyPr>
          <a:lstStyle/>
          <a:p>
            <a:r>
              <a:rPr lang="en-GB" sz="1600" dirty="0" smtClean="0">
                <a:solidFill>
                  <a:prstClr val="black"/>
                </a:solidFill>
              </a:rPr>
              <a:t>sphere of influence</a:t>
            </a:r>
            <a:endParaRPr lang="en-GB" sz="1600" dirty="0">
              <a:solidFill>
                <a:prstClr val="black"/>
              </a:solidFill>
            </a:endParaRPr>
          </a:p>
        </p:txBody>
      </p:sp>
      <p:sp>
        <p:nvSpPr>
          <p:cNvPr id="77" name="Up Arrow 76"/>
          <p:cNvSpPr/>
          <p:nvPr/>
        </p:nvSpPr>
        <p:spPr>
          <a:xfrm>
            <a:off x="395536" y="4725144"/>
            <a:ext cx="576064" cy="1728192"/>
          </a:xfrm>
          <a:prstGeom prst="upArrow">
            <a:avLst/>
          </a:prstGeom>
          <a:solidFill>
            <a:srgbClr val="00B05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78" name="TextBox 77"/>
          <p:cNvSpPr txBox="1"/>
          <p:nvPr/>
        </p:nvSpPr>
        <p:spPr>
          <a:xfrm rot="16200000">
            <a:off x="-132773" y="5479126"/>
            <a:ext cx="1579278" cy="338554"/>
          </a:xfrm>
          <a:prstGeom prst="rect">
            <a:avLst/>
          </a:prstGeom>
          <a:noFill/>
        </p:spPr>
        <p:txBody>
          <a:bodyPr wrap="none" rtlCol="0">
            <a:spAutoFit/>
          </a:bodyPr>
          <a:lstStyle/>
          <a:p>
            <a:r>
              <a:rPr lang="en-GB" sz="1600" dirty="0" smtClean="0">
                <a:solidFill>
                  <a:prstClr val="black"/>
                </a:solidFill>
              </a:rPr>
              <a:t>sphere of control</a:t>
            </a:r>
            <a:endParaRPr lang="en-GB" sz="1600" dirty="0">
              <a:solidFill>
                <a:prstClr val="black"/>
              </a:solidFill>
            </a:endParaRPr>
          </a:p>
        </p:txBody>
      </p:sp>
      <p:sp>
        <p:nvSpPr>
          <p:cNvPr id="8" name="Rectangle 7"/>
          <p:cNvSpPr/>
          <p:nvPr/>
        </p:nvSpPr>
        <p:spPr>
          <a:xfrm>
            <a:off x="1763688" y="3789040"/>
            <a:ext cx="810767" cy="504056"/>
          </a:xfrm>
          <a:prstGeom prst="rect">
            <a:avLst/>
          </a:prstGeom>
          <a:solidFill>
            <a:srgbClr val="FFC000"/>
          </a:solidFill>
          <a:ln w="9525">
            <a:noFill/>
            <a:round/>
            <a:headEnd/>
            <a:tailEnd/>
          </a:ln>
          <a:effectLst/>
        </p:spPr>
        <p:txBody>
          <a:bodyPr wrap="none" anchor="ctr"/>
          <a:lstStyle/>
          <a:p>
            <a:r>
              <a:rPr lang="en-GB" sz="1400" b="1" dirty="0" smtClean="0">
                <a:solidFill>
                  <a:prstClr val="black"/>
                </a:solidFill>
              </a:rPr>
              <a:t>Progress</a:t>
            </a:r>
          </a:p>
          <a:p>
            <a:r>
              <a:rPr lang="en-GB" sz="1400" b="1" dirty="0" smtClean="0">
                <a:solidFill>
                  <a:prstClr val="black"/>
                </a:solidFill>
              </a:rPr>
              <a:t>Markers </a:t>
            </a:r>
            <a:endParaRPr lang="en-GB" sz="1400" b="1" dirty="0">
              <a:solidFill>
                <a:prstClr val="black"/>
              </a:solidFill>
            </a:endParaRPr>
          </a:p>
        </p:txBody>
      </p:sp>
      <p:sp>
        <p:nvSpPr>
          <p:cNvPr id="15" name="AutoShape 12"/>
          <p:cNvSpPr>
            <a:spLocks noChangeArrowheads="1"/>
          </p:cNvSpPr>
          <p:nvPr/>
        </p:nvSpPr>
        <p:spPr bwMode="auto">
          <a:xfrm>
            <a:off x="1331640" y="3356992"/>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r>
              <a:rPr lang="en-GB" sz="1400" b="1" dirty="0" smtClean="0">
                <a:solidFill>
                  <a:prstClr val="black"/>
                </a:solidFill>
              </a:rPr>
              <a:t>Outcome </a:t>
            </a:r>
            <a:r>
              <a:rPr lang="en-GB" sz="1400" b="1" dirty="0">
                <a:solidFill>
                  <a:prstClr val="black"/>
                </a:solidFill>
              </a:rPr>
              <a:t>Challenge</a:t>
            </a:r>
          </a:p>
        </p:txBody>
      </p:sp>
      <p:sp>
        <p:nvSpPr>
          <p:cNvPr id="55" name="Isosceles Triangle 54"/>
          <p:cNvSpPr/>
          <p:nvPr/>
        </p:nvSpPr>
        <p:spPr>
          <a:xfrm rot="10800000">
            <a:off x="2151690" y="4285350"/>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sp>
        <p:nvSpPr>
          <p:cNvPr id="56" name="Isosceles Triangle 55"/>
          <p:cNvSpPr/>
          <p:nvPr/>
        </p:nvSpPr>
        <p:spPr>
          <a:xfrm rot="10800000">
            <a:off x="1763688" y="4293096"/>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endParaRPr>
          </a:p>
        </p:txBody>
      </p:sp>
      <p:cxnSp>
        <p:nvCxnSpPr>
          <p:cNvPr id="16" name="Straight Connector 15"/>
          <p:cNvCxnSpPr/>
          <p:nvPr/>
        </p:nvCxnSpPr>
        <p:spPr>
          <a:xfrm>
            <a:off x="1763688" y="3789040"/>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574455" y="3789040"/>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56" idx="0"/>
          </p:cNvCxnSpPr>
          <p:nvPr/>
        </p:nvCxnSpPr>
        <p:spPr>
          <a:xfrm>
            <a:off x="1763688" y="4285350"/>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55" idx="0"/>
          </p:cNvCxnSpPr>
          <p:nvPr/>
        </p:nvCxnSpPr>
        <p:spPr>
          <a:xfrm>
            <a:off x="2170772" y="4298695"/>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56" idx="0"/>
            <a:endCxn id="56" idx="2"/>
          </p:cNvCxnSpPr>
          <p:nvPr/>
        </p:nvCxnSpPr>
        <p:spPr>
          <a:xfrm flipV="1">
            <a:off x="1975070" y="4293096"/>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363072" y="4285350"/>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619672" y="2708920"/>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a:p>
            <a:r>
              <a:rPr lang="en-GB" sz="1400" b="1" dirty="0" smtClean="0">
                <a:solidFill>
                  <a:prstClr val="black"/>
                </a:solidFill>
              </a:rPr>
              <a:t>Boundary</a:t>
            </a:r>
          </a:p>
          <a:p>
            <a:r>
              <a:rPr lang="en-GB" sz="1400" b="1" dirty="0" smtClean="0">
                <a:solidFill>
                  <a:prstClr val="black"/>
                </a:solidFill>
              </a:rPr>
              <a:t>Partner </a:t>
            </a:r>
            <a:r>
              <a:rPr lang="en-GB" sz="1400" b="1" dirty="0">
                <a:solidFill>
                  <a:prstClr val="black"/>
                </a:solidFill>
              </a:rPr>
              <a:t/>
            </a:r>
            <a:br>
              <a:rPr lang="en-GB" sz="1400" b="1" dirty="0">
                <a:solidFill>
                  <a:prstClr val="black"/>
                </a:solidFill>
              </a:rPr>
            </a:br>
            <a:endParaRPr lang="en-GB" sz="1400" b="1" dirty="0">
              <a:solidFill>
                <a:prstClr val="black"/>
              </a:solidFill>
            </a:endParaRPr>
          </a:p>
        </p:txBody>
      </p:sp>
      <p:sp>
        <p:nvSpPr>
          <p:cNvPr id="106" name="Line 35"/>
          <p:cNvSpPr>
            <a:spLocks noChangeShapeType="1"/>
          </p:cNvSpPr>
          <p:nvPr/>
        </p:nvSpPr>
        <p:spPr bwMode="auto">
          <a:xfrm flipH="1" flipV="1">
            <a:off x="2542482" y="4404786"/>
            <a:ext cx="63946" cy="297656"/>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07" name="AutoShape 4"/>
          <p:cNvSpPr>
            <a:spLocks noChangeArrowheads="1"/>
          </p:cNvSpPr>
          <p:nvPr/>
        </p:nvSpPr>
        <p:spPr bwMode="auto">
          <a:xfrm>
            <a:off x="1475656" y="1503452"/>
            <a:ext cx="1333502" cy="57888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smtClean="0">
                <a:solidFill>
                  <a:srgbClr val="000000"/>
                </a:solidFill>
                <a:cs typeface="Times New Roman" pitchFamily="18" charset="0"/>
              </a:rPr>
              <a:t>Component</a:t>
            </a:r>
            <a:endParaRPr lang="en-GB" sz="1400" b="1" kern="0" dirty="0">
              <a:solidFill>
                <a:srgbClr val="000000"/>
              </a:solidFill>
              <a:cs typeface="Times New Roman" pitchFamily="18" charset="0"/>
            </a:endParaRP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108" name="Rectangle 11"/>
          <p:cNvSpPr>
            <a:spLocks noChangeArrowheads="1"/>
          </p:cNvSpPr>
          <p:nvPr/>
        </p:nvSpPr>
        <p:spPr bwMode="auto">
          <a:xfrm>
            <a:off x="3563888" y="1226950"/>
            <a:ext cx="2990101" cy="307777"/>
          </a:xfrm>
          <a:prstGeom prst="rect">
            <a:avLst/>
          </a:prstGeom>
          <a:solidFill>
            <a:srgbClr val="FF3300"/>
          </a:solidFill>
          <a:ln w="12700">
            <a:solidFill>
              <a:srgbClr val="000000"/>
            </a:solidFill>
            <a:miter lim="800000"/>
            <a:headEnd/>
            <a:tailEnd/>
          </a:ln>
        </p:spPr>
        <p:txBody>
          <a:bodyPr wrap="square">
            <a:spAutoFit/>
          </a:bodyPr>
          <a:lstStyle/>
          <a:p>
            <a:pPr fontAlgn="auto">
              <a:spcBef>
                <a:spcPts val="0"/>
              </a:spcBef>
              <a:spcAft>
                <a:spcPts val="0"/>
              </a:spcAft>
            </a:pPr>
            <a:r>
              <a:rPr lang="en-GB" sz="1400" b="1" kern="0" dirty="0" smtClean="0">
                <a:solidFill>
                  <a:srgbClr val="000000"/>
                </a:solidFill>
                <a:cs typeface="Times New Roman" pitchFamily="18" charset="0"/>
              </a:rPr>
              <a:t>Logframe tracking form</a:t>
            </a:r>
            <a:endParaRPr lang="en-GB" sz="1400" b="1" kern="0" dirty="0">
              <a:solidFill>
                <a:srgbClr val="000000"/>
              </a:solidFill>
              <a:cs typeface="Times New Roman" pitchFamily="18" charset="0"/>
            </a:endParaRPr>
          </a:p>
        </p:txBody>
      </p:sp>
      <p:sp>
        <p:nvSpPr>
          <p:cNvPr id="115" name="AutoShape 7"/>
          <p:cNvSpPr>
            <a:spLocks noChangeArrowheads="1"/>
          </p:cNvSpPr>
          <p:nvPr/>
        </p:nvSpPr>
        <p:spPr bwMode="auto">
          <a:xfrm>
            <a:off x="1835696" y="4725144"/>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16" name="Rectangle 8"/>
          <p:cNvSpPr>
            <a:spLocks noChangeArrowheads="1"/>
          </p:cNvSpPr>
          <p:nvPr/>
        </p:nvSpPr>
        <p:spPr bwMode="auto">
          <a:xfrm>
            <a:off x="1475656" y="6093842"/>
            <a:ext cx="1477518" cy="504825"/>
          </a:xfrm>
          <a:prstGeom prst="rect">
            <a:avLst/>
          </a:prstGeom>
          <a:solidFill>
            <a:srgbClr val="00B050"/>
          </a:solidFill>
          <a:ln w="9525">
            <a:solidFill>
              <a:schemeClr val="tx1"/>
            </a:solidFill>
            <a:miter lim="800000"/>
            <a:headEnd/>
            <a:tailEnd/>
          </a:ln>
          <a:effectLst/>
        </p:spPr>
        <p:txBody>
          <a:bodyPr wrap="none" anchor="ctr"/>
          <a:lstStyle/>
          <a:p>
            <a:pPr algn="ctr"/>
            <a:r>
              <a:rPr lang="en-GB" sz="1400" b="1" dirty="0" smtClean="0">
                <a:solidFill>
                  <a:prstClr val="black"/>
                </a:solidFill>
              </a:rPr>
              <a:t>Inputs</a:t>
            </a:r>
            <a:endParaRPr lang="en-GB" sz="1400" b="1" dirty="0">
              <a:solidFill>
                <a:prstClr val="black"/>
              </a:solidFill>
            </a:endParaRPr>
          </a:p>
        </p:txBody>
      </p:sp>
      <p:sp>
        <p:nvSpPr>
          <p:cNvPr id="117" name="Rectangle 15"/>
          <p:cNvSpPr>
            <a:spLocks noChangeArrowheads="1"/>
          </p:cNvSpPr>
          <p:nvPr/>
        </p:nvSpPr>
        <p:spPr bwMode="auto">
          <a:xfrm>
            <a:off x="1584749" y="5374802"/>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21" name="Line 26"/>
          <p:cNvSpPr>
            <a:spLocks noChangeShapeType="1"/>
          </p:cNvSpPr>
          <p:nvPr/>
        </p:nvSpPr>
        <p:spPr bwMode="auto">
          <a:xfrm flipV="1">
            <a:off x="2267744" y="5085729"/>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122" name="Line 27"/>
          <p:cNvSpPr>
            <a:spLocks noChangeShapeType="1"/>
          </p:cNvSpPr>
          <p:nvPr/>
        </p:nvSpPr>
        <p:spPr bwMode="auto">
          <a:xfrm flipV="1">
            <a:off x="2267744" y="5733480"/>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5" name="TextBox 4"/>
          <p:cNvSpPr txBox="1"/>
          <p:nvPr/>
        </p:nvSpPr>
        <p:spPr>
          <a:xfrm>
            <a:off x="3664496" y="3234462"/>
            <a:ext cx="3024336" cy="307777"/>
          </a:xfrm>
          <a:prstGeom prst="rect">
            <a:avLst/>
          </a:prstGeom>
          <a:noFill/>
        </p:spPr>
        <p:txBody>
          <a:bodyPr wrap="square" rtlCol="0">
            <a:spAutoFit/>
          </a:bodyPr>
          <a:lstStyle/>
          <a:p>
            <a:r>
              <a:rPr lang="en-GB" sz="1400" b="1" dirty="0">
                <a:solidFill>
                  <a:prstClr val="black"/>
                </a:solidFill>
              </a:rPr>
              <a:t>Partner Outcome Monitoring Form</a:t>
            </a:r>
          </a:p>
        </p:txBody>
      </p:sp>
      <p:grpSp>
        <p:nvGrpSpPr>
          <p:cNvPr id="11" name="Group 10"/>
          <p:cNvGrpSpPr/>
          <p:nvPr/>
        </p:nvGrpSpPr>
        <p:grpSpPr>
          <a:xfrm>
            <a:off x="3592488" y="4725143"/>
            <a:ext cx="2961501" cy="1367111"/>
            <a:chOff x="3419872" y="4797152"/>
            <a:chExt cx="5517504" cy="1006747"/>
          </a:xfrm>
        </p:grpSpPr>
        <p:sp>
          <p:nvSpPr>
            <p:cNvPr id="118" name="Rectangle 16"/>
            <p:cNvSpPr>
              <a:spLocks noChangeArrowheads="1"/>
            </p:cNvSpPr>
            <p:nvPr/>
          </p:nvSpPr>
          <p:spPr bwMode="auto">
            <a:xfrm>
              <a:off x="3419872" y="4797152"/>
              <a:ext cx="5517504" cy="1006747"/>
            </a:xfrm>
            <a:prstGeom prst="rect">
              <a:avLst/>
            </a:prstGeom>
            <a:solidFill>
              <a:srgbClr val="00B05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10" name="TextBox 9"/>
            <p:cNvSpPr txBox="1"/>
            <p:nvPr/>
          </p:nvSpPr>
          <p:spPr>
            <a:xfrm>
              <a:off x="3707904" y="4818638"/>
              <a:ext cx="4869254" cy="861263"/>
            </a:xfrm>
            <a:prstGeom prst="rect">
              <a:avLst/>
            </a:prstGeom>
            <a:noFill/>
          </p:spPr>
          <p:txBody>
            <a:bodyPr wrap="square" rtlCol="0">
              <a:spAutoFit/>
            </a:bodyPr>
            <a:lstStyle/>
            <a:p>
              <a:r>
                <a:rPr lang="en-GB" sz="1400" b="1" dirty="0" smtClean="0">
                  <a:solidFill>
                    <a:prstClr val="black"/>
                  </a:solidFill>
                </a:rPr>
                <a:t>Gantt charts</a:t>
              </a:r>
            </a:p>
            <a:p>
              <a:r>
                <a:rPr lang="en-GB" sz="1400" b="1" dirty="0" smtClean="0">
                  <a:solidFill>
                    <a:prstClr val="black"/>
                  </a:solidFill>
                </a:rPr>
                <a:t>Logframe &amp; other </a:t>
              </a:r>
              <a:r>
                <a:rPr lang="en-GB" sz="1400" b="1" dirty="0">
                  <a:solidFill>
                    <a:prstClr val="black"/>
                  </a:solidFill>
                </a:rPr>
                <a:t>tracking </a:t>
              </a:r>
              <a:r>
                <a:rPr lang="en-GB" sz="1400" b="1" dirty="0" smtClean="0">
                  <a:solidFill>
                    <a:prstClr val="black"/>
                  </a:solidFill>
                </a:rPr>
                <a:t>forms</a:t>
              </a:r>
              <a:endParaRPr lang="en-GB" sz="1400" b="1" dirty="0">
                <a:solidFill>
                  <a:prstClr val="black"/>
                </a:solidFill>
              </a:endParaRPr>
            </a:p>
            <a:p>
              <a:r>
                <a:rPr lang="en-GB" sz="1400" b="1" dirty="0" smtClean="0">
                  <a:solidFill>
                    <a:prstClr val="black"/>
                  </a:solidFill>
                </a:rPr>
                <a:t>Quality Assurance checklists</a:t>
              </a:r>
              <a:endParaRPr lang="en-GB" sz="1400" b="1" dirty="0">
                <a:solidFill>
                  <a:prstClr val="black"/>
                </a:solidFill>
              </a:endParaRPr>
            </a:p>
            <a:p>
              <a:r>
                <a:rPr lang="en-GB" sz="1400" b="1" dirty="0">
                  <a:solidFill>
                    <a:prstClr val="black"/>
                  </a:solidFill>
                </a:rPr>
                <a:t>Meeting evaluation forms</a:t>
              </a:r>
              <a:endParaRPr lang="en-GB" dirty="0">
                <a:solidFill>
                  <a:prstClr val="black"/>
                </a:solidFill>
              </a:endParaRPr>
            </a:p>
          </p:txBody>
        </p:sp>
      </p:grpSp>
      <p:sp>
        <p:nvSpPr>
          <p:cNvPr id="165" name="Rectangle 16"/>
          <p:cNvSpPr>
            <a:spLocks noChangeArrowheads="1"/>
          </p:cNvSpPr>
          <p:nvPr/>
        </p:nvSpPr>
        <p:spPr bwMode="auto">
          <a:xfrm>
            <a:off x="3592488" y="6146140"/>
            <a:ext cx="2961501" cy="523220"/>
          </a:xfrm>
          <a:prstGeom prst="rect">
            <a:avLst/>
          </a:prstGeom>
          <a:solidFill>
            <a:srgbClr val="00B050"/>
          </a:solidFill>
          <a:ln w="9525">
            <a:solidFill>
              <a:schemeClr val="tx1"/>
            </a:solidFill>
            <a:miter lim="800000"/>
            <a:headEnd/>
            <a:tailEnd/>
          </a:ln>
          <a:effectLst/>
        </p:spPr>
        <p:txBody>
          <a:bodyPr wrap="none" anchor="ctr"/>
          <a:lstStyle/>
          <a:p>
            <a:pPr algn="ctr"/>
            <a:endParaRPr lang="en-GB" sz="1400" b="1" i="1" dirty="0">
              <a:solidFill>
                <a:prstClr val="black"/>
              </a:solidFill>
            </a:endParaRPr>
          </a:p>
        </p:txBody>
      </p:sp>
      <p:sp>
        <p:nvSpPr>
          <p:cNvPr id="166" name="TextBox 165"/>
          <p:cNvSpPr txBox="1"/>
          <p:nvPr/>
        </p:nvSpPr>
        <p:spPr>
          <a:xfrm>
            <a:off x="3757231" y="6186790"/>
            <a:ext cx="2283529" cy="523220"/>
          </a:xfrm>
          <a:prstGeom prst="rect">
            <a:avLst/>
          </a:prstGeom>
          <a:noFill/>
        </p:spPr>
        <p:txBody>
          <a:bodyPr wrap="square" rtlCol="0">
            <a:spAutoFit/>
          </a:bodyPr>
          <a:lstStyle/>
          <a:p>
            <a:r>
              <a:rPr lang="en-GB" sz="1400" b="1" dirty="0">
                <a:solidFill>
                  <a:prstClr val="black"/>
                </a:solidFill>
              </a:rPr>
              <a:t>Gantt </a:t>
            </a:r>
            <a:r>
              <a:rPr lang="en-GB" sz="1400" b="1" dirty="0" smtClean="0">
                <a:solidFill>
                  <a:prstClr val="black"/>
                </a:solidFill>
              </a:rPr>
              <a:t>charts</a:t>
            </a:r>
            <a:endParaRPr lang="en-GB" sz="1400" dirty="0">
              <a:solidFill>
                <a:prstClr val="black"/>
              </a:solidFill>
            </a:endParaRPr>
          </a:p>
          <a:p>
            <a:r>
              <a:rPr lang="en-GB" sz="1400" b="1" dirty="0" smtClean="0">
                <a:solidFill>
                  <a:prstClr val="black"/>
                </a:solidFill>
              </a:rPr>
              <a:t>Project financial reports</a:t>
            </a:r>
          </a:p>
        </p:txBody>
      </p:sp>
      <p:sp>
        <p:nvSpPr>
          <p:cNvPr id="169" name="Rectangle 2"/>
          <p:cNvSpPr>
            <a:spLocks noChangeArrowheads="1"/>
          </p:cNvSpPr>
          <p:nvPr/>
        </p:nvSpPr>
        <p:spPr bwMode="auto">
          <a:xfrm>
            <a:off x="1259632" y="858198"/>
            <a:ext cx="1800225" cy="338554"/>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1400"/>
              </a:spcBef>
              <a:spcAft>
                <a:spcPts val="1400"/>
              </a:spcAft>
            </a:pPr>
            <a:r>
              <a:rPr lang="en-GB" sz="1600" b="1" kern="0" dirty="0">
                <a:solidFill>
                  <a:srgbClr val="000000"/>
                </a:solidFill>
                <a:cs typeface="Times New Roman" pitchFamily="18" charset="0"/>
              </a:rPr>
              <a:t>Project </a:t>
            </a:r>
            <a:r>
              <a:rPr lang="en-GB" sz="1600" b="1" kern="0" dirty="0" smtClean="0">
                <a:solidFill>
                  <a:srgbClr val="000000"/>
                </a:solidFill>
                <a:cs typeface="Times New Roman" pitchFamily="18" charset="0"/>
              </a:rPr>
              <a:t>Objective</a:t>
            </a:r>
          </a:p>
        </p:txBody>
      </p:sp>
      <p:sp>
        <p:nvSpPr>
          <p:cNvPr id="170" name="Line 35"/>
          <p:cNvSpPr>
            <a:spLocks noChangeShapeType="1"/>
          </p:cNvSpPr>
          <p:nvPr/>
        </p:nvSpPr>
        <p:spPr bwMode="auto">
          <a:xfrm flipH="1" flipV="1">
            <a:off x="2159742" y="1226950"/>
            <a:ext cx="2" cy="279320"/>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4" name="TextBox 3"/>
          <p:cNvSpPr txBox="1"/>
          <p:nvPr/>
        </p:nvSpPr>
        <p:spPr>
          <a:xfrm>
            <a:off x="1115616" y="260648"/>
            <a:ext cx="2125903" cy="400110"/>
          </a:xfrm>
          <a:prstGeom prst="rect">
            <a:avLst/>
          </a:prstGeom>
          <a:noFill/>
        </p:spPr>
        <p:txBody>
          <a:bodyPr wrap="none" rtlCol="0">
            <a:spAutoFit/>
          </a:bodyPr>
          <a:lstStyle/>
          <a:p>
            <a:r>
              <a:rPr lang="en-GB" sz="2000" b="1" dirty="0" smtClean="0">
                <a:solidFill>
                  <a:prstClr val="black"/>
                </a:solidFill>
              </a:rPr>
              <a:t>Intervention logic</a:t>
            </a:r>
            <a:endParaRPr lang="en-GB" sz="2000" b="1" dirty="0">
              <a:solidFill>
                <a:prstClr val="black"/>
              </a:solidFill>
            </a:endParaRPr>
          </a:p>
        </p:txBody>
      </p:sp>
      <p:sp>
        <p:nvSpPr>
          <p:cNvPr id="53" name="TextBox 52"/>
          <p:cNvSpPr txBox="1"/>
          <p:nvPr/>
        </p:nvSpPr>
        <p:spPr>
          <a:xfrm>
            <a:off x="3886257" y="260648"/>
            <a:ext cx="1912703" cy="400110"/>
          </a:xfrm>
          <a:prstGeom prst="rect">
            <a:avLst/>
          </a:prstGeom>
          <a:noFill/>
        </p:spPr>
        <p:txBody>
          <a:bodyPr wrap="none" rtlCol="0">
            <a:spAutoFit/>
          </a:bodyPr>
          <a:lstStyle/>
          <a:p>
            <a:r>
              <a:rPr lang="en-GB" sz="2000" b="1" dirty="0" smtClean="0">
                <a:solidFill>
                  <a:prstClr val="black"/>
                </a:solidFill>
              </a:rPr>
              <a:t>Monitoring tool</a:t>
            </a:r>
            <a:endParaRPr lang="en-GB" sz="2000" b="1" dirty="0">
              <a:solidFill>
                <a:prstClr val="black"/>
              </a:solidFill>
            </a:endParaRPr>
          </a:p>
        </p:txBody>
      </p:sp>
      <p:sp>
        <p:nvSpPr>
          <p:cNvPr id="54" name="TextBox 53"/>
          <p:cNvSpPr txBox="1"/>
          <p:nvPr/>
        </p:nvSpPr>
        <p:spPr>
          <a:xfrm>
            <a:off x="7409763" y="260648"/>
            <a:ext cx="1266693" cy="707886"/>
          </a:xfrm>
          <a:prstGeom prst="rect">
            <a:avLst/>
          </a:prstGeom>
          <a:noFill/>
        </p:spPr>
        <p:txBody>
          <a:bodyPr wrap="none" rtlCol="0">
            <a:spAutoFit/>
          </a:bodyPr>
          <a:lstStyle/>
          <a:p>
            <a:pPr algn="ctr"/>
            <a:r>
              <a:rPr lang="en-GB" sz="2000" b="1" dirty="0" smtClean="0">
                <a:solidFill>
                  <a:prstClr val="black"/>
                </a:solidFill>
              </a:rPr>
              <a:t>Summary</a:t>
            </a:r>
          </a:p>
          <a:p>
            <a:pPr algn="ctr"/>
            <a:r>
              <a:rPr lang="en-GB" sz="2000" b="1" dirty="0" smtClean="0">
                <a:solidFill>
                  <a:prstClr val="black"/>
                </a:solidFill>
              </a:rPr>
              <a:t>reports</a:t>
            </a:r>
            <a:endParaRPr lang="en-GB" sz="2000" b="1" dirty="0">
              <a:solidFill>
                <a:prstClr val="black"/>
              </a:solidFill>
            </a:endParaRPr>
          </a:p>
        </p:txBody>
      </p:sp>
      <p:sp>
        <p:nvSpPr>
          <p:cNvPr id="7" name="Rectangle 6"/>
          <p:cNvSpPr/>
          <p:nvPr/>
        </p:nvSpPr>
        <p:spPr>
          <a:xfrm>
            <a:off x="7524328" y="1503452"/>
            <a:ext cx="648072" cy="5095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smtClean="0">
                <a:solidFill>
                  <a:prstClr val="white"/>
                </a:solidFill>
              </a:rPr>
              <a:t>UNEP Half-Yearly Report</a:t>
            </a:r>
            <a:endParaRPr lang="en-GB" dirty="0">
              <a:solidFill>
                <a:prstClr val="white"/>
              </a:solidFill>
            </a:endParaRPr>
          </a:p>
        </p:txBody>
      </p:sp>
      <p:sp>
        <p:nvSpPr>
          <p:cNvPr id="57" name="Rectangle 56"/>
          <p:cNvSpPr/>
          <p:nvPr/>
        </p:nvSpPr>
        <p:spPr>
          <a:xfrm>
            <a:off x="8244408" y="1484784"/>
            <a:ext cx="648072" cy="5095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smtClean="0">
                <a:solidFill>
                  <a:prstClr val="white"/>
                </a:solidFill>
              </a:rPr>
              <a:t>UNEP Project Implementation Report</a:t>
            </a:r>
            <a:endParaRPr lang="en-GB" dirty="0">
              <a:solidFill>
                <a:prstClr val="white"/>
              </a:solidFill>
            </a:endParaRPr>
          </a:p>
        </p:txBody>
      </p:sp>
      <p:cxnSp>
        <p:nvCxnSpPr>
          <p:cNvPr id="13" name="Straight Arrow Connector 12"/>
          <p:cNvCxnSpPr/>
          <p:nvPr/>
        </p:nvCxnSpPr>
        <p:spPr>
          <a:xfrm>
            <a:off x="5868144" y="1534727"/>
            <a:ext cx="1656184" cy="84132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553989" y="3392849"/>
            <a:ext cx="970339" cy="1591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18" idx="3"/>
          </p:cNvCxnSpPr>
          <p:nvPr/>
        </p:nvCxnSpPr>
        <p:spPr>
          <a:xfrm flipV="1">
            <a:off x="6553989" y="4858764"/>
            <a:ext cx="970339" cy="549935"/>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65" idx="3"/>
          </p:cNvCxnSpPr>
          <p:nvPr/>
        </p:nvCxnSpPr>
        <p:spPr>
          <a:xfrm flipV="1">
            <a:off x="6553989" y="6130366"/>
            <a:ext cx="1004574" cy="27738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8" grpId="0" animBg="1"/>
      <p:bldP spid="5" grpId="0"/>
      <p:bldP spid="165" grpId="0" animBg="1"/>
      <p:bldP spid="16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859690" y="-27384"/>
            <a:ext cx="7456726" cy="806152"/>
          </a:xfrm>
        </p:spPr>
        <p:txBody>
          <a:bodyPr/>
          <a:lstStyle/>
          <a:p>
            <a:r>
              <a:rPr lang="en-GB" dirty="0"/>
              <a:t>5 things to remember about </a:t>
            </a:r>
            <a:r>
              <a:rPr lang="en-GB" dirty="0" smtClean="0"/>
              <a:t>PME</a:t>
            </a:r>
            <a:r>
              <a:rPr lang="en-GB" dirty="0"/>
              <a:t>…</a:t>
            </a:r>
          </a:p>
        </p:txBody>
      </p:sp>
      <p:sp>
        <p:nvSpPr>
          <p:cNvPr id="6" name="Content Placeholder 2"/>
          <p:cNvSpPr>
            <a:spLocks noGrp="1"/>
          </p:cNvSpPr>
          <p:nvPr>
            <p:ph idx="1"/>
          </p:nvPr>
        </p:nvSpPr>
        <p:spPr>
          <a:xfrm>
            <a:off x="1143000" y="1219200"/>
            <a:ext cx="6781800" cy="4724400"/>
          </a:xfrm>
        </p:spPr>
        <p:txBody>
          <a:bodyPr/>
          <a:lstStyle/>
          <a:p>
            <a:r>
              <a:rPr lang="en-GB" dirty="0"/>
              <a:t>Understanding is more valuable to donors than </a:t>
            </a:r>
            <a:r>
              <a:rPr lang="en-GB" dirty="0" smtClean="0"/>
              <a:t>attribution.</a:t>
            </a:r>
            <a:endParaRPr lang="en-GB" dirty="0"/>
          </a:p>
          <a:p>
            <a:r>
              <a:rPr lang="en-GB" dirty="0"/>
              <a:t>There is power in systematically collected and used monitoring data.</a:t>
            </a:r>
          </a:p>
          <a:p>
            <a:r>
              <a:rPr lang="en-GB" dirty="0"/>
              <a:t>People </a:t>
            </a:r>
            <a:r>
              <a:rPr lang="en-GB" dirty="0" smtClean="0"/>
              <a:t>don’t always know </a:t>
            </a:r>
            <a:r>
              <a:rPr lang="en-GB" dirty="0"/>
              <a:t>what they want until they see </a:t>
            </a:r>
            <a:r>
              <a:rPr lang="en-GB" dirty="0" smtClean="0"/>
              <a:t>it.</a:t>
            </a:r>
            <a:endParaRPr lang="en-GB" dirty="0"/>
          </a:p>
          <a:p>
            <a:r>
              <a:rPr lang="en-GB" dirty="0"/>
              <a:t>Changed relationships may be more significant than changes in state. </a:t>
            </a:r>
          </a:p>
          <a:p>
            <a:r>
              <a:rPr lang="en-GB" dirty="0"/>
              <a:t>There is no ‘end </a:t>
            </a:r>
            <a:r>
              <a:rPr lang="en-GB" dirty="0" smtClean="0"/>
              <a:t>destination’, </a:t>
            </a:r>
            <a:r>
              <a:rPr lang="en-GB" dirty="0"/>
              <a:t>change keeps on </a:t>
            </a:r>
            <a:r>
              <a:rPr lang="en-GB" dirty="0" smtClean="0"/>
              <a:t>going.</a:t>
            </a:r>
            <a:endParaRPr lang="en-GB" dirty="0"/>
          </a:p>
          <a:p>
            <a:endParaRPr lang="en-GB" dirty="0"/>
          </a:p>
        </p:txBody>
      </p:sp>
    </p:spTree>
    <p:extLst>
      <p:ext uri="{BB962C8B-B14F-4D97-AF65-F5344CB8AC3E}">
        <p14:creationId xmlns:p14="http://schemas.microsoft.com/office/powerpoint/2010/main" val="12852794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214478" y="-27384"/>
            <a:ext cx="6781800" cy="806152"/>
          </a:xfrm>
        </p:spPr>
        <p:txBody>
          <a:bodyPr/>
          <a:lstStyle/>
          <a:p>
            <a:r>
              <a:rPr lang="en-GB" dirty="0" smtClean="0"/>
              <a:t>Embrace </a:t>
            </a:r>
            <a:r>
              <a:rPr lang="en-GB" dirty="0"/>
              <a:t>Complexity</a:t>
            </a:r>
          </a:p>
        </p:txBody>
      </p:sp>
      <p:sp>
        <p:nvSpPr>
          <p:cNvPr id="6" name="Rectangle 2051"/>
          <p:cNvSpPr txBox="1">
            <a:spLocks noChangeArrowheads="1"/>
          </p:cNvSpPr>
          <p:nvPr/>
        </p:nvSpPr>
        <p:spPr bwMode="auto">
          <a:xfrm>
            <a:off x="609600" y="1905000"/>
            <a:ext cx="40417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a:lnSpc>
                <a:spcPct val="90000"/>
              </a:lnSpc>
            </a:pPr>
            <a:endParaRPr lang="en-US" sz="2000" dirty="0" smtClean="0"/>
          </a:p>
          <a:p>
            <a:pPr algn="r">
              <a:lnSpc>
                <a:spcPct val="90000"/>
              </a:lnSpc>
              <a:buFont typeface="Wingdings" pitchFamily="2" charset="2"/>
              <a:buNone/>
            </a:pPr>
            <a:r>
              <a:rPr lang="en-US" dirty="0" smtClean="0">
                <a:solidFill>
                  <a:srgbClr val="641800"/>
                </a:solidFill>
              </a:rPr>
              <a:t>Look at the bigger picture</a:t>
            </a:r>
            <a:r>
              <a:rPr lang="en-US" sz="2400" dirty="0" smtClean="0"/>
              <a:t> </a:t>
            </a:r>
          </a:p>
          <a:p>
            <a:pPr algn="r">
              <a:lnSpc>
                <a:spcPct val="90000"/>
              </a:lnSpc>
              <a:buFont typeface="Wingdings" pitchFamily="2" charset="2"/>
              <a:buNone/>
            </a:pPr>
            <a:endParaRPr lang="en-US" sz="2400" dirty="0" smtClean="0"/>
          </a:p>
          <a:p>
            <a:pPr algn="r">
              <a:lnSpc>
                <a:spcPct val="90000"/>
              </a:lnSpc>
              <a:buFont typeface="Wingdings" pitchFamily="2" charset="2"/>
              <a:buNone/>
            </a:pPr>
            <a:r>
              <a:rPr lang="en-US" sz="2400" dirty="0" smtClean="0"/>
              <a:t>See yourself as a part of an interconnected web of relationships and systems</a:t>
            </a:r>
          </a:p>
        </p:txBody>
      </p:sp>
      <p:pic>
        <p:nvPicPr>
          <p:cNvPr id="7" name="Picture 2053" descr="stock photo : abstract orange spider backgrou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12820"/>
          <a:stretch>
            <a:fillRect/>
          </a:stretch>
        </p:blipFill>
        <p:spPr bwMode="auto">
          <a:xfrm>
            <a:off x="4953000" y="1981200"/>
            <a:ext cx="3429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891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214478" y="-27384"/>
            <a:ext cx="6781800" cy="806152"/>
          </a:xfrm>
        </p:spPr>
        <p:txBody>
          <a:bodyPr/>
          <a:lstStyle/>
          <a:p>
            <a:r>
              <a:rPr lang="en-GB" dirty="0" smtClean="0"/>
              <a:t>Change is constant</a:t>
            </a:r>
            <a:endParaRPr lang="en-GB" dirty="0"/>
          </a:p>
        </p:txBody>
      </p:sp>
      <p:sp>
        <p:nvSpPr>
          <p:cNvPr id="6" name="Rectangle 3"/>
          <p:cNvSpPr txBox="1">
            <a:spLocks noChangeArrowheads="1"/>
          </p:cNvSpPr>
          <p:nvPr/>
        </p:nvSpPr>
        <p:spPr bwMode="auto">
          <a:xfrm>
            <a:off x="792709" y="2315195"/>
            <a:ext cx="4033837"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a:buFont typeface="Wingdings" pitchFamily="2" charset="2"/>
              <a:buNone/>
            </a:pPr>
            <a:r>
              <a:rPr lang="en-US" sz="3200" dirty="0" smtClean="0">
                <a:solidFill>
                  <a:schemeClr val="tx1"/>
                </a:solidFill>
              </a:rPr>
              <a:t>  “It’s not possible to see the same river twice” Heraclitus</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844675"/>
            <a:ext cx="3609975"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9716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214478" y="-27384"/>
            <a:ext cx="6781800" cy="806152"/>
          </a:xfrm>
        </p:spPr>
        <p:txBody>
          <a:bodyPr/>
          <a:lstStyle/>
          <a:p>
            <a:r>
              <a:rPr lang="en-GB" dirty="0" smtClean="0"/>
              <a:t>Recognise </a:t>
            </a:r>
            <a:r>
              <a:rPr lang="en-GB" dirty="0"/>
              <a:t>that change is… </a:t>
            </a:r>
          </a:p>
        </p:txBody>
      </p:sp>
      <p:sp>
        <p:nvSpPr>
          <p:cNvPr id="6" name="Rectangle 3"/>
          <p:cNvSpPr txBox="1">
            <a:spLocks noChangeArrowheads="1"/>
          </p:cNvSpPr>
          <p:nvPr/>
        </p:nvSpPr>
        <p:spPr bwMode="auto">
          <a:xfrm>
            <a:off x="779463" y="1890713"/>
            <a:ext cx="5002212"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0" rIns="45720" bIns="0" numCol="1" anchor="ctr"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700088" indent="-517525">
              <a:buSzPct val="155000"/>
            </a:pPr>
            <a:r>
              <a:rPr lang="en-US" dirty="0" smtClean="0">
                <a:solidFill>
                  <a:schemeClr val="tx1"/>
                </a:solidFill>
              </a:rPr>
              <a:t>Continuous </a:t>
            </a:r>
          </a:p>
          <a:p>
            <a:pPr marL="700088" indent="-517525">
              <a:buSzPct val="155000"/>
            </a:pPr>
            <a:r>
              <a:rPr lang="en-US" dirty="0" smtClean="0">
                <a:solidFill>
                  <a:schemeClr val="tx1"/>
                </a:solidFill>
              </a:rPr>
              <a:t>Complex</a:t>
            </a:r>
          </a:p>
          <a:p>
            <a:pPr marL="700088" indent="-517525">
              <a:buSzPct val="155000"/>
            </a:pPr>
            <a:r>
              <a:rPr lang="en-US" dirty="0" smtClean="0">
                <a:solidFill>
                  <a:schemeClr val="tx1"/>
                </a:solidFill>
              </a:rPr>
              <a:t>Non-linear</a:t>
            </a:r>
          </a:p>
          <a:p>
            <a:pPr marL="700088" indent="-517525">
              <a:buSzPct val="155000"/>
            </a:pPr>
            <a:r>
              <a:rPr lang="en-US" dirty="0" smtClean="0">
                <a:solidFill>
                  <a:schemeClr val="tx1"/>
                </a:solidFill>
              </a:rPr>
              <a:t>Not controllable</a:t>
            </a:r>
          </a:p>
          <a:p>
            <a:pPr marL="700088" indent="-517525">
              <a:buSzPct val="155000"/>
            </a:pPr>
            <a:r>
              <a:rPr lang="en-US" dirty="0" smtClean="0">
                <a:solidFill>
                  <a:schemeClr val="tx1"/>
                </a:solidFill>
              </a:rPr>
              <a:t>Multidirectional</a:t>
            </a:r>
          </a:p>
          <a:p>
            <a:pPr marL="700088" indent="-517525">
              <a:buSzPct val="155000"/>
            </a:pPr>
            <a:endParaRPr lang="en-US" dirty="0" smtClean="0">
              <a:solidFill>
                <a:srgbClr val="990033"/>
              </a:solidFill>
            </a:endParaRPr>
          </a:p>
        </p:txBody>
      </p:sp>
      <p:pic>
        <p:nvPicPr>
          <p:cNvPr id="7" name="Picture 4" descr="stock photo : may1 batc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15433"/>
          <a:stretch>
            <a:fillRect/>
          </a:stretch>
        </p:blipFill>
        <p:spPr bwMode="auto">
          <a:xfrm>
            <a:off x="4876800" y="1905000"/>
            <a:ext cx="34290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3582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14478" y="246584"/>
            <a:ext cx="6781800" cy="806152"/>
          </a:xfrm>
        </p:spPr>
        <p:txBody>
          <a:bodyPr/>
          <a:lstStyle/>
          <a:p>
            <a:r>
              <a:rPr lang="en-GB" dirty="0" smtClean="0"/>
              <a:t>BUT … we can plan, monitor &amp; evaluate in such situations</a:t>
            </a:r>
            <a:endParaRPr lang="en-GB" dirty="0"/>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tretch>
            <a:fillRect/>
          </a:stretch>
        </p:blipFill>
        <p:spPr>
          <a:xfrm>
            <a:off x="1345277" y="1275900"/>
            <a:ext cx="1854844" cy="1520972"/>
          </a:xfrm>
          <a:prstGeom prst="rect">
            <a:avLst/>
          </a:prstGeom>
          <a:effectLst>
            <a:glow rad="139700">
              <a:schemeClr val="accent4">
                <a:satMod val="175000"/>
                <a:alpha val="40000"/>
              </a:schemeClr>
            </a:glow>
          </a:effectLst>
        </p:spPr>
      </p:pic>
      <p:pic>
        <p:nvPicPr>
          <p:cNvPr id="7" name="Picture 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2275" y="1292880"/>
            <a:ext cx="1839292" cy="1491281"/>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4743" y="1336241"/>
            <a:ext cx="2091633" cy="1516695"/>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1261" y="3178708"/>
            <a:ext cx="2113859" cy="1516695"/>
          </a:xfrm>
          <a:prstGeom prst="rect">
            <a:avLst/>
          </a:prstGeom>
          <a:noFill/>
          <a:ln>
            <a:noFill/>
          </a:ln>
          <a:effectLst>
            <a:glow rad="139700">
              <a:schemeClr val="accent4">
                <a:satMod val="175000"/>
                <a:alpha val="40000"/>
              </a:schemeClr>
            </a:glow>
          </a:effectLst>
        </p:spPr>
      </p:pic>
      <p:pic>
        <p:nvPicPr>
          <p:cNvPr id="10" name="Picture 2"/>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54334" y="3178708"/>
            <a:ext cx="1967407" cy="1516695"/>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53220" y="3267378"/>
            <a:ext cx="1944785" cy="1457766"/>
          </a:xfrm>
          <a:prstGeom prst="rect">
            <a:avLst/>
          </a:prstGeom>
          <a:noFill/>
          <a:ln>
            <a:noFill/>
          </a:ln>
          <a:effectLst>
            <a:glow rad="139700">
              <a:schemeClr val="accent4">
                <a:satMod val="175000"/>
                <a:alpha val="40000"/>
              </a:schemeClr>
            </a:glow>
          </a:effectLst>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47864" y="4725144"/>
            <a:ext cx="2431102" cy="2053267"/>
          </a:xfrm>
          <a:prstGeom prst="rect">
            <a:avLst/>
          </a:prstGeom>
        </p:spPr>
      </p:pic>
    </p:spTree>
    <p:extLst>
      <p:ext uri="{BB962C8B-B14F-4D97-AF65-F5344CB8AC3E}">
        <p14:creationId xmlns:p14="http://schemas.microsoft.com/office/powerpoint/2010/main" val="13066731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1214478" y="-27384"/>
            <a:ext cx="6781800" cy="806152"/>
          </a:xfrm>
        </p:spPr>
        <p:txBody>
          <a:bodyPr/>
          <a:lstStyle/>
          <a:p>
            <a:r>
              <a:rPr lang="en-GB" dirty="0"/>
              <a:t>Keep your eyes wide open…</a:t>
            </a:r>
          </a:p>
        </p:txBody>
      </p:sp>
      <p:sp>
        <p:nvSpPr>
          <p:cNvPr id="6" name="Rectangle 3"/>
          <p:cNvSpPr txBox="1">
            <a:spLocks noChangeArrowheads="1"/>
          </p:cNvSpPr>
          <p:nvPr/>
        </p:nvSpPr>
        <p:spPr bwMode="auto">
          <a:xfrm>
            <a:off x="533400" y="2057400"/>
            <a:ext cx="3951288"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a:buFont typeface="Wingdings" pitchFamily="2" charset="2"/>
              <a:buNone/>
            </a:pPr>
            <a:r>
              <a:rPr lang="en-US" dirty="0" smtClean="0"/>
              <a:t>	</a:t>
            </a:r>
            <a:r>
              <a:rPr lang="en-US" dirty="0" smtClean="0">
                <a:solidFill>
                  <a:schemeClr val="tx1"/>
                </a:solidFill>
              </a:rPr>
              <a:t>Being attentive along the journey  is as important as the destination</a:t>
            </a:r>
          </a:p>
          <a:p>
            <a:endParaRPr lang="en-US" sz="2400" dirty="0" smtClean="0"/>
          </a:p>
        </p:txBody>
      </p:sp>
      <p:pic>
        <p:nvPicPr>
          <p:cNvPr id="7" name="Picture 4" descr="owl yellow eye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697413" y="1852613"/>
            <a:ext cx="3954462" cy="2970212"/>
          </a:xfrm>
          <a:prstGeom prst="rect">
            <a:avLst/>
          </a:prstGeom>
        </p:spPr>
      </p:pic>
    </p:spTree>
    <p:extLst>
      <p:ext uri="{BB962C8B-B14F-4D97-AF65-F5344CB8AC3E}">
        <p14:creationId xmlns:p14="http://schemas.microsoft.com/office/powerpoint/2010/main" val="718634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27384"/>
            <a:ext cx="7772400" cy="1143000"/>
          </a:xfrm>
        </p:spPr>
        <p:txBody>
          <a:bodyPr/>
          <a:lstStyle/>
          <a:p>
            <a:r>
              <a:rPr lang="en-GB" dirty="0" smtClean="0">
                <a:solidFill>
                  <a:schemeClr val="tx1">
                    <a:lumMod val="95000"/>
                    <a:lumOff val="5000"/>
                  </a:schemeClr>
                </a:solidFill>
              </a:rPr>
              <a:t>Begin with the end in mind</a:t>
            </a:r>
            <a:endParaRPr lang="en-GB" dirty="0">
              <a:solidFill>
                <a:schemeClr val="tx1">
                  <a:lumMod val="95000"/>
                  <a:lumOff val="5000"/>
                </a:schemeClr>
              </a:solidFill>
            </a:endParaRPr>
          </a:p>
        </p:txBody>
      </p:sp>
      <p:sp>
        <p:nvSpPr>
          <p:cNvPr id="4" name="Footer Placeholder 3"/>
          <p:cNvSpPr>
            <a:spLocks noGrp="1"/>
          </p:cNvSpPr>
          <p:nvPr>
            <p:ph type="ftr" sz="quarter" idx="11"/>
          </p:nvPr>
        </p:nvSpPr>
        <p:spPr/>
        <p:txBody>
          <a:bodyPr/>
          <a:lstStyle/>
          <a:p>
            <a:pPr>
              <a:defRPr/>
            </a:pPr>
            <a:r>
              <a:rPr lang="en-US" dirty="0" smtClean="0">
                <a:solidFill>
                  <a:srgbClr val="000000"/>
                </a:solidFill>
              </a:rPr>
              <a:t>The Cameroon Biosecurity Project</a:t>
            </a:r>
            <a:endParaRPr lang="en-US" dirty="0">
              <a:solidFill>
                <a:srgbClr val="000000"/>
              </a:solidFill>
            </a:endParaRPr>
          </a:p>
        </p:txBody>
      </p:sp>
      <p:sp>
        <p:nvSpPr>
          <p:cNvPr id="6" name="AutoShape 3"/>
          <p:cNvSpPr>
            <a:spLocks noChangeArrowheads="1"/>
          </p:cNvSpPr>
          <p:nvPr/>
        </p:nvSpPr>
        <p:spPr bwMode="auto">
          <a:xfrm>
            <a:off x="1331168" y="2132856"/>
            <a:ext cx="6553200" cy="3048000"/>
          </a:xfrm>
          <a:prstGeom prst="flowChartAlternateProcess">
            <a:avLst/>
          </a:prstGeom>
          <a:solidFill>
            <a:schemeClr val="accent1"/>
          </a:solidFill>
          <a:ln w="9525">
            <a:solidFill>
              <a:schemeClr val="tx1"/>
            </a:solidFill>
            <a:miter lim="800000"/>
            <a:headEnd/>
            <a:tailEnd/>
          </a:ln>
        </p:spPr>
        <p:txBody>
          <a:bodyPr wrap="none" anchor="ctr"/>
          <a:lstStyle/>
          <a:p>
            <a:endParaRPr lang="en-GB" dirty="0"/>
          </a:p>
        </p:txBody>
      </p:sp>
      <p:sp>
        <p:nvSpPr>
          <p:cNvPr id="7" name="TextBox 6"/>
          <p:cNvSpPr txBox="1"/>
          <p:nvPr/>
        </p:nvSpPr>
        <p:spPr>
          <a:xfrm>
            <a:off x="2195736" y="2708920"/>
            <a:ext cx="4752528" cy="1944122"/>
          </a:xfrm>
          <a:prstGeom prst="rect">
            <a:avLst/>
          </a:prstGeom>
          <a:noFill/>
        </p:spPr>
        <p:txBody>
          <a:bodyPr wrap="square" rtlCol="0">
            <a:spAutoFit/>
          </a:bodyPr>
          <a:lstStyle/>
          <a:p>
            <a:pPr algn="ctr">
              <a:spcAft>
                <a:spcPts val="1000"/>
              </a:spcAft>
            </a:pPr>
            <a:r>
              <a:rPr lang="en-US" sz="2800" b="1" u="sng" dirty="0" smtClean="0">
                <a:latin typeface="Calibri" pitchFamily="34" charset="0"/>
                <a:cs typeface="Calibri" pitchFamily="34" charset="0"/>
              </a:rPr>
              <a:t>EXERCISE</a:t>
            </a:r>
          </a:p>
          <a:p>
            <a:pPr algn="ctr"/>
            <a:r>
              <a:rPr lang="en-GB" sz="2800" b="1" dirty="0" smtClean="0">
                <a:latin typeface="Calibri" pitchFamily="34" charset="0"/>
                <a:cs typeface="Calibri" pitchFamily="34" charset="0"/>
              </a:rPr>
              <a:t>Brainstorm: What will be the legacy of the Cameroon Biosecurity Project?</a:t>
            </a:r>
            <a:endParaRPr lang="en-GB" sz="2800" b="1" dirty="0">
              <a:latin typeface="Calibri" pitchFamily="34" charset="0"/>
              <a:cs typeface="Calibri" pitchFamily="34" charset="0"/>
            </a:endParaRPr>
          </a:p>
        </p:txBody>
      </p:sp>
    </p:spTree>
    <p:extLst>
      <p:ext uri="{BB962C8B-B14F-4D97-AF65-F5344CB8AC3E}">
        <p14:creationId xmlns:p14="http://schemas.microsoft.com/office/powerpoint/2010/main" val="398267589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3" name="Title 1"/>
          <p:cNvSpPr>
            <a:spLocks noGrp="1"/>
          </p:cNvSpPr>
          <p:nvPr>
            <p:ph type="title"/>
          </p:nvPr>
        </p:nvSpPr>
        <p:spPr>
          <a:xfrm>
            <a:off x="1502510" y="-27384"/>
            <a:ext cx="4725674" cy="806152"/>
          </a:xfrm>
        </p:spPr>
        <p:txBody>
          <a:bodyPr/>
          <a:lstStyle/>
          <a:p>
            <a:r>
              <a:rPr lang="en-GB" dirty="0" smtClean="0"/>
              <a:t>Acknowledgments</a:t>
            </a:r>
            <a:endParaRPr lang="en-GB" dirty="0"/>
          </a:p>
        </p:txBody>
      </p:sp>
      <p:sp>
        <p:nvSpPr>
          <p:cNvPr id="5" name="Content Placeholder 2"/>
          <p:cNvSpPr>
            <a:spLocks noGrp="1"/>
          </p:cNvSpPr>
          <p:nvPr>
            <p:ph idx="1"/>
          </p:nvPr>
        </p:nvSpPr>
        <p:spPr>
          <a:xfrm>
            <a:off x="1143000" y="1219200"/>
            <a:ext cx="6781800" cy="3649960"/>
          </a:xfrm>
        </p:spPr>
        <p:txBody>
          <a:bodyPr/>
          <a:lstStyle/>
          <a:p>
            <a:pPr marL="0" indent="0">
              <a:buNone/>
            </a:pPr>
            <a:r>
              <a:rPr lang="nl-BE" dirty="0"/>
              <a:t>This presentation makes use of various materials that were shared by various OM community members on the OM learning community website. Without being exhaustive special thanks goes to Terry Smutylo, </a:t>
            </a:r>
            <a:r>
              <a:rPr lang="en-GB" dirty="0" smtClean="0"/>
              <a:t>Simon Hearn</a:t>
            </a:r>
            <a:r>
              <a:rPr lang="nl-BE" dirty="0" smtClean="0"/>
              <a:t>, Sonia Herrero, Jan </a:t>
            </a:r>
            <a:r>
              <a:rPr lang="nl-BE" dirty="0"/>
              <a:t>Van Ongevalle, </a:t>
            </a:r>
            <a:r>
              <a:rPr lang="nl-BE" dirty="0" smtClean="0"/>
              <a:t>Daniel Roduner and Ricardo Wilson-Grau. </a:t>
            </a:r>
            <a:endParaRPr lang="en-GB" dirty="0"/>
          </a:p>
        </p:txBody>
      </p:sp>
      <p:graphicFrame>
        <p:nvGraphicFramePr>
          <p:cNvPr id="6" name="Object 5"/>
          <p:cNvGraphicFramePr>
            <a:graphicFrameLocks noChangeAspect="1"/>
          </p:cNvGraphicFramePr>
          <p:nvPr>
            <p:extLst>
              <p:ext uri="{D42A27DB-BD31-4B8C-83A1-F6EECF244321}">
                <p14:modId xmlns:p14="http://schemas.microsoft.com/office/powerpoint/2010/main" val="489171606"/>
              </p:ext>
            </p:extLst>
          </p:nvPr>
        </p:nvGraphicFramePr>
        <p:xfrm>
          <a:off x="120650" y="115888"/>
          <a:ext cx="744538" cy="1009650"/>
        </p:xfrm>
        <a:graphic>
          <a:graphicData uri="http://schemas.openxmlformats.org/presentationml/2006/ole">
            <mc:AlternateContent xmlns:mc="http://schemas.openxmlformats.org/markup-compatibility/2006">
              <mc:Choice xmlns:v="urn:schemas-microsoft-com:vml" Requires="v">
                <p:oleObj spid="_x0000_s45067"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115888"/>
                        <a:ext cx="7445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0908" y="303394"/>
            <a:ext cx="1513761" cy="490571"/>
          </a:xfrm>
          <a:prstGeom prst="rect">
            <a:avLst/>
          </a:prstGeom>
        </p:spPr>
      </p:pic>
    </p:spTree>
    <p:extLst>
      <p:ext uri="{BB962C8B-B14F-4D97-AF65-F5344CB8AC3E}">
        <p14:creationId xmlns:p14="http://schemas.microsoft.com/office/powerpoint/2010/main" val="17862910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3" name="Title 1"/>
          <p:cNvSpPr>
            <a:spLocks noGrp="1"/>
          </p:cNvSpPr>
          <p:nvPr>
            <p:ph type="title"/>
          </p:nvPr>
        </p:nvSpPr>
        <p:spPr>
          <a:xfrm>
            <a:off x="1214478" y="-27384"/>
            <a:ext cx="6781800" cy="806152"/>
          </a:xfrm>
        </p:spPr>
        <p:txBody>
          <a:bodyPr/>
          <a:lstStyle/>
          <a:p>
            <a:r>
              <a:rPr lang="en-GB" dirty="0" smtClean="0"/>
              <a:t>References</a:t>
            </a:r>
            <a:endParaRPr lang="en-GB" dirty="0"/>
          </a:p>
        </p:txBody>
      </p:sp>
      <p:sp>
        <p:nvSpPr>
          <p:cNvPr id="5" name="Content Placeholder 2"/>
          <p:cNvSpPr>
            <a:spLocks noGrp="1"/>
          </p:cNvSpPr>
          <p:nvPr>
            <p:ph idx="1"/>
          </p:nvPr>
        </p:nvSpPr>
        <p:spPr>
          <a:xfrm>
            <a:off x="1143000" y="1219200"/>
            <a:ext cx="6781800" cy="4724400"/>
          </a:xfrm>
        </p:spPr>
        <p:txBody>
          <a:bodyPr/>
          <a:lstStyle/>
          <a:p>
            <a:pPr>
              <a:spcAft>
                <a:spcPts val="1000"/>
              </a:spcAft>
            </a:pPr>
            <a:r>
              <a:rPr lang="en-GB" sz="1800" dirty="0"/>
              <a:t>Aarnaoudse, A., Reeler, D. and T. Martin, T. (eds.) (2011). The Barefoot Guide to Learning Practices in Organisations and Social Change. The Barefoot Collective. </a:t>
            </a:r>
            <a:r>
              <a:rPr lang="en-GB" sz="1800" u="sng" dirty="0">
                <a:hlinkClick r:id="rId2"/>
              </a:rPr>
              <a:t>http://www.barefootguide.org/</a:t>
            </a:r>
            <a:endParaRPr lang="en-GB" sz="1800" dirty="0"/>
          </a:p>
          <a:p>
            <a:pPr>
              <a:spcAft>
                <a:spcPts val="1000"/>
              </a:spcAft>
            </a:pPr>
            <a:r>
              <a:rPr lang="pt-PT" sz="1800" dirty="0"/>
              <a:t>Davies, R.&amp; J. Dart (2005). </a:t>
            </a:r>
            <a:r>
              <a:rPr lang="en-GB" sz="1800" dirty="0"/>
              <a:t>The 'Most Significant Change' (MSC) Technique: A Guide to Its Use. Governance and Social Development Resource Centre. </a:t>
            </a:r>
            <a:r>
              <a:rPr lang="en-GB" sz="1800" u="sng" dirty="0">
                <a:hlinkClick r:id="rId3"/>
              </a:rPr>
              <a:t>http://www.mande.co.uk/docs/MSCGuide.pdf</a:t>
            </a:r>
            <a:endParaRPr lang="en-GB" sz="1800" dirty="0"/>
          </a:p>
          <a:p>
            <a:pPr>
              <a:spcAft>
                <a:spcPts val="1000"/>
              </a:spcAft>
            </a:pPr>
            <a:r>
              <a:rPr lang="en-GB" sz="1800" dirty="0" smtClean="0"/>
              <a:t>Earl</a:t>
            </a:r>
            <a:r>
              <a:rPr lang="en-GB" sz="1800" dirty="0"/>
              <a:t>, S., Carden, F. &amp; Smutylo, T. (2001). Outcome mapping: Building learning and reflection into development programs. Ottawa: International Development Research Centre. </a:t>
            </a:r>
            <a:r>
              <a:rPr lang="en-GB" sz="1800" dirty="0">
                <a:hlinkClick r:id="rId4"/>
              </a:rPr>
              <a:t>http://www.outcomemapping.ca/resource/resource.php?id=269</a:t>
            </a:r>
            <a:endParaRPr lang="en-GB" sz="1800" dirty="0"/>
          </a:p>
          <a:p>
            <a:pPr>
              <a:spcAft>
                <a:spcPts val="1000"/>
              </a:spcAft>
            </a:pPr>
            <a:r>
              <a:rPr lang="en-GB" sz="1800" dirty="0" smtClean="0"/>
              <a:t>inProgress </a:t>
            </a:r>
            <a:r>
              <a:rPr lang="en-GB" sz="1800" dirty="0"/>
              <a:t>(2012). Integrated Monitoring: a Practical Manual for Organisations That Want to Achieve Results. </a:t>
            </a:r>
            <a:r>
              <a:rPr lang="en-GB" sz="1800" dirty="0">
                <a:hlinkClick r:id="rId5"/>
              </a:rPr>
              <a:t>http://www.inprogressweb.com/resource-library/monitoring-evaluation/</a:t>
            </a:r>
            <a:endParaRPr lang="en-GB" sz="1800" dirty="0"/>
          </a:p>
          <a:p>
            <a:endParaRPr lang="en-GB" sz="2000" dirty="0"/>
          </a:p>
        </p:txBody>
      </p:sp>
    </p:spTree>
    <p:extLst>
      <p:ext uri="{BB962C8B-B14F-4D97-AF65-F5344CB8AC3E}">
        <p14:creationId xmlns:p14="http://schemas.microsoft.com/office/powerpoint/2010/main" val="1786291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whom do we monitor? USERS</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5" name="AutoShape 3"/>
          <p:cNvSpPr>
            <a:spLocks noChangeArrowheads="1"/>
          </p:cNvSpPr>
          <p:nvPr/>
        </p:nvSpPr>
        <p:spPr bwMode="auto">
          <a:xfrm>
            <a:off x="1331168" y="2132856"/>
            <a:ext cx="6553200" cy="3048000"/>
          </a:xfrm>
          <a:prstGeom prst="flowChartAlternateProcess">
            <a:avLst/>
          </a:prstGeom>
          <a:solidFill>
            <a:schemeClr val="accent1"/>
          </a:solidFill>
          <a:ln w="9525">
            <a:solidFill>
              <a:schemeClr val="tx1"/>
            </a:solidFill>
            <a:miter lim="800000"/>
            <a:headEnd/>
            <a:tailEnd/>
          </a:ln>
        </p:spPr>
        <p:txBody>
          <a:bodyPr wrap="none" anchor="ctr"/>
          <a:lstStyle/>
          <a:p>
            <a:endParaRPr lang="en-GB" dirty="0"/>
          </a:p>
        </p:txBody>
      </p:sp>
      <p:sp>
        <p:nvSpPr>
          <p:cNvPr id="6" name="TextBox 5"/>
          <p:cNvSpPr txBox="1"/>
          <p:nvPr/>
        </p:nvSpPr>
        <p:spPr>
          <a:xfrm>
            <a:off x="2195736" y="2924944"/>
            <a:ext cx="4752528" cy="1513235"/>
          </a:xfrm>
          <a:prstGeom prst="rect">
            <a:avLst/>
          </a:prstGeom>
          <a:noFill/>
        </p:spPr>
        <p:txBody>
          <a:bodyPr wrap="square" rtlCol="0">
            <a:spAutoFit/>
          </a:bodyPr>
          <a:lstStyle/>
          <a:p>
            <a:pPr algn="ctr">
              <a:spcAft>
                <a:spcPts val="1000"/>
              </a:spcAft>
            </a:pPr>
            <a:r>
              <a:rPr lang="en-US" sz="2800" b="1" u="sng" dirty="0" smtClean="0">
                <a:latin typeface="Calibri" pitchFamily="34" charset="0"/>
                <a:cs typeface="Calibri" pitchFamily="34" charset="0"/>
              </a:rPr>
              <a:t>EXERCISE</a:t>
            </a:r>
          </a:p>
          <a:p>
            <a:pPr algn="ctr"/>
            <a:r>
              <a:rPr lang="en-GB" sz="2800" b="1" dirty="0" smtClean="0">
                <a:latin typeface="Calibri" pitchFamily="34" charset="0"/>
                <a:cs typeface="Calibri" pitchFamily="34" charset="0"/>
              </a:rPr>
              <a:t>Brainstorm: </a:t>
            </a:r>
            <a:r>
              <a:rPr lang="en-GB" sz="2800" b="1" dirty="0">
                <a:latin typeface="Calibri" pitchFamily="34" charset="0"/>
                <a:cs typeface="Calibri" pitchFamily="34" charset="0"/>
              </a:rPr>
              <a:t>Who do we monitor for</a:t>
            </a:r>
            <a:r>
              <a:rPr lang="en-GB" sz="2800" b="1" dirty="0" smtClean="0">
                <a:latin typeface="Calibri" pitchFamily="34" charset="0"/>
                <a:cs typeface="Calibri" pitchFamily="34" charset="0"/>
              </a:rPr>
              <a:t>? =USERS</a:t>
            </a:r>
            <a:endParaRPr lang="en-GB" sz="2800" b="1" dirty="0">
              <a:latin typeface="Calibri" pitchFamily="34" charset="0"/>
              <a:cs typeface="Calibri" pitchFamily="34" charset="0"/>
            </a:endParaRPr>
          </a:p>
        </p:txBody>
      </p:sp>
    </p:spTree>
    <p:extLst>
      <p:ext uri="{BB962C8B-B14F-4D97-AF65-F5344CB8AC3E}">
        <p14:creationId xmlns:p14="http://schemas.microsoft.com/office/powerpoint/2010/main" val="1221686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fontScale="90000"/>
          </a:bodyPr>
          <a:lstStyle/>
          <a:p>
            <a:r>
              <a:rPr lang="en-US" dirty="0" smtClean="0"/>
              <a:t>Who is involved in monitoring &amp; how does it work?</a:t>
            </a:r>
            <a:endParaRPr lang="en-US" dirty="0"/>
          </a:p>
        </p:txBody>
      </p:sp>
      <p:sp>
        <p:nvSpPr>
          <p:cNvPr id="3" name="Footer Placeholder 2"/>
          <p:cNvSpPr>
            <a:spLocks noGrp="1"/>
          </p:cNvSpPr>
          <p:nvPr>
            <p:ph type="ftr" sz="quarter" idx="11"/>
          </p:nvPr>
        </p:nvSpPr>
        <p:spPr/>
        <p:txBody>
          <a:bodyPr/>
          <a:lstStyle/>
          <a:p>
            <a:r>
              <a:rPr lang="en-US" dirty="0" smtClean="0">
                <a:solidFill>
                  <a:prstClr val="black"/>
                </a:solidFill>
              </a:rPr>
              <a:t>The Cameroon Biosecurity Project</a:t>
            </a:r>
            <a:endParaRPr lang="en-US" dirty="0">
              <a:solidFill>
                <a:prstClr val="black"/>
              </a:solidFill>
            </a:endParaRPr>
          </a:p>
        </p:txBody>
      </p:sp>
      <p:sp>
        <p:nvSpPr>
          <p:cNvPr id="4" name="Footer Placeholder 3"/>
          <p:cNvSpPr txBox="1">
            <a:spLocks/>
          </p:cNvSpPr>
          <p:nvPr/>
        </p:nvSpPr>
        <p:spPr>
          <a:xfrm>
            <a:off x="2627784" y="5913613"/>
            <a:ext cx="3824064" cy="288032"/>
          </a:xfrm>
          <a:prstGeom prst="rect">
            <a:avLst/>
          </a:prstGeom>
        </p:spPr>
        <p:txBody>
          <a:bodyPr vert="horz" lIns="91440" tIns="45720" rIns="91440" bIns="45720" rtlCol="0" anchor="ctr"/>
          <a:lstStyle>
            <a:defPPr>
              <a:defRPr lang="en-GB"/>
            </a:defPPr>
            <a:lvl1pPr algn="ctr" rtl="0" fontAlgn="base">
              <a:spcBef>
                <a:spcPct val="0"/>
              </a:spcBef>
              <a:spcAft>
                <a:spcPct val="0"/>
              </a:spcAft>
              <a:defRPr sz="12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GB" dirty="0" smtClean="0"/>
              <a:t>The Cameroon Biosecurity Project</a:t>
            </a:r>
            <a:endParaRPr lang="en-GB" dirty="0"/>
          </a:p>
        </p:txBody>
      </p:sp>
      <p:sp>
        <p:nvSpPr>
          <p:cNvPr id="5" name="AutoShape 3"/>
          <p:cNvSpPr>
            <a:spLocks noChangeArrowheads="1"/>
          </p:cNvSpPr>
          <p:nvPr/>
        </p:nvSpPr>
        <p:spPr bwMode="auto">
          <a:xfrm>
            <a:off x="575556" y="1196752"/>
            <a:ext cx="7992888" cy="5040560"/>
          </a:xfrm>
          <a:prstGeom prst="flowChartAlternateProcess">
            <a:avLst/>
          </a:prstGeom>
          <a:solidFill>
            <a:srgbClr val="CC9900"/>
          </a:solidFill>
          <a:ln w="9525">
            <a:solidFill>
              <a:schemeClr val="tx1"/>
            </a:solidFill>
            <a:miter lim="800000"/>
            <a:headEnd/>
            <a:tailEnd/>
          </a:ln>
        </p:spPr>
        <p:txBody>
          <a:bodyPr wrap="none" anchor="ctr"/>
          <a:lstStyle/>
          <a:p>
            <a:endParaRPr lang="en-US" dirty="0"/>
          </a:p>
        </p:txBody>
      </p:sp>
      <p:sp>
        <p:nvSpPr>
          <p:cNvPr id="6" name="TextBox 5"/>
          <p:cNvSpPr txBox="1"/>
          <p:nvPr/>
        </p:nvSpPr>
        <p:spPr>
          <a:xfrm>
            <a:off x="2159732" y="1249596"/>
            <a:ext cx="4752528" cy="523220"/>
          </a:xfrm>
          <a:prstGeom prst="rect">
            <a:avLst/>
          </a:prstGeom>
          <a:noFill/>
        </p:spPr>
        <p:txBody>
          <a:bodyPr wrap="square" rtlCol="0">
            <a:spAutoFit/>
          </a:bodyPr>
          <a:lstStyle/>
          <a:p>
            <a:pPr algn="ctr">
              <a:spcAft>
                <a:spcPts val="1000"/>
              </a:spcAft>
            </a:pPr>
            <a:r>
              <a:rPr lang="en-US" sz="2800" b="1" u="sng" dirty="0" smtClean="0">
                <a:latin typeface="Calibri" pitchFamily="34" charset="0"/>
                <a:cs typeface="Calibri" pitchFamily="34" charset="0"/>
              </a:rPr>
              <a:t>EXERCISE</a:t>
            </a:r>
          </a:p>
        </p:txBody>
      </p:sp>
      <p:sp>
        <p:nvSpPr>
          <p:cNvPr id="7" name="Content Placeholder 2"/>
          <p:cNvSpPr txBox="1">
            <a:spLocks/>
          </p:cNvSpPr>
          <p:nvPr/>
        </p:nvSpPr>
        <p:spPr>
          <a:xfrm>
            <a:off x="1143000" y="1867272"/>
            <a:ext cx="6781800" cy="42260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00" dirty="0" smtClean="0"/>
              <a:t>A project has just organised a training course with a local community. The facilitators compiled information about the course – cost, number of participants, number of manuals and the results of the course evaluation. Most participants stated that the training was informative but that they did not know how to use the knowledge in their daily work.</a:t>
            </a:r>
          </a:p>
          <a:p>
            <a:r>
              <a:rPr lang="en-US" sz="2300" dirty="0" smtClean="0"/>
              <a:t>The cards you have been given represent states of the monitoring process. </a:t>
            </a:r>
          </a:p>
          <a:p>
            <a:r>
              <a:rPr lang="en-US" sz="2300" dirty="0" smtClean="0"/>
              <a:t>Organise the cards into a logical monitoring time sequence. Explain your results</a:t>
            </a:r>
            <a:endParaRPr lang="en-US" sz="2300" dirty="0"/>
          </a:p>
        </p:txBody>
      </p:sp>
    </p:spTree>
    <p:extLst>
      <p:ext uri="{BB962C8B-B14F-4D97-AF65-F5344CB8AC3E}">
        <p14:creationId xmlns:p14="http://schemas.microsoft.com/office/powerpoint/2010/main" val="2468450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14478" y="44624"/>
            <a:ext cx="6781800" cy="878160"/>
          </a:xfrm>
        </p:spPr>
        <p:txBody>
          <a:bodyPr/>
          <a:lstStyle/>
          <a:p>
            <a:r>
              <a:rPr lang="en-US" dirty="0" smtClean="0"/>
              <a:t>Who is involved in monitoring?</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673" y="1430211"/>
            <a:ext cx="2125092" cy="27188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74" y="1446675"/>
            <a:ext cx="1987576" cy="31162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1332401"/>
            <a:ext cx="2890619" cy="296069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6844" y="4175980"/>
            <a:ext cx="1738112" cy="24819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0128" y="3905453"/>
            <a:ext cx="2345139" cy="2715424"/>
          </a:xfrm>
          <a:prstGeom prst="rect">
            <a:avLst/>
          </a:prstGeom>
        </p:spPr>
      </p:pic>
      <p:sp>
        <p:nvSpPr>
          <p:cNvPr id="2" name="TextBox 1"/>
          <p:cNvSpPr txBox="1"/>
          <p:nvPr/>
        </p:nvSpPr>
        <p:spPr>
          <a:xfrm>
            <a:off x="825897" y="1156656"/>
            <a:ext cx="1285929" cy="400110"/>
          </a:xfrm>
          <a:prstGeom prst="rect">
            <a:avLst/>
          </a:prstGeom>
          <a:noFill/>
        </p:spPr>
        <p:txBody>
          <a:bodyPr wrap="none" rtlCol="0">
            <a:spAutoFit/>
          </a:bodyPr>
          <a:lstStyle/>
          <a:p>
            <a:r>
              <a:rPr lang="en-GB" sz="2000" b="1" dirty="0" smtClean="0"/>
              <a:t>Field staff</a:t>
            </a:r>
            <a:endParaRPr lang="en-GB" sz="2000" b="1" dirty="0"/>
          </a:p>
        </p:txBody>
      </p:sp>
      <p:sp>
        <p:nvSpPr>
          <p:cNvPr id="11" name="TextBox 10"/>
          <p:cNvSpPr txBox="1"/>
          <p:nvPr/>
        </p:nvSpPr>
        <p:spPr>
          <a:xfrm>
            <a:off x="3576059" y="1156682"/>
            <a:ext cx="1494320" cy="400110"/>
          </a:xfrm>
          <a:prstGeom prst="rect">
            <a:avLst/>
          </a:prstGeom>
          <a:noFill/>
        </p:spPr>
        <p:txBody>
          <a:bodyPr wrap="none" rtlCol="0">
            <a:spAutoFit/>
          </a:bodyPr>
          <a:lstStyle/>
          <a:p>
            <a:r>
              <a:rPr lang="en-GB" sz="2000" b="1" dirty="0" smtClean="0"/>
              <a:t>Community</a:t>
            </a:r>
            <a:endParaRPr lang="en-GB" sz="2000" b="1" dirty="0"/>
          </a:p>
        </p:txBody>
      </p:sp>
      <p:sp>
        <p:nvSpPr>
          <p:cNvPr id="12" name="TextBox 11"/>
          <p:cNvSpPr txBox="1"/>
          <p:nvPr/>
        </p:nvSpPr>
        <p:spPr>
          <a:xfrm>
            <a:off x="5656659" y="1164941"/>
            <a:ext cx="3452484" cy="400110"/>
          </a:xfrm>
          <a:prstGeom prst="rect">
            <a:avLst/>
          </a:prstGeom>
          <a:noFill/>
        </p:spPr>
        <p:txBody>
          <a:bodyPr wrap="none" rtlCol="0">
            <a:spAutoFit/>
          </a:bodyPr>
          <a:lstStyle/>
          <a:p>
            <a:r>
              <a:rPr lang="en-GB" sz="2000" b="1" dirty="0"/>
              <a:t>Project Implementation Team</a:t>
            </a:r>
          </a:p>
        </p:txBody>
      </p:sp>
      <p:sp>
        <p:nvSpPr>
          <p:cNvPr id="13" name="TextBox 12"/>
          <p:cNvSpPr txBox="1"/>
          <p:nvPr/>
        </p:nvSpPr>
        <p:spPr>
          <a:xfrm>
            <a:off x="776695" y="4725144"/>
            <a:ext cx="1779081" cy="1631216"/>
          </a:xfrm>
          <a:prstGeom prst="rect">
            <a:avLst/>
          </a:prstGeom>
          <a:noFill/>
        </p:spPr>
        <p:txBody>
          <a:bodyPr wrap="square" rtlCol="0">
            <a:spAutoFit/>
          </a:bodyPr>
          <a:lstStyle/>
          <a:p>
            <a:r>
              <a:rPr lang="en-GB" sz="2000" b="1" dirty="0"/>
              <a:t>Management Team of Project Implementing Organisation</a:t>
            </a:r>
          </a:p>
        </p:txBody>
      </p:sp>
      <p:sp>
        <p:nvSpPr>
          <p:cNvPr id="14" name="TextBox 13"/>
          <p:cNvSpPr txBox="1"/>
          <p:nvPr/>
        </p:nvSpPr>
        <p:spPr>
          <a:xfrm>
            <a:off x="7335185" y="5263165"/>
            <a:ext cx="982961" cy="400110"/>
          </a:xfrm>
          <a:prstGeom prst="rect">
            <a:avLst/>
          </a:prstGeom>
          <a:noFill/>
        </p:spPr>
        <p:txBody>
          <a:bodyPr wrap="none" rtlCol="0">
            <a:spAutoFit/>
          </a:bodyPr>
          <a:lstStyle/>
          <a:p>
            <a:r>
              <a:rPr lang="en-GB" sz="2000" b="1" dirty="0" smtClean="0"/>
              <a:t>Donors</a:t>
            </a:r>
            <a:endParaRPr lang="en-GB" sz="2000" b="1"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2735" y="6130306"/>
            <a:ext cx="1513761" cy="490571"/>
          </a:xfrm>
          <a:prstGeom prst="rect">
            <a:avLst/>
          </a:prstGeom>
        </p:spPr>
      </p:pic>
    </p:spTree>
    <p:extLst>
      <p:ext uri="{BB962C8B-B14F-4D97-AF65-F5344CB8AC3E}">
        <p14:creationId xmlns:p14="http://schemas.microsoft.com/office/powerpoint/2010/main" val="2013847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Biosecurity: Definition</a:t>
            </a:r>
            <a:endParaRPr lang="en-GB" dirty="0"/>
          </a:p>
        </p:txBody>
      </p:sp>
      <p:sp>
        <p:nvSpPr>
          <p:cNvPr id="3" name="Content Placeholder 2"/>
          <p:cNvSpPr>
            <a:spLocks noGrp="1"/>
          </p:cNvSpPr>
          <p:nvPr>
            <p:ph idx="1"/>
          </p:nvPr>
        </p:nvSpPr>
        <p:spPr/>
        <p:txBody>
          <a:bodyPr/>
          <a:lstStyle/>
          <a:p>
            <a:r>
              <a:rPr lang="en-GB" sz="2400" dirty="0"/>
              <a:t>Biosecurity is a strategic and integrated approach that encompasses the policy and regulatory frameworks (including instruments and activities) that analyse and manage risks in the sectors of food safety, animal life and health, and plant life and health, including associated environmental risk. Biosecurity covers the introduction of plant pests, animal pests and diseases, and zoonoses, the introduction and release of genetically modified organisms (GMOs) and their products, and the introduction and management of invasive alien species and genotypes.</a:t>
            </a:r>
          </a:p>
        </p:txBody>
      </p:sp>
      <p:sp>
        <p:nvSpPr>
          <p:cNvPr id="4" name="Footer Placeholder 3"/>
          <p:cNvSpPr>
            <a:spLocks noGrp="1"/>
          </p:cNvSpPr>
          <p:nvPr>
            <p:ph type="ftr" sz="quarter" idx="11"/>
          </p:nvPr>
        </p:nvSpPr>
        <p:spPr/>
        <p:txBody>
          <a:bodyPr/>
          <a:lstStyle/>
          <a:p>
            <a:r>
              <a:rPr lang="en-GB" smtClean="0"/>
              <a:t>The Cameroon Biosecurity Project</a:t>
            </a:r>
            <a:endParaRPr lang="en-GB" dirty="0"/>
          </a:p>
        </p:txBody>
      </p:sp>
    </p:spTree>
    <p:extLst>
      <p:ext uri="{BB962C8B-B14F-4D97-AF65-F5344CB8AC3E}">
        <p14:creationId xmlns:p14="http://schemas.microsoft.com/office/powerpoint/2010/main" val="2261126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solidFill>
                  <a:srgbClr val="000000"/>
                </a:solidFill>
              </a:rPr>
              <a:t>The Cameroon Biosecurity Project</a:t>
            </a:r>
            <a:endParaRPr lang="en-US" dirty="0">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2607" y="1124744"/>
            <a:ext cx="3985617" cy="507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323528" y="260648"/>
            <a:ext cx="8424936" cy="854968"/>
          </a:xfrm>
        </p:spPr>
        <p:txBody>
          <a:bodyPr/>
          <a:lstStyle/>
          <a:p>
            <a:pPr algn="ctr"/>
            <a:r>
              <a:rPr lang="en-US" dirty="0" smtClean="0"/>
              <a:t>Action → Reflection</a:t>
            </a:r>
            <a:r>
              <a:rPr lang="en-US" dirty="0"/>
              <a:t> </a:t>
            </a:r>
            <a:r>
              <a:rPr lang="en-US" dirty="0" smtClean="0"/>
              <a:t>→ Learning</a:t>
            </a:r>
            <a:r>
              <a:rPr lang="en-US" dirty="0"/>
              <a:t> </a:t>
            </a:r>
            <a:r>
              <a:rPr lang="en-US" dirty="0" smtClean="0"/>
              <a:t>→ Planning</a:t>
            </a:r>
            <a:br>
              <a:rPr lang="en-US" dirty="0" smtClean="0"/>
            </a:br>
            <a:r>
              <a:rPr lang="en-US" dirty="0" smtClean="0"/>
              <a:t>Putting the P in PME</a:t>
            </a:r>
            <a:endParaRPr lang="en-US" dirty="0"/>
          </a:p>
        </p:txBody>
      </p:sp>
    </p:spTree>
    <p:extLst>
      <p:ext uri="{BB962C8B-B14F-4D97-AF65-F5344CB8AC3E}">
        <p14:creationId xmlns:p14="http://schemas.microsoft.com/office/powerpoint/2010/main" val="2115815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solidFill>
                  <a:srgbClr val="000000"/>
                </a:solidFill>
              </a:rPr>
              <a:t>The Cameroon Biosecurity Project</a:t>
            </a:r>
            <a:endParaRPr lang="en-US" dirty="0">
              <a:solidFill>
                <a:srgbClr val="000000"/>
              </a:solidFill>
            </a:endParaRPr>
          </a:p>
        </p:txBody>
      </p:sp>
      <p:sp>
        <p:nvSpPr>
          <p:cNvPr id="5" name="Title 1"/>
          <p:cNvSpPr>
            <a:spLocks noGrp="1"/>
          </p:cNvSpPr>
          <p:nvPr>
            <p:ph type="title"/>
          </p:nvPr>
        </p:nvSpPr>
        <p:spPr>
          <a:xfrm>
            <a:off x="323528" y="260648"/>
            <a:ext cx="8424936" cy="854968"/>
          </a:xfrm>
        </p:spPr>
        <p:txBody>
          <a:bodyPr/>
          <a:lstStyle/>
          <a:p>
            <a:pPr algn="ctr"/>
            <a:r>
              <a:rPr lang="en-US" dirty="0" smtClean="0"/>
              <a:t>Action → Reflection</a:t>
            </a:r>
            <a:r>
              <a:rPr lang="en-US" dirty="0"/>
              <a:t> </a:t>
            </a:r>
            <a:r>
              <a:rPr lang="en-US" dirty="0" smtClean="0"/>
              <a:t>→ Learning</a:t>
            </a:r>
            <a:r>
              <a:rPr lang="en-US" dirty="0"/>
              <a:t> </a:t>
            </a:r>
            <a:r>
              <a:rPr lang="en-US" dirty="0" smtClean="0"/>
              <a:t>→ Planning</a:t>
            </a:r>
            <a:br>
              <a:rPr lang="en-US" dirty="0" smtClean="0"/>
            </a:br>
            <a:r>
              <a:rPr lang="en-US" dirty="0" smtClean="0"/>
              <a:t>Putting the P in PME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855" y="1196752"/>
            <a:ext cx="4219377" cy="548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24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353269"/>
            <a:ext cx="8715375"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771629" y="260648"/>
            <a:ext cx="7600742" cy="836712"/>
          </a:xfrm>
        </p:spPr>
        <p:txBody>
          <a:bodyPr/>
          <a:lstStyle/>
          <a:p>
            <a:pPr algn="ctr"/>
            <a:r>
              <a:rPr lang="en-US" dirty="0" smtClean="0"/>
              <a:t>PME and the </a:t>
            </a:r>
            <a:br>
              <a:rPr lang="en-US" dirty="0" smtClean="0"/>
            </a:br>
            <a:r>
              <a:rPr lang="en-US" b="1" dirty="0" smtClean="0"/>
              <a:t>ACTION LEARNING CYCLE</a:t>
            </a:r>
            <a:endParaRPr lang="en-US" b="1" dirty="0"/>
          </a:p>
        </p:txBody>
      </p:sp>
      <p:sp>
        <p:nvSpPr>
          <p:cNvPr id="3" name="TextBox 2"/>
          <p:cNvSpPr txBox="1"/>
          <p:nvPr/>
        </p:nvSpPr>
        <p:spPr>
          <a:xfrm rot="870665">
            <a:off x="6472603" y="2204864"/>
            <a:ext cx="1210139" cy="461665"/>
          </a:xfrm>
          <a:prstGeom prst="rect">
            <a:avLst/>
          </a:prstGeom>
          <a:solidFill>
            <a:srgbClr val="92D050"/>
          </a:solidFill>
          <a:ln w="19050">
            <a:solidFill>
              <a:schemeClr val="tx1"/>
            </a:solidFill>
          </a:ln>
        </p:spPr>
        <p:txBody>
          <a:bodyPr wrap="none" rtlCol="0">
            <a:spAutoFit/>
          </a:bodyPr>
          <a:lstStyle/>
          <a:p>
            <a:r>
              <a:rPr lang="en-US" dirty="0" smtClean="0"/>
              <a:t>WHAT?</a:t>
            </a:r>
            <a:endParaRPr lang="en-US" dirty="0"/>
          </a:p>
        </p:txBody>
      </p:sp>
      <p:sp>
        <p:nvSpPr>
          <p:cNvPr id="7" name="TextBox 6"/>
          <p:cNvSpPr txBox="1"/>
          <p:nvPr/>
        </p:nvSpPr>
        <p:spPr>
          <a:xfrm rot="18780105">
            <a:off x="6104525" y="5157192"/>
            <a:ext cx="1675843" cy="461665"/>
          </a:xfrm>
          <a:prstGeom prst="rect">
            <a:avLst/>
          </a:prstGeom>
          <a:solidFill>
            <a:srgbClr val="92D050"/>
          </a:solidFill>
          <a:ln w="19050">
            <a:solidFill>
              <a:schemeClr val="tx1"/>
            </a:solidFill>
          </a:ln>
        </p:spPr>
        <p:txBody>
          <a:bodyPr wrap="none" rtlCol="0">
            <a:spAutoFit/>
          </a:bodyPr>
          <a:lstStyle/>
          <a:p>
            <a:r>
              <a:rPr lang="en-US" dirty="0" smtClean="0"/>
              <a:t>SO WHAT?</a:t>
            </a:r>
            <a:endParaRPr lang="en-US" dirty="0"/>
          </a:p>
        </p:txBody>
      </p:sp>
      <p:sp>
        <p:nvSpPr>
          <p:cNvPr id="8" name="TextBox 7"/>
          <p:cNvSpPr txBox="1"/>
          <p:nvPr/>
        </p:nvSpPr>
        <p:spPr>
          <a:xfrm rot="2425232">
            <a:off x="519013" y="5250226"/>
            <a:ext cx="2011705" cy="461665"/>
          </a:xfrm>
          <a:prstGeom prst="rect">
            <a:avLst/>
          </a:prstGeom>
          <a:solidFill>
            <a:srgbClr val="92D050"/>
          </a:solidFill>
          <a:ln w="19050">
            <a:solidFill>
              <a:schemeClr val="tx1"/>
            </a:solidFill>
          </a:ln>
        </p:spPr>
        <p:txBody>
          <a:bodyPr wrap="none" rtlCol="0">
            <a:spAutoFit/>
          </a:bodyPr>
          <a:lstStyle/>
          <a:p>
            <a:r>
              <a:rPr lang="en-US" dirty="0" smtClean="0"/>
              <a:t>NOW WHAT?</a:t>
            </a:r>
            <a:endParaRPr lang="en-US" dirty="0"/>
          </a:p>
        </p:txBody>
      </p:sp>
      <p:sp>
        <p:nvSpPr>
          <p:cNvPr id="2" name="Rectangle 1"/>
          <p:cNvSpPr/>
          <p:nvPr/>
        </p:nvSpPr>
        <p:spPr bwMode="auto">
          <a:xfrm>
            <a:off x="1979712" y="4437112"/>
            <a:ext cx="864096" cy="18068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187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04048" y="3451210"/>
            <a:ext cx="3365450" cy="2487923"/>
            <a:chOff x="5004048" y="3739242"/>
            <a:chExt cx="3365450" cy="248792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739242"/>
              <a:ext cx="3365450" cy="2026257"/>
            </a:xfrm>
            <a:prstGeom prst="rect">
              <a:avLst/>
            </a:prstGeom>
          </p:spPr>
        </p:pic>
        <p:sp>
          <p:nvSpPr>
            <p:cNvPr id="8" name="TextBox 7"/>
            <p:cNvSpPr txBox="1"/>
            <p:nvPr/>
          </p:nvSpPr>
          <p:spPr>
            <a:xfrm>
              <a:off x="6228184" y="5765500"/>
              <a:ext cx="1653209" cy="461665"/>
            </a:xfrm>
            <a:prstGeom prst="rect">
              <a:avLst/>
            </a:prstGeom>
            <a:noFill/>
          </p:spPr>
          <p:txBody>
            <a:bodyPr wrap="none" rtlCol="0">
              <a:spAutoFit/>
            </a:bodyPr>
            <a:lstStyle/>
            <a:p>
              <a:r>
                <a:rPr lang="en-GB" dirty="0" smtClean="0"/>
                <a:t>Mike Tyson</a:t>
              </a:r>
              <a:endParaRPr lang="en-US" dirty="0"/>
            </a:p>
          </p:txBody>
        </p:sp>
      </p:grpSp>
      <p:sp>
        <p:nvSpPr>
          <p:cNvPr id="2" name="Title 1"/>
          <p:cNvSpPr>
            <a:spLocks noGrp="1"/>
          </p:cNvSpPr>
          <p:nvPr>
            <p:ph type="title"/>
          </p:nvPr>
        </p:nvSpPr>
        <p:spPr/>
        <p:txBody>
          <a:bodyPr/>
          <a:lstStyle/>
          <a:p>
            <a:r>
              <a:rPr lang="en-US" dirty="0" smtClean="0"/>
              <a:t>The Action Learning Cycle gets to the heart of adaptive management</a:t>
            </a:r>
            <a:endParaRPr lang="en-US" dirty="0"/>
          </a:p>
        </p:txBody>
      </p:sp>
      <p:sp>
        <p:nvSpPr>
          <p:cNvPr id="4" name="Footer Placeholder 3"/>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grpSp>
        <p:nvGrpSpPr>
          <p:cNvPr id="9" name="Group 8"/>
          <p:cNvGrpSpPr/>
          <p:nvPr/>
        </p:nvGrpSpPr>
        <p:grpSpPr>
          <a:xfrm>
            <a:off x="1187624" y="1772816"/>
            <a:ext cx="4968552" cy="1944216"/>
            <a:chOff x="1187624" y="2060848"/>
            <a:chExt cx="4968552" cy="1944216"/>
          </a:xfrm>
        </p:grpSpPr>
        <p:sp>
          <p:nvSpPr>
            <p:cNvPr id="6" name="Oval Callout 5"/>
            <p:cNvSpPr/>
            <p:nvPr/>
          </p:nvSpPr>
          <p:spPr>
            <a:xfrm>
              <a:off x="1187624" y="2060848"/>
              <a:ext cx="4968552" cy="1944216"/>
            </a:xfrm>
            <a:prstGeom prst="wedgeEllipseCallout">
              <a:avLst>
                <a:gd name="adj1" fmla="val 77110"/>
                <a:gd name="adj2" fmla="val 61954"/>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Title 1"/>
            <p:cNvSpPr txBox="1">
              <a:spLocks/>
            </p:cNvSpPr>
            <p:nvPr/>
          </p:nvSpPr>
          <p:spPr bwMode="auto">
            <a:xfrm>
              <a:off x="2054486" y="2276872"/>
              <a:ext cx="309634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a:lstStyle>
            <a:p>
              <a:r>
                <a:rPr lang="en-GB" sz="2800" i="1" dirty="0" smtClean="0"/>
                <a:t>Everyone has a plan … </a:t>
              </a:r>
              <a:br>
                <a:rPr lang="en-GB" sz="2800" i="1" dirty="0" smtClean="0"/>
              </a:br>
              <a:r>
                <a:rPr lang="en-GB" sz="2800" i="1" dirty="0" smtClean="0"/>
                <a:t>until he gets hit!</a:t>
              </a:r>
              <a:endParaRPr lang="en-US" sz="2800" dirty="0"/>
            </a:p>
          </p:txBody>
        </p:sp>
      </p:grpSp>
    </p:spTree>
    <p:extLst>
      <p:ext uri="{BB962C8B-B14F-4D97-AF65-F5344CB8AC3E}">
        <p14:creationId xmlns:p14="http://schemas.microsoft.com/office/powerpoint/2010/main" val="293106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 you monitor?</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5" name="AutoShape 3"/>
          <p:cNvSpPr>
            <a:spLocks noChangeArrowheads="1"/>
          </p:cNvSpPr>
          <p:nvPr/>
        </p:nvSpPr>
        <p:spPr bwMode="auto">
          <a:xfrm>
            <a:off x="1331168" y="2348880"/>
            <a:ext cx="6553200" cy="3048000"/>
          </a:xfrm>
          <a:prstGeom prst="flowChartAlternateProcess">
            <a:avLst/>
          </a:prstGeom>
          <a:solidFill>
            <a:schemeClr val="accent1"/>
          </a:solidFill>
          <a:ln w="9525">
            <a:solidFill>
              <a:schemeClr val="bg2"/>
            </a:solidFill>
            <a:miter lim="800000"/>
            <a:headEnd/>
            <a:tailEnd/>
          </a:ln>
        </p:spPr>
        <p:txBody>
          <a:bodyPr wrap="none" anchor="ctr"/>
          <a:lstStyle/>
          <a:p>
            <a:endParaRPr lang="en-GB" dirty="0"/>
          </a:p>
        </p:txBody>
      </p:sp>
      <p:sp>
        <p:nvSpPr>
          <p:cNvPr id="6" name="TextBox 5"/>
          <p:cNvSpPr txBox="1"/>
          <p:nvPr/>
        </p:nvSpPr>
        <p:spPr>
          <a:xfrm>
            <a:off x="2195736" y="2924944"/>
            <a:ext cx="4752528" cy="1082348"/>
          </a:xfrm>
          <a:prstGeom prst="rect">
            <a:avLst/>
          </a:prstGeom>
          <a:noFill/>
        </p:spPr>
        <p:txBody>
          <a:bodyPr wrap="square" rtlCol="0">
            <a:spAutoFit/>
          </a:bodyPr>
          <a:lstStyle/>
          <a:p>
            <a:pPr algn="ctr">
              <a:spcAft>
                <a:spcPts val="1000"/>
              </a:spcAft>
            </a:pPr>
            <a:r>
              <a:rPr lang="en-US" sz="2800" b="1" u="sng" dirty="0" smtClean="0">
                <a:latin typeface="Calibri" pitchFamily="34" charset="0"/>
                <a:cs typeface="Calibri" pitchFamily="34" charset="0"/>
              </a:rPr>
              <a:t>EXERCISE</a:t>
            </a:r>
          </a:p>
          <a:p>
            <a:pPr algn="ctr"/>
            <a:r>
              <a:rPr lang="en-GB" sz="2800" b="1" dirty="0" smtClean="0">
                <a:latin typeface="Calibri" pitchFamily="34" charset="0"/>
                <a:cs typeface="Calibri" pitchFamily="34" charset="0"/>
              </a:rPr>
              <a:t>When </a:t>
            </a:r>
            <a:r>
              <a:rPr lang="en-GB" sz="2800" b="1" dirty="0">
                <a:latin typeface="Calibri" pitchFamily="34" charset="0"/>
                <a:cs typeface="Calibri" pitchFamily="34" charset="0"/>
              </a:rPr>
              <a:t>do we </a:t>
            </a:r>
            <a:r>
              <a:rPr lang="en-GB" sz="2800" b="1" dirty="0" smtClean="0">
                <a:latin typeface="Calibri" pitchFamily="34" charset="0"/>
                <a:cs typeface="Calibri" pitchFamily="34" charset="0"/>
              </a:rPr>
              <a:t>monitor?</a:t>
            </a:r>
            <a:endParaRPr lang="en-GB" sz="2800" b="1" dirty="0">
              <a:latin typeface="Calibri" pitchFamily="34" charset="0"/>
              <a:cs typeface="Calibri" pitchFamily="34" charset="0"/>
            </a:endParaRPr>
          </a:p>
        </p:txBody>
      </p:sp>
    </p:spTree>
    <p:extLst>
      <p:ext uri="{BB962C8B-B14F-4D97-AF65-F5344CB8AC3E}">
        <p14:creationId xmlns:p14="http://schemas.microsoft.com/office/powerpoint/2010/main" val="278827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prstClr val="black"/>
                </a:solidFill>
              </a:rPr>
              <a:t>The Cameroon Biosecurity Project</a:t>
            </a:r>
            <a:endParaRPr lang="en-US"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583" y="2437556"/>
            <a:ext cx="2286000" cy="3238500"/>
          </a:xfrm>
          <a:prstGeom prst="rect">
            <a:avLst/>
          </a:prstGeom>
        </p:spPr>
      </p:pic>
      <p:sp>
        <p:nvSpPr>
          <p:cNvPr id="5" name="Oval Callout 4"/>
          <p:cNvSpPr/>
          <p:nvPr/>
        </p:nvSpPr>
        <p:spPr>
          <a:xfrm>
            <a:off x="387919" y="260648"/>
            <a:ext cx="5976664" cy="3717996"/>
          </a:xfrm>
          <a:prstGeom prst="wedgeEllipseCallout">
            <a:avLst>
              <a:gd name="adj1" fmla="val 64164"/>
              <a:gd name="adj2" fmla="val 4063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itle 1"/>
          <p:cNvSpPr>
            <a:spLocks noGrp="1"/>
          </p:cNvSpPr>
          <p:nvPr>
            <p:ph type="title"/>
          </p:nvPr>
        </p:nvSpPr>
        <p:spPr>
          <a:xfrm>
            <a:off x="1071487" y="1844824"/>
            <a:ext cx="4896544" cy="1143000"/>
          </a:xfrm>
        </p:spPr>
        <p:txBody>
          <a:bodyPr>
            <a:noAutofit/>
          </a:bodyPr>
          <a:lstStyle/>
          <a:p>
            <a:r>
              <a:rPr lang="en-GB" sz="2800" i="1" dirty="0" smtClean="0"/>
              <a:t>The </a:t>
            </a:r>
            <a:r>
              <a:rPr lang="en-GB" sz="2800" i="1" dirty="0"/>
              <a:t>only man who behaves sensibly is my tailor; he takes my measurements anew every time he sees me, while all the rest go on with their old measurements and expect me to fit them</a:t>
            </a:r>
            <a:r>
              <a:rPr lang="en-GB" sz="2800" dirty="0" smtClean="0"/>
              <a:t>. </a:t>
            </a:r>
            <a:r>
              <a:rPr lang="en-GB" sz="2800" dirty="0"/>
              <a:t/>
            </a:r>
            <a:br>
              <a:rPr lang="en-GB" sz="2800" dirty="0"/>
            </a:br>
            <a:endParaRPr lang="en-US" sz="2800" dirty="0"/>
          </a:p>
        </p:txBody>
      </p:sp>
      <p:sp>
        <p:nvSpPr>
          <p:cNvPr id="7" name="TextBox 6"/>
          <p:cNvSpPr txBox="1"/>
          <p:nvPr/>
        </p:nvSpPr>
        <p:spPr>
          <a:xfrm>
            <a:off x="6050677" y="5894742"/>
            <a:ext cx="2913811" cy="461665"/>
          </a:xfrm>
          <a:prstGeom prst="rect">
            <a:avLst/>
          </a:prstGeom>
          <a:noFill/>
        </p:spPr>
        <p:txBody>
          <a:bodyPr wrap="none" rtlCol="0">
            <a:spAutoFit/>
          </a:bodyPr>
          <a:lstStyle/>
          <a:p>
            <a:r>
              <a:rPr lang="en-GB" dirty="0"/>
              <a:t>George Bernard Shaw</a:t>
            </a:r>
            <a:endParaRPr lang="en-US" dirty="0"/>
          </a:p>
        </p:txBody>
      </p:sp>
      <p:sp>
        <p:nvSpPr>
          <p:cNvPr id="2" name="Rectangle 1"/>
          <p:cNvSpPr/>
          <p:nvPr/>
        </p:nvSpPr>
        <p:spPr>
          <a:xfrm>
            <a:off x="539552" y="4513738"/>
            <a:ext cx="4572000" cy="1200329"/>
          </a:xfrm>
          <a:prstGeom prst="rect">
            <a:avLst/>
          </a:prstGeom>
        </p:spPr>
        <p:txBody>
          <a:bodyPr>
            <a:spAutoFit/>
          </a:bodyPr>
          <a:lstStyle/>
          <a:p>
            <a:pPr lvl="0"/>
            <a:r>
              <a:rPr lang="en-GB" b="1" dirty="0"/>
              <a:t>Monitoring must be an integral part of everything we do</a:t>
            </a:r>
            <a:r>
              <a:rPr lang="en-GB" dirty="0"/>
              <a:t> </a:t>
            </a:r>
            <a:r>
              <a:rPr lang="en-GB" dirty="0" smtClean="0"/>
              <a:t>-Monitoring </a:t>
            </a:r>
            <a:r>
              <a:rPr lang="en-GB" dirty="0"/>
              <a:t>should be continuous.</a:t>
            </a:r>
          </a:p>
        </p:txBody>
      </p:sp>
    </p:spTree>
    <p:extLst>
      <p:ext uri="{BB962C8B-B14F-4D97-AF65-F5344CB8AC3E}">
        <p14:creationId xmlns:p14="http://schemas.microsoft.com/office/powerpoint/2010/main" val="8459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78" y="0"/>
            <a:ext cx="6781800" cy="634752"/>
          </a:xfrm>
        </p:spPr>
        <p:txBody>
          <a:bodyPr/>
          <a:lstStyle/>
          <a:p>
            <a:r>
              <a:rPr lang="en-US" dirty="0" smtClean="0"/>
              <a:t>Concorde was constantly off course</a:t>
            </a:r>
            <a:endParaRPr lang="en-US" dirty="0"/>
          </a:p>
        </p:txBody>
      </p:sp>
      <p:sp>
        <p:nvSpPr>
          <p:cNvPr id="4" name="Footer Placeholder 3"/>
          <p:cNvSpPr>
            <a:spLocks noGrp="1"/>
          </p:cNvSpPr>
          <p:nvPr>
            <p:ph type="ftr" sz="quarter" idx="11"/>
          </p:nvPr>
        </p:nvSpPr>
        <p:spPr>
          <a:xfrm>
            <a:off x="2627784" y="6453336"/>
            <a:ext cx="3824064" cy="288032"/>
          </a:xfrm>
        </p:spPr>
        <p:txBody>
          <a:bodyPr/>
          <a:lstStyle/>
          <a:p>
            <a:r>
              <a:rPr lang="en-GB" dirty="0" smtClean="0">
                <a:solidFill>
                  <a:srgbClr val="000000"/>
                </a:solidFill>
              </a:rPr>
              <a:t>The Cameroon Biosecurity Project</a:t>
            </a:r>
            <a:endParaRPr lang="en-GB" dirty="0">
              <a:solidFill>
                <a:srgbClr val="000000"/>
              </a:solidFill>
            </a:endParaRPr>
          </a:p>
        </p:txBody>
      </p:sp>
      <p:sp>
        <p:nvSpPr>
          <p:cNvPr id="3" name="TextBox 2"/>
          <p:cNvSpPr txBox="1"/>
          <p:nvPr/>
        </p:nvSpPr>
        <p:spPr>
          <a:xfrm>
            <a:off x="2339752" y="663079"/>
            <a:ext cx="4487126" cy="461665"/>
          </a:xfrm>
          <a:prstGeom prst="rect">
            <a:avLst/>
          </a:prstGeom>
          <a:noFill/>
        </p:spPr>
        <p:txBody>
          <a:bodyPr wrap="none" rtlCol="0">
            <a:spAutoFit/>
          </a:bodyPr>
          <a:lstStyle/>
          <a:p>
            <a:r>
              <a:rPr lang="en-GB" dirty="0" smtClean="0"/>
              <a:t>But always reached its destination!</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9628" y="1243146"/>
            <a:ext cx="5938491" cy="3610602"/>
          </a:xfrm>
          <a:prstGeom prst="rect">
            <a:avLst/>
          </a:prstGeom>
        </p:spPr>
      </p:pic>
      <p:sp>
        <p:nvSpPr>
          <p:cNvPr id="5" name="Rectangle 4"/>
          <p:cNvSpPr/>
          <p:nvPr/>
        </p:nvSpPr>
        <p:spPr bwMode="auto">
          <a:xfrm rot="5400000">
            <a:off x="3527883" y="944725"/>
            <a:ext cx="1872209" cy="842493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cxnSp>
        <p:nvCxnSpPr>
          <p:cNvPr id="16" name="Straight Connector 15"/>
          <p:cNvCxnSpPr/>
          <p:nvPr/>
        </p:nvCxnSpPr>
        <p:spPr bwMode="auto">
          <a:xfrm rot="5400000" flipV="1">
            <a:off x="3999526" y="1994772"/>
            <a:ext cx="774325" cy="6841978"/>
          </a:xfrm>
          <a:prstGeom prst="line">
            <a:avLst/>
          </a:prstGeom>
          <a:solidFill>
            <a:schemeClr val="accent1"/>
          </a:solidFill>
          <a:ln w="3810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oup 51"/>
          <p:cNvGrpSpPr/>
          <p:nvPr/>
        </p:nvGrpSpPr>
        <p:grpSpPr>
          <a:xfrm rot="5400000">
            <a:off x="4302830" y="1449492"/>
            <a:ext cx="338767" cy="7013027"/>
            <a:chOff x="5796136" y="1592796"/>
            <a:chExt cx="504056" cy="4428492"/>
          </a:xfrm>
        </p:grpSpPr>
        <p:cxnSp>
          <p:nvCxnSpPr>
            <p:cNvPr id="9" name="Straight Connector 8"/>
            <p:cNvCxnSpPr/>
            <p:nvPr/>
          </p:nvCxnSpPr>
          <p:spPr bwMode="auto">
            <a:xfrm flipV="1">
              <a:off x="6156176" y="5517232"/>
              <a:ext cx="144016" cy="504056"/>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1" name="Group 50"/>
            <p:cNvGrpSpPr/>
            <p:nvPr/>
          </p:nvGrpSpPr>
          <p:grpSpPr>
            <a:xfrm>
              <a:off x="5796136" y="1592796"/>
              <a:ext cx="504056" cy="3924436"/>
              <a:chOff x="5796136" y="1592796"/>
              <a:chExt cx="504056" cy="3924436"/>
            </a:xfrm>
          </p:grpSpPr>
          <p:cxnSp>
            <p:nvCxnSpPr>
              <p:cNvPr id="11" name="Straight Connector 10"/>
              <p:cNvCxnSpPr/>
              <p:nvPr/>
            </p:nvCxnSpPr>
            <p:spPr bwMode="auto">
              <a:xfrm>
                <a:off x="6084168" y="5157192"/>
                <a:ext cx="216024" cy="36004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V="1">
                <a:off x="6084168" y="4653136"/>
                <a:ext cx="144016" cy="504056"/>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6012160" y="4293096"/>
                <a:ext cx="216024" cy="36004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6012160" y="3789040"/>
                <a:ext cx="144016" cy="504056"/>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5940152" y="3429000"/>
                <a:ext cx="216024" cy="36004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5940152" y="2924944"/>
                <a:ext cx="144016" cy="504056"/>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5868144" y="2564904"/>
                <a:ext cx="216024" cy="36004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V="1">
                <a:off x="5868144" y="2060848"/>
                <a:ext cx="144016" cy="504056"/>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flipV="1">
                <a:off x="5796136" y="1592796"/>
                <a:ext cx="216024" cy="468052"/>
              </a:xfrm>
              <a:prstGeom prst="line">
                <a:avLst/>
              </a:prstGeom>
              <a:solidFill>
                <a:schemeClr val="accent1"/>
              </a:solidFill>
              <a:ln w="38100" cap="flat" cmpd="sng" algn="ctr">
                <a:solidFill>
                  <a:srgbClr val="00B05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4" name="Rectangle 53"/>
          <p:cNvSpPr/>
          <p:nvPr/>
        </p:nvSpPr>
        <p:spPr bwMode="auto">
          <a:xfrm rot="10800000" flipH="1" flipV="1">
            <a:off x="8028384" y="4509120"/>
            <a:ext cx="504053" cy="56804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Times New Roman" pitchFamily="18" charset="0"/>
              </a:rPr>
              <a:t>B</a:t>
            </a:r>
          </a:p>
        </p:txBody>
      </p:sp>
      <p:sp>
        <p:nvSpPr>
          <p:cNvPr id="26" name="Rectangle 25"/>
          <p:cNvSpPr/>
          <p:nvPr/>
        </p:nvSpPr>
        <p:spPr bwMode="auto">
          <a:xfrm rot="10800000" flipH="1" flipV="1">
            <a:off x="395539" y="4753460"/>
            <a:ext cx="504053" cy="56804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b="1" dirty="0"/>
              <a:t>A</a:t>
            </a:r>
            <a:endParaRPr kumimoji="0" lang="en-GB" sz="2400" b="1"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8342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monitor?</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6" name="AutoShape 3"/>
          <p:cNvSpPr>
            <a:spLocks noChangeArrowheads="1"/>
          </p:cNvSpPr>
          <p:nvPr/>
        </p:nvSpPr>
        <p:spPr bwMode="auto">
          <a:xfrm>
            <a:off x="1331168" y="2348880"/>
            <a:ext cx="6553200" cy="3048000"/>
          </a:xfrm>
          <a:prstGeom prst="flowChartAlternateProcess">
            <a:avLst/>
          </a:prstGeom>
          <a:solidFill>
            <a:schemeClr val="accent1"/>
          </a:solidFill>
          <a:ln w="9525">
            <a:solidFill>
              <a:schemeClr val="tx1"/>
            </a:solidFill>
            <a:miter lim="800000"/>
            <a:headEnd/>
            <a:tailEnd/>
          </a:ln>
        </p:spPr>
        <p:txBody>
          <a:bodyPr wrap="none" anchor="ctr"/>
          <a:lstStyle/>
          <a:p>
            <a:endParaRPr lang="en-GB" dirty="0"/>
          </a:p>
        </p:txBody>
      </p:sp>
      <p:sp>
        <p:nvSpPr>
          <p:cNvPr id="7" name="TextBox 6"/>
          <p:cNvSpPr txBox="1"/>
          <p:nvPr/>
        </p:nvSpPr>
        <p:spPr>
          <a:xfrm>
            <a:off x="2195736" y="2924944"/>
            <a:ext cx="4752528" cy="1513235"/>
          </a:xfrm>
          <a:prstGeom prst="rect">
            <a:avLst/>
          </a:prstGeom>
          <a:noFill/>
        </p:spPr>
        <p:txBody>
          <a:bodyPr wrap="square" rtlCol="0">
            <a:spAutoFit/>
          </a:bodyPr>
          <a:lstStyle/>
          <a:p>
            <a:pPr algn="ctr">
              <a:spcAft>
                <a:spcPts val="1000"/>
              </a:spcAft>
            </a:pPr>
            <a:r>
              <a:rPr lang="en-US" sz="2800" b="1" u="sng" dirty="0" smtClean="0">
                <a:latin typeface="Calibri" pitchFamily="34" charset="0"/>
                <a:cs typeface="Calibri" pitchFamily="34" charset="0"/>
              </a:rPr>
              <a:t>EXERCISE</a:t>
            </a:r>
          </a:p>
          <a:p>
            <a:pPr algn="ctr"/>
            <a:r>
              <a:rPr lang="en-GB" sz="2800" b="1" dirty="0" smtClean="0">
                <a:latin typeface="Calibri" pitchFamily="34" charset="0"/>
                <a:cs typeface="Calibri" pitchFamily="34" charset="0"/>
              </a:rPr>
              <a:t>Brainstorm: What </a:t>
            </a:r>
            <a:r>
              <a:rPr lang="en-GB" sz="2800" b="1" dirty="0">
                <a:latin typeface="Calibri" pitchFamily="34" charset="0"/>
                <a:cs typeface="Calibri" pitchFamily="34" charset="0"/>
              </a:rPr>
              <a:t>do we </a:t>
            </a:r>
            <a:r>
              <a:rPr lang="en-GB" sz="2800" b="1" dirty="0" smtClean="0">
                <a:latin typeface="Calibri" pitchFamily="34" charset="0"/>
                <a:cs typeface="Calibri" pitchFamily="34" charset="0"/>
              </a:rPr>
              <a:t>monitor?</a:t>
            </a:r>
            <a:endParaRPr lang="en-GB" sz="2800" b="1" dirty="0">
              <a:latin typeface="Calibri" pitchFamily="34" charset="0"/>
              <a:cs typeface="Calibri" pitchFamily="34" charset="0"/>
            </a:endParaRPr>
          </a:p>
        </p:txBody>
      </p:sp>
    </p:spTree>
    <p:extLst>
      <p:ext uri="{BB962C8B-B14F-4D97-AF65-F5344CB8AC3E}">
        <p14:creationId xmlns:p14="http://schemas.microsoft.com/office/powerpoint/2010/main" val="2666866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574" y="0"/>
            <a:ext cx="5085714" cy="1066800"/>
          </a:xfrm>
        </p:spPr>
        <p:txBody>
          <a:bodyPr/>
          <a:lstStyle/>
          <a:p>
            <a:pPr algn="ctr"/>
            <a:r>
              <a:rPr lang="en-US" dirty="0" smtClean="0"/>
              <a:t>What do we monitor?</a:t>
            </a:r>
            <a:br>
              <a:rPr lang="en-US" dirty="0" smtClean="0"/>
            </a:br>
            <a:r>
              <a:rPr lang="en-US" b="1" dirty="0" smtClean="0"/>
              <a:t>Inputs and Outputs</a:t>
            </a:r>
            <a:endParaRPr lang="en-US" b="1"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82" y="946468"/>
            <a:ext cx="5320635" cy="5117461"/>
          </a:xfrm>
          <a:prstGeom prst="rect">
            <a:avLst/>
          </a:prstGeom>
        </p:spPr>
      </p:pic>
    </p:spTree>
    <p:extLst>
      <p:ext uri="{BB962C8B-B14F-4D97-AF65-F5344CB8AC3E}">
        <p14:creationId xmlns:p14="http://schemas.microsoft.com/office/powerpoint/2010/main" val="8183324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5" name="Title 1"/>
          <p:cNvSpPr>
            <a:spLocks noGrp="1"/>
          </p:cNvSpPr>
          <p:nvPr>
            <p:ph type="title"/>
          </p:nvPr>
        </p:nvSpPr>
        <p:spPr>
          <a:xfrm>
            <a:off x="2078574" y="129952"/>
            <a:ext cx="5085714" cy="1066800"/>
          </a:xfrm>
        </p:spPr>
        <p:txBody>
          <a:bodyPr/>
          <a:lstStyle/>
          <a:p>
            <a:pPr algn="ctr"/>
            <a:r>
              <a:rPr lang="en-US" dirty="0" smtClean="0"/>
              <a:t>What do we monitor?</a:t>
            </a:r>
            <a:br>
              <a:rPr lang="en-US" dirty="0" smtClean="0"/>
            </a:br>
            <a:r>
              <a:rPr lang="en-US" b="1" dirty="0" smtClean="0"/>
              <a:t>Activities</a:t>
            </a:r>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68760"/>
            <a:ext cx="5080000" cy="4673600"/>
          </a:xfrm>
          <a:prstGeom prst="rect">
            <a:avLst/>
          </a:prstGeom>
        </p:spPr>
      </p:pic>
    </p:spTree>
    <p:extLst>
      <p:ext uri="{BB962C8B-B14F-4D97-AF65-F5344CB8AC3E}">
        <p14:creationId xmlns:p14="http://schemas.microsoft.com/office/powerpoint/2010/main" val="86970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other words …</a:t>
            </a:r>
            <a:endParaRPr lang="en-GB" dirty="0"/>
          </a:p>
        </p:txBody>
      </p:sp>
      <p:sp>
        <p:nvSpPr>
          <p:cNvPr id="3" name="Content Placeholder 2"/>
          <p:cNvSpPr>
            <a:spLocks noGrp="1"/>
          </p:cNvSpPr>
          <p:nvPr>
            <p:ph idx="1"/>
          </p:nvPr>
        </p:nvSpPr>
        <p:spPr/>
        <p:txBody>
          <a:bodyPr/>
          <a:lstStyle/>
          <a:p>
            <a:r>
              <a:rPr lang="en-GB" dirty="0"/>
              <a:t>The protection of biodiversity from </a:t>
            </a:r>
            <a:r>
              <a:rPr lang="en-GB" b="1" dirty="0"/>
              <a:t>all</a:t>
            </a:r>
            <a:r>
              <a:rPr lang="en-GB" dirty="0"/>
              <a:t> biological threats from </a:t>
            </a:r>
            <a:r>
              <a:rPr lang="en-GB" b="1" dirty="0"/>
              <a:t>all</a:t>
            </a:r>
            <a:r>
              <a:rPr lang="en-GB" dirty="0"/>
              <a:t> pathways into </a:t>
            </a:r>
            <a:r>
              <a:rPr lang="en-GB" dirty="0" smtClean="0"/>
              <a:t>and within a country.</a:t>
            </a:r>
            <a:endParaRPr lang="en-GB" dirty="0"/>
          </a:p>
        </p:txBody>
      </p:sp>
      <p:sp>
        <p:nvSpPr>
          <p:cNvPr id="4" name="Footer Placeholder 3"/>
          <p:cNvSpPr>
            <a:spLocks noGrp="1"/>
          </p:cNvSpPr>
          <p:nvPr>
            <p:ph type="ftr" sz="quarter" idx="11"/>
          </p:nvPr>
        </p:nvSpPr>
        <p:spPr/>
        <p:txBody>
          <a:bodyPr/>
          <a:lstStyle/>
          <a:p>
            <a:r>
              <a:rPr lang="en-GB" smtClean="0"/>
              <a:t>The Cameroon Biosecurity Project</a:t>
            </a:r>
            <a:endParaRPr lang="en-GB" dirty="0"/>
          </a:p>
        </p:txBody>
      </p:sp>
    </p:spTree>
    <p:extLst>
      <p:ext uri="{BB962C8B-B14F-4D97-AF65-F5344CB8AC3E}">
        <p14:creationId xmlns:p14="http://schemas.microsoft.com/office/powerpoint/2010/main" val="442931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318592"/>
            <a:ext cx="8136904" cy="806152"/>
          </a:xfrm>
        </p:spPr>
        <p:txBody>
          <a:bodyPr/>
          <a:lstStyle/>
          <a:p>
            <a:r>
              <a:rPr lang="en-US" dirty="0"/>
              <a:t>Monitoring inputs, outputs &amp; activities alone is necessary but not sufficient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783" y="1309836"/>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582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
        <p:nvSpPr>
          <p:cNvPr id="3" name="Title 2"/>
          <p:cNvSpPr>
            <a:spLocks noGrp="1"/>
          </p:cNvSpPr>
          <p:nvPr>
            <p:ph type="title"/>
          </p:nvPr>
        </p:nvSpPr>
        <p:spPr>
          <a:xfrm>
            <a:off x="899592" y="966664"/>
            <a:ext cx="7312710" cy="806152"/>
          </a:xfrm>
        </p:spPr>
        <p:txBody>
          <a:bodyPr/>
          <a:lstStyle/>
          <a:p>
            <a:pPr algn="ctr"/>
            <a:r>
              <a:rPr lang="en-US" dirty="0" smtClean="0"/>
              <a:t>Monitoring inputs, outputs &amp; activities can lead to </a:t>
            </a:r>
            <a:br>
              <a:rPr lang="en-US" dirty="0" smtClean="0"/>
            </a:br>
            <a:r>
              <a:rPr lang="en-US" i="1" dirty="0" smtClean="0"/>
              <a:t>The doing without achieving syndrome</a:t>
            </a:r>
            <a:endParaRPr lang="en-US"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081085"/>
            <a:ext cx="5796168" cy="3940203"/>
          </a:xfrm>
          <a:prstGeom prst="rect">
            <a:avLst/>
          </a:prstGeom>
        </p:spPr>
      </p:pic>
      <p:sp>
        <p:nvSpPr>
          <p:cNvPr id="4" name="TextBox 3"/>
          <p:cNvSpPr txBox="1"/>
          <p:nvPr/>
        </p:nvSpPr>
        <p:spPr>
          <a:xfrm>
            <a:off x="1475656" y="4869160"/>
            <a:ext cx="3112968" cy="461665"/>
          </a:xfrm>
          <a:prstGeom prst="rect">
            <a:avLst/>
          </a:prstGeom>
          <a:noFill/>
        </p:spPr>
        <p:txBody>
          <a:bodyPr wrap="none" rtlCol="0">
            <a:spAutoFit/>
          </a:bodyPr>
          <a:lstStyle/>
          <a:p>
            <a:r>
              <a:rPr lang="en-GB" dirty="0" smtClean="0"/>
              <a:t>Running on a Treadmill</a:t>
            </a:r>
            <a:endParaRPr lang="en-GB" dirty="0"/>
          </a:p>
        </p:txBody>
      </p:sp>
    </p:spTree>
    <p:extLst>
      <p:ext uri="{BB962C8B-B14F-4D97-AF65-F5344CB8AC3E}">
        <p14:creationId xmlns:p14="http://schemas.microsoft.com/office/powerpoint/2010/main" val="6952225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78" y="318592"/>
            <a:ext cx="6781800" cy="806152"/>
          </a:xfrm>
        </p:spPr>
        <p:txBody>
          <a:bodyPr/>
          <a:lstStyle/>
          <a:p>
            <a:r>
              <a:rPr lang="en-US" dirty="0" smtClean="0"/>
              <a:t>Monitoring what we do AND what we achieve (“results”)</a:t>
            </a:r>
            <a:endParaRPr lang="en-US" dirty="0"/>
          </a:p>
        </p:txBody>
      </p:sp>
      <p:sp>
        <p:nvSpPr>
          <p:cNvPr id="3" name="Content Placeholder 2"/>
          <p:cNvSpPr>
            <a:spLocks noGrp="1"/>
          </p:cNvSpPr>
          <p:nvPr>
            <p:ph idx="1"/>
          </p:nvPr>
        </p:nvSpPr>
        <p:spPr/>
        <p:txBody>
          <a:bodyPr/>
          <a:lstStyle/>
          <a:p>
            <a:r>
              <a:rPr lang="en-US" b="1" dirty="0" smtClean="0"/>
              <a:t>Outcome:  </a:t>
            </a:r>
            <a:r>
              <a:rPr lang="en-GB" dirty="0"/>
              <a:t>Changes in the behaviour, relationship, actions, policies or practices of social actors and which can be plausibly linked to the activities and outputs of the </a:t>
            </a:r>
            <a:r>
              <a:rPr lang="en-GB" dirty="0" smtClean="0"/>
              <a:t>project</a:t>
            </a:r>
            <a:endParaRPr lang="en-US" dirty="0" smtClean="0"/>
          </a:p>
          <a:p>
            <a:r>
              <a:rPr lang="en-US" b="1" dirty="0" smtClean="0"/>
              <a:t>Impact: </a:t>
            </a:r>
            <a:r>
              <a:rPr lang="en-GB" dirty="0"/>
              <a:t>Long-term, sustainable changes in the conditions of people and the state of the environment that structurally reduce poverty, improve human well-being and protect and conserve natural resources. </a:t>
            </a:r>
          </a:p>
          <a:p>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2159675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46584"/>
            <a:ext cx="7128792" cy="806152"/>
          </a:xfrm>
        </p:spPr>
        <p:txBody>
          <a:bodyPr/>
          <a:lstStyle/>
          <a:p>
            <a:r>
              <a:rPr lang="en-GB" sz="3200" dirty="0" smtClean="0"/>
              <a:t>Why are outcomes defined in terms of behavioural change &amp; not changes in state?</a:t>
            </a:r>
            <a:endParaRPr lang="en-GB" sz="3200" dirty="0"/>
          </a:p>
        </p:txBody>
      </p:sp>
      <p:sp>
        <p:nvSpPr>
          <p:cNvPr id="3" name="Content Placeholder 2"/>
          <p:cNvSpPr>
            <a:spLocks noGrp="1"/>
          </p:cNvSpPr>
          <p:nvPr>
            <p:ph idx="1"/>
          </p:nvPr>
        </p:nvSpPr>
        <p:spPr/>
        <p:txBody>
          <a:bodyPr/>
          <a:lstStyle/>
          <a:p>
            <a:r>
              <a:rPr lang="en-GB" dirty="0"/>
              <a:t>For each change in state (e.g. security of land for </a:t>
            </a:r>
            <a:r>
              <a:rPr lang="en-GB" dirty="0" smtClean="0"/>
              <a:t>marginalised </a:t>
            </a:r>
            <a:r>
              <a:rPr lang="en-GB" dirty="0"/>
              <a:t>groups) there are always correlating changes in behaviour of certain people and groups.</a:t>
            </a:r>
          </a:p>
          <a:p>
            <a:r>
              <a:rPr lang="en-GB" dirty="0" smtClean="0"/>
              <a:t>Assessing </a:t>
            </a:r>
            <a:r>
              <a:rPr lang="en-GB" dirty="0"/>
              <a:t>changes in state </a:t>
            </a:r>
            <a:r>
              <a:rPr lang="en-GB" dirty="0" smtClean="0"/>
              <a:t>does </a:t>
            </a:r>
            <a:r>
              <a:rPr lang="en-GB" dirty="0"/>
              <a:t>not necessarily provide the kind of information that </a:t>
            </a:r>
            <a:r>
              <a:rPr lang="en-GB" dirty="0" smtClean="0"/>
              <a:t>projects need </a:t>
            </a:r>
            <a:r>
              <a:rPr lang="en-GB" dirty="0"/>
              <a:t>to improve their performance and relevance. </a:t>
            </a:r>
          </a:p>
          <a:p>
            <a:r>
              <a:rPr lang="en-GB" dirty="0" smtClean="0"/>
              <a:t>Development </a:t>
            </a:r>
            <a:r>
              <a:rPr lang="en-GB" dirty="0"/>
              <a:t>is done by and for people.</a:t>
            </a:r>
          </a:p>
          <a:p>
            <a:endParaRPr lang="en-GB"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14322603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solidFill>
                  <a:srgbClr val="000000"/>
                </a:solidFill>
              </a:rPr>
              <a:t>The Cameroon Biosecurity Project</a:t>
            </a:r>
            <a:endParaRPr lang="en-US" dirty="0">
              <a:solidFill>
                <a:srgbClr val="000000"/>
              </a:solidFill>
            </a:endParaRPr>
          </a:p>
        </p:txBody>
      </p:sp>
      <p:pic>
        <p:nvPicPr>
          <p:cNvPr id="5" name="Content Placeholder 8" descr="Unpredicatbl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179512" y="332656"/>
            <a:ext cx="8784976" cy="720080"/>
          </a:xfrm>
        </p:spPr>
        <p:txBody>
          <a:bodyPr rtlCol="0">
            <a:normAutofit fontScale="90000"/>
          </a:bodyPr>
          <a:lstStyle/>
          <a:p>
            <a:pPr algn="ctr" eaLnBrk="1" fontAlgn="auto" hangingPunct="1">
              <a:spcAft>
                <a:spcPts val="0"/>
              </a:spcAft>
              <a:defRPr/>
            </a:pPr>
            <a:r>
              <a:rPr lang="en-GB" dirty="0" smtClean="0">
                <a:solidFill>
                  <a:schemeClr val="bg1"/>
                </a:solidFill>
              </a:rPr>
              <a:t>The challenge of planning, monitoring and evaluating for Outcomes and Impacts (what we achieve)</a:t>
            </a:r>
          </a:p>
        </p:txBody>
      </p:sp>
    </p:spTree>
    <p:extLst>
      <p:ext uri="{BB962C8B-B14F-4D97-AF65-F5344CB8AC3E}">
        <p14:creationId xmlns:p14="http://schemas.microsoft.com/office/powerpoint/2010/main" val="37702218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0"/>
            <a:ext cx="7317962" cy="908720"/>
          </a:xfrm>
        </p:spPr>
        <p:txBody>
          <a:bodyPr/>
          <a:lstStyle/>
          <a:p>
            <a:r>
              <a:rPr lang="en-US" dirty="0" smtClean="0"/>
              <a:t>How do we get from inputs to impact? </a:t>
            </a:r>
            <a:endParaRPr lang="en-US" dirty="0"/>
          </a:p>
        </p:txBody>
      </p:sp>
      <p:grpSp>
        <p:nvGrpSpPr>
          <p:cNvPr id="6" name="Group 107"/>
          <p:cNvGrpSpPr>
            <a:grpSpLocks/>
          </p:cNvGrpSpPr>
          <p:nvPr/>
        </p:nvGrpSpPr>
        <p:grpSpPr bwMode="auto">
          <a:xfrm>
            <a:off x="2154238" y="3875088"/>
            <a:ext cx="1660525" cy="1042987"/>
            <a:chOff x="923977" y="4431492"/>
            <a:chExt cx="2051716" cy="1286910"/>
          </a:xfrm>
        </p:grpSpPr>
        <p:sp>
          <p:nvSpPr>
            <p:cNvPr id="7" name="Line 10"/>
            <p:cNvSpPr>
              <a:spLocks noChangeShapeType="1"/>
            </p:cNvSpPr>
            <p:nvPr/>
          </p:nvSpPr>
          <p:spPr bwMode="auto">
            <a:xfrm rot="21540000" flipV="1">
              <a:off x="1596767" y="5718402"/>
              <a:ext cx="1235737"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8" name="Line 12"/>
            <p:cNvSpPr>
              <a:spLocks noChangeShapeType="1"/>
            </p:cNvSpPr>
            <p:nvPr/>
          </p:nvSpPr>
          <p:spPr bwMode="auto">
            <a:xfrm rot="21540000" flipV="1">
              <a:off x="2820735" y="4431492"/>
              <a:ext cx="154958" cy="1275157"/>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9" name="TextBox 51"/>
            <p:cNvSpPr txBox="1">
              <a:spLocks noChangeArrowheads="1"/>
            </p:cNvSpPr>
            <p:nvPr/>
          </p:nvSpPr>
          <p:spPr bwMode="auto">
            <a:xfrm rot="21540000">
              <a:off x="923977" y="5224792"/>
              <a:ext cx="1934027" cy="454434"/>
            </a:xfrm>
            <a:prstGeom prst="rect">
              <a:avLst/>
            </a:prstGeom>
            <a:noFill/>
            <a:ln w="9525">
              <a:noFill/>
              <a:miter lim="800000"/>
              <a:headEnd/>
              <a:tailEnd/>
            </a:ln>
          </p:spPr>
          <p:txBody>
            <a:bodyPr>
              <a:spAutoFit/>
            </a:bodyPr>
            <a:lstStyle/>
            <a:p>
              <a:pPr algn="r">
                <a:defRPr/>
              </a:pPr>
              <a:r>
                <a:rPr lang="en-GB" sz="1800" b="1" dirty="0">
                  <a:solidFill>
                    <a:schemeClr val="accent1">
                      <a:lumMod val="50000"/>
                    </a:schemeClr>
                  </a:solidFill>
                  <a:latin typeface="Calibri" pitchFamily="34" charset="0"/>
                </a:rPr>
                <a:t>ACTIVITIES</a:t>
              </a:r>
            </a:p>
          </p:txBody>
        </p:sp>
      </p:grpSp>
      <p:grpSp>
        <p:nvGrpSpPr>
          <p:cNvPr id="10" name="Group 108"/>
          <p:cNvGrpSpPr>
            <a:grpSpLocks/>
          </p:cNvGrpSpPr>
          <p:nvPr/>
        </p:nvGrpSpPr>
        <p:grpSpPr bwMode="auto">
          <a:xfrm>
            <a:off x="3630613" y="3028950"/>
            <a:ext cx="1419225" cy="838200"/>
            <a:chOff x="2748680" y="3384821"/>
            <a:chExt cx="1750292" cy="1033299"/>
          </a:xfrm>
        </p:grpSpPr>
        <p:sp>
          <p:nvSpPr>
            <p:cNvPr id="11" name="Line 17"/>
            <p:cNvSpPr>
              <a:spLocks noChangeShapeType="1"/>
            </p:cNvSpPr>
            <p:nvPr/>
          </p:nvSpPr>
          <p:spPr bwMode="auto">
            <a:xfrm rot="21540000" flipV="1">
              <a:off x="2964040" y="4418120"/>
              <a:ext cx="1390053"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12" name="Line 20"/>
            <p:cNvSpPr>
              <a:spLocks noChangeShapeType="1"/>
            </p:cNvSpPr>
            <p:nvPr/>
          </p:nvSpPr>
          <p:spPr bwMode="auto">
            <a:xfrm rot="21540000" flipV="1">
              <a:off x="4344304" y="3384821"/>
              <a:ext cx="154668" cy="1019601"/>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13" name="TextBox 48"/>
            <p:cNvSpPr txBox="1">
              <a:spLocks noChangeArrowheads="1"/>
            </p:cNvSpPr>
            <p:nvPr/>
          </p:nvSpPr>
          <p:spPr bwMode="auto">
            <a:xfrm rot="21540000">
              <a:off x="2748680" y="3926912"/>
              <a:ext cx="1632823" cy="454025"/>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OUTPUTS</a:t>
              </a:r>
            </a:p>
          </p:txBody>
        </p:sp>
      </p:grpSp>
      <p:grpSp>
        <p:nvGrpSpPr>
          <p:cNvPr id="14" name="Group 109"/>
          <p:cNvGrpSpPr>
            <a:grpSpLocks/>
          </p:cNvGrpSpPr>
          <p:nvPr/>
        </p:nvGrpSpPr>
        <p:grpSpPr bwMode="auto">
          <a:xfrm>
            <a:off x="4957763" y="2179638"/>
            <a:ext cx="1452562" cy="838200"/>
            <a:chOff x="4386815" y="2335436"/>
            <a:chExt cx="1791991" cy="1034646"/>
          </a:xfrm>
        </p:grpSpPr>
        <p:sp>
          <p:nvSpPr>
            <p:cNvPr id="15" name="Line 18"/>
            <p:cNvSpPr>
              <a:spLocks noChangeShapeType="1"/>
            </p:cNvSpPr>
            <p:nvPr/>
          </p:nvSpPr>
          <p:spPr bwMode="auto">
            <a:xfrm rot="21540000" flipV="1">
              <a:off x="4490613" y="3370082"/>
              <a:ext cx="1543267"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16" name="Line 21"/>
            <p:cNvSpPr>
              <a:spLocks noChangeShapeType="1"/>
            </p:cNvSpPr>
            <p:nvPr/>
          </p:nvSpPr>
          <p:spPr bwMode="auto">
            <a:xfrm rot="21540000" flipV="1">
              <a:off x="6024088" y="2335436"/>
              <a:ext cx="154718" cy="101897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17" name="TextBox 45"/>
            <p:cNvSpPr txBox="1">
              <a:spLocks noChangeArrowheads="1"/>
            </p:cNvSpPr>
            <p:nvPr/>
          </p:nvSpPr>
          <p:spPr bwMode="auto">
            <a:xfrm rot="21540000">
              <a:off x="4386815" y="2696414"/>
              <a:ext cx="1633356" cy="455891"/>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OUTCOMES</a:t>
              </a:r>
            </a:p>
          </p:txBody>
        </p:sp>
      </p:grpSp>
      <p:grpSp>
        <p:nvGrpSpPr>
          <p:cNvPr id="18" name="Group 110"/>
          <p:cNvGrpSpPr>
            <a:grpSpLocks/>
          </p:cNvGrpSpPr>
          <p:nvPr/>
        </p:nvGrpSpPr>
        <p:grpSpPr bwMode="auto">
          <a:xfrm>
            <a:off x="6130925" y="1830388"/>
            <a:ext cx="1397000" cy="368300"/>
            <a:chOff x="5834234" y="1906508"/>
            <a:chExt cx="1724739" cy="455379"/>
          </a:xfrm>
        </p:grpSpPr>
        <p:sp>
          <p:nvSpPr>
            <p:cNvPr id="19" name="Line 16"/>
            <p:cNvSpPr>
              <a:spLocks noChangeShapeType="1"/>
            </p:cNvSpPr>
            <p:nvPr/>
          </p:nvSpPr>
          <p:spPr bwMode="auto">
            <a:xfrm rot="21540000" flipV="1">
              <a:off x="6169383" y="2322630"/>
              <a:ext cx="1389590"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20" name="TextBox 42"/>
            <p:cNvSpPr txBox="1">
              <a:spLocks noChangeArrowheads="1"/>
            </p:cNvSpPr>
            <p:nvPr/>
          </p:nvSpPr>
          <p:spPr bwMode="auto">
            <a:xfrm rot="21540000">
              <a:off x="5834234" y="1906508"/>
              <a:ext cx="1632623" cy="455379"/>
            </a:xfrm>
            <a:prstGeom prst="rect">
              <a:avLst/>
            </a:prstGeom>
            <a:noFill/>
            <a:ln w="9525">
              <a:noFill/>
              <a:miter lim="800000"/>
              <a:headEnd/>
              <a:tailEnd/>
            </a:ln>
          </p:spPr>
          <p:txBody>
            <a:bodyPr>
              <a:spAutoFit/>
            </a:bodyPr>
            <a:lstStyle/>
            <a:p>
              <a:pPr algn="r">
                <a:defRPr/>
              </a:pPr>
              <a:r>
                <a:rPr lang="en-GB" sz="1800" b="1" dirty="0">
                  <a:solidFill>
                    <a:schemeClr val="accent1">
                      <a:lumMod val="50000"/>
                    </a:schemeClr>
                  </a:solidFill>
                  <a:latin typeface="Calibri" pitchFamily="34" charset="0"/>
                </a:rPr>
                <a:t>IMPACT</a:t>
              </a:r>
            </a:p>
          </p:txBody>
        </p:sp>
      </p:grpSp>
      <p:grpSp>
        <p:nvGrpSpPr>
          <p:cNvPr id="21" name="Group 107"/>
          <p:cNvGrpSpPr>
            <a:grpSpLocks/>
          </p:cNvGrpSpPr>
          <p:nvPr/>
        </p:nvGrpSpPr>
        <p:grpSpPr bwMode="auto">
          <a:xfrm>
            <a:off x="1289050" y="4946650"/>
            <a:ext cx="1506538" cy="1042988"/>
            <a:chOff x="1190652" y="4431492"/>
            <a:chExt cx="1859442" cy="1286910"/>
          </a:xfrm>
        </p:grpSpPr>
        <p:sp>
          <p:nvSpPr>
            <p:cNvPr id="22" name="Line 10"/>
            <p:cNvSpPr>
              <a:spLocks noChangeShapeType="1"/>
            </p:cNvSpPr>
            <p:nvPr/>
          </p:nvSpPr>
          <p:spPr bwMode="auto">
            <a:xfrm rot="21540000" flipV="1">
              <a:off x="1598201" y="5718402"/>
              <a:ext cx="1234403"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23" name="Line 12"/>
            <p:cNvSpPr>
              <a:spLocks noChangeShapeType="1"/>
            </p:cNvSpPr>
            <p:nvPr/>
          </p:nvSpPr>
          <p:spPr bwMode="auto">
            <a:xfrm rot="21540000" flipV="1">
              <a:off x="2820847" y="4431492"/>
              <a:ext cx="154791" cy="1275157"/>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24" name="TextBox 40"/>
            <p:cNvSpPr txBox="1">
              <a:spLocks noChangeArrowheads="1"/>
            </p:cNvSpPr>
            <p:nvPr/>
          </p:nvSpPr>
          <p:spPr bwMode="auto">
            <a:xfrm rot="21540000">
              <a:off x="1190652" y="5224793"/>
              <a:ext cx="1859442" cy="454434"/>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INPUTS</a:t>
              </a:r>
            </a:p>
          </p:txBody>
        </p:sp>
      </p:grpSp>
      <p:sp>
        <p:nvSpPr>
          <p:cNvPr id="25" name="Footer Placeholder 2"/>
          <p:cNvSpPr txBox="1">
            <a:spLocks/>
          </p:cNvSpPr>
          <p:nvPr/>
        </p:nvSpPr>
        <p:spPr bwMode="auto">
          <a:xfrm>
            <a:off x="7239000" y="6400800"/>
            <a:ext cx="1905000" cy="457200"/>
          </a:xfrm>
          <a:prstGeom prst="rect">
            <a:avLst/>
          </a:prstGeom>
          <a:noFill/>
          <a:ln w="9525">
            <a:noFill/>
            <a:miter lim="800000"/>
            <a:headEnd/>
            <a:tailEnd/>
          </a:ln>
        </p:spPr>
        <p:txBody>
          <a:bodyPr/>
          <a:lstStyle/>
          <a:p>
            <a:pPr algn="ctr" eaLnBrk="0" hangingPunct="0">
              <a:defRPr/>
            </a:pPr>
            <a:r>
              <a:rPr lang="en-US" sz="1000" b="1" dirty="0">
                <a:solidFill>
                  <a:schemeClr val="accent1">
                    <a:lumMod val="50000"/>
                  </a:schemeClr>
                </a:solidFill>
                <a:latin typeface="Calibri" pitchFamily="34" charset="0"/>
              </a:rPr>
              <a:t>Inspired by Jeff Conklin, cognexus.org</a:t>
            </a:r>
          </a:p>
          <a:p>
            <a:pPr algn="ctr" eaLnBrk="0" hangingPunct="0">
              <a:defRPr/>
            </a:pPr>
            <a:endParaRPr lang="en-US" sz="1000" b="1" dirty="0">
              <a:solidFill>
                <a:schemeClr val="accent1">
                  <a:lumMod val="50000"/>
                </a:schemeClr>
              </a:solidFill>
              <a:latin typeface="Calibri" pitchFamily="34" charset="0"/>
            </a:endParaRPr>
          </a:p>
        </p:txBody>
      </p:sp>
      <p:sp>
        <p:nvSpPr>
          <p:cNvPr id="26" name="Text Box 3"/>
          <p:cNvSpPr txBox="1">
            <a:spLocks noChangeArrowheads="1"/>
          </p:cNvSpPr>
          <p:nvPr/>
        </p:nvSpPr>
        <p:spPr bwMode="auto">
          <a:xfrm rot="19603745">
            <a:off x="801688" y="3362325"/>
            <a:ext cx="2971800" cy="368300"/>
          </a:xfrm>
          <a:prstGeom prst="rect">
            <a:avLst/>
          </a:prstGeom>
          <a:noFill/>
          <a:ln w="12700">
            <a:noFill/>
            <a:miter lim="800000"/>
            <a:headEnd/>
            <a:tailEnd/>
          </a:ln>
        </p:spPr>
        <p:txBody>
          <a:bodyPr>
            <a:spAutoFit/>
          </a:bodyPr>
          <a:lstStyle/>
          <a:p>
            <a:pPr>
              <a:spcBef>
                <a:spcPct val="50000"/>
              </a:spcBef>
              <a:defRPr/>
            </a:pPr>
            <a:r>
              <a:rPr lang="en-US" b="1" i="1" dirty="0">
                <a:solidFill>
                  <a:schemeClr val="accent1">
                    <a:lumMod val="50000"/>
                  </a:schemeClr>
                </a:solidFill>
                <a:latin typeface="Calibri" pitchFamily="34" charset="0"/>
              </a:rPr>
              <a:t>Are we efficient?</a:t>
            </a:r>
          </a:p>
        </p:txBody>
      </p:sp>
      <p:sp>
        <p:nvSpPr>
          <p:cNvPr id="27" name="Text Box 4"/>
          <p:cNvSpPr txBox="1">
            <a:spLocks noChangeArrowheads="1"/>
          </p:cNvSpPr>
          <p:nvPr/>
        </p:nvSpPr>
        <p:spPr bwMode="auto">
          <a:xfrm rot="19629133">
            <a:off x="2989263" y="3541713"/>
            <a:ext cx="7124700" cy="369887"/>
          </a:xfrm>
          <a:prstGeom prst="rect">
            <a:avLst/>
          </a:prstGeom>
          <a:noFill/>
          <a:ln w="12700">
            <a:noFill/>
            <a:miter lim="800000"/>
            <a:headEnd/>
            <a:tailEnd/>
          </a:ln>
        </p:spPr>
        <p:txBody>
          <a:bodyPr>
            <a:spAutoFit/>
          </a:bodyPr>
          <a:lstStyle/>
          <a:p>
            <a:pPr algn="ctr">
              <a:spcBef>
                <a:spcPct val="50000"/>
              </a:spcBef>
              <a:defRPr/>
            </a:pPr>
            <a:r>
              <a:rPr lang="en-US" b="1" i="1" dirty="0">
                <a:solidFill>
                  <a:schemeClr val="accent1">
                    <a:lumMod val="50000"/>
                  </a:schemeClr>
                </a:solidFill>
                <a:latin typeface="Calibri" pitchFamily="34" charset="0"/>
              </a:rPr>
              <a:t>Are we effective? </a:t>
            </a:r>
          </a:p>
        </p:txBody>
      </p:sp>
      <p:sp>
        <p:nvSpPr>
          <p:cNvPr id="28" name="Curved Down Arrow 27"/>
          <p:cNvSpPr>
            <a:spLocks noChangeArrowheads="1"/>
          </p:cNvSpPr>
          <p:nvPr/>
        </p:nvSpPr>
        <p:spPr bwMode="auto">
          <a:xfrm rot="18832370">
            <a:off x="1105693" y="4453732"/>
            <a:ext cx="1617663" cy="755650"/>
          </a:xfrm>
          <a:prstGeom prst="curvedDownArrow">
            <a:avLst>
              <a:gd name="adj1" fmla="val 25005"/>
              <a:gd name="adj2" fmla="val 50001"/>
              <a:gd name="adj3" fmla="val 25000"/>
            </a:avLst>
          </a:prstGeom>
          <a:solidFill>
            <a:schemeClr val="accent1">
              <a:lumMod val="75000"/>
            </a:schemeClr>
          </a:solidFill>
          <a:ln w="9525" algn="ctr">
            <a:noFill/>
            <a:round/>
            <a:headEnd/>
            <a:tailEnd/>
          </a:ln>
        </p:spPr>
        <p:txBody>
          <a:bodyPr/>
          <a:lstStyle/>
          <a:p>
            <a:pPr algn="ctr">
              <a:spcBef>
                <a:spcPts val="3000"/>
              </a:spcBef>
              <a:defRPr/>
            </a:pPr>
            <a:endParaRPr lang="en-GB" b="1" dirty="0">
              <a:solidFill>
                <a:schemeClr val="accent1">
                  <a:lumMod val="50000"/>
                </a:schemeClr>
              </a:solidFill>
              <a:latin typeface="Calibri" pitchFamily="34" charset="0"/>
            </a:endParaRPr>
          </a:p>
        </p:txBody>
      </p:sp>
      <p:sp>
        <p:nvSpPr>
          <p:cNvPr id="29" name="Curved Up Arrow 28"/>
          <p:cNvSpPr/>
          <p:nvPr/>
        </p:nvSpPr>
        <p:spPr bwMode="auto">
          <a:xfrm rot="19724692">
            <a:off x="4352925" y="3328988"/>
            <a:ext cx="2193925" cy="633412"/>
          </a:xfrm>
          <a:prstGeom prst="curvedUpArrow">
            <a:avLst>
              <a:gd name="adj1" fmla="val 50000"/>
              <a:gd name="adj2" fmla="val 243651"/>
              <a:gd name="adj3" fmla="val 28333"/>
            </a:avLst>
          </a:prstGeom>
          <a:solidFill>
            <a:schemeClr val="accent1">
              <a:lumMod val="75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r>
              <a:rPr lang="en-GB" sz="3200" b="1" dirty="0">
                <a:solidFill>
                  <a:schemeClr val="accent1">
                    <a:lumMod val="50000"/>
                  </a:schemeClr>
                </a:solidFill>
                <a:latin typeface="+mj-lt"/>
              </a:rPr>
              <a:t>           </a:t>
            </a:r>
            <a:endParaRPr lang="en-GB" b="1" dirty="0">
              <a:solidFill>
                <a:schemeClr val="accent1">
                  <a:lumMod val="50000"/>
                </a:schemeClr>
              </a:solidFill>
              <a:latin typeface="+mj-lt"/>
            </a:endParaRPr>
          </a:p>
        </p:txBody>
      </p:sp>
      <p:sp>
        <p:nvSpPr>
          <p:cNvPr id="30" name="Curved Down Arrow 29"/>
          <p:cNvSpPr>
            <a:spLocks noChangeArrowheads="1"/>
          </p:cNvSpPr>
          <p:nvPr/>
        </p:nvSpPr>
        <p:spPr bwMode="auto">
          <a:xfrm rot="19078270">
            <a:off x="2449513" y="3363913"/>
            <a:ext cx="1617662" cy="755650"/>
          </a:xfrm>
          <a:prstGeom prst="curvedDownArrow">
            <a:avLst>
              <a:gd name="adj1" fmla="val 25005"/>
              <a:gd name="adj2" fmla="val 50001"/>
              <a:gd name="adj3" fmla="val 25000"/>
            </a:avLst>
          </a:prstGeom>
          <a:solidFill>
            <a:schemeClr val="accent1">
              <a:lumMod val="75000"/>
            </a:schemeClr>
          </a:solidFill>
          <a:ln w="9525" algn="ctr">
            <a:noFill/>
            <a:round/>
            <a:headEnd/>
            <a:tailEnd/>
          </a:ln>
        </p:spPr>
        <p:txBody>
          <a:bodyPr/>
          <a:lstStyle/>
          <a:p>
            <a:pPr algn="ctr">
              <a:spcBef>
                <a:spcPts val="3000"/>
              </a:spcBef>
              <a:defRPr/>
            </a:pPr>
            <a:endParaRPr lang="en-GB" b="1" dirty="0">
              <a:solidFill>
                <a:schemeClr val="accent1">
                  <a:lumMod val="50000"/>
                </a:schemeClr>
              </a:solidFill>
              <a:latin typeface="Calibri" pitchFamily="34" charset="0"/>
            </a:endParaRPr>
          </a:p>
        </p:txBody>
      </p:sp>
      <p:sp>
        <p:nvSpPr>
          <p:cNvPr id="31" name="Curved Up Arrow 30"/>
          <p:cNvSpPr/>
          <p:nvPr/>
        </p:nvSpPr>
        <p:spPr bwMode="auto">
          <a:xfrm rot="19724692">
            <a:off x="6065838" y="2433638"/>
            <a:ext cx="1522412" cy="633412"/>
          </a:xfrm>
          <a:prstGeom prst="curvedUpArrow">
            <a:avLst>
              <a:gd name="adj1" fmla="val 50000"/>
              <a:gd name="adj2" fmla="val 243651"/>
              <a:gd name="adj3" fmla="val 28333"/>
            </a:avLst>
          </a:prstGeom>
          <a:solidFill>
            <a:schemeClr val="accent1">
              <a:lumMod val="75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r>
              <a:rPr lang="en-GB" sz="3200" b="1" dirty="0">
                <a:solidFill>
                  <a:schemeClr val="accent1">
                    <a:lumMod val="50000"/>
                  </a:schemeClr>
                </a:solidFill>
                <a:latin typeface="+mj-lt"/>
              </a:rPr>
              <a:t>           </a:t>
            </a:r>
            <a:endParaRPr lang="en-GB" b="1" dirty="0">
              <a:solidFill>
                <a:schemeClr val="accent1">
                  <a:lumMod val="50000"/>
                </a:schemeClr>
              </a:solidFill>
              <a:latin typeface="+mj-lt"/>
            </a:endParaRPr>
          </a:p>
        </p:txBody>
      </p:sp>
      <p:grpSp>
        <p:nvGrpSpPr>
          <p:cNvPr id="32" name="Group 38"/>
          <p:cNvGrpSpPr>
            <a:grpSpLocks/>
          </p:cNvGrpSpPr>
          <p:nvPr/>
        </p:nvGrpSpPr>
        <p:grpSpPr bwMode="auto">
          <a:xfrm>
            <a:off x="1571625" y="5967413"/>
            <a:ext cx="6643688" cy="461962"/>
            <a:chOff x="1571846" y="5967862"/>
            <a:chExt cx="6725622" cy="462119"/>
          </a:xfrm>
        </p:grpSpPr>
        <p:sp>
          <p:nvSpPr>
            <p:cNvPr id="33" name="Text Box 129"/>
            <p:cNvSpPr txBox="1">
              <a:spLocks noChangeArrowheads="1"/>
            </p:cNvSpPr>
            <p:nvPr/>
          </p:nvSpPr>
          <p:spPr bwMode="auto">
            <a:xfrm>
              <a:off x="4464586" y="5967862"/>
              <a:ext cx="1054243" cy="462119"/>
            </a:xfrm>
            <a:prstGeom prst="rect">
              <a:avLst/>
            </a:prstGeom>
            <a:noFill/>
            <a:ln w="9525">
              <a:noFill/>
              <a:miter lim="800000"/>
              <a:headEnd/>
              <a:tailEnd/>
            </a:ln>
          </p:spPr>
          <p:txBody>
            <a:bodyPr>
              <a:spAutoFit/>
            </a:bodyPr>
            <a:lstStyle/>
            <a:p>
              <a:pPr>
                <a:spcBef>
                  <a:spcPct val="50000"/>
                </a:spcBef>
                <a:buClr>
                  <a:schemeClr val="tx2"/>
                </a:buClr>
                <a:buFont typeface="Monotype Sorts" pitchFamily="2" charset="2"/>
                <a:buNone/>
                <a:defRPr/>
              </a:pPr>
              <a:r>
                <a:rPr lang="en-GB" sz="2400" b="1" i="1" kern="10" dirty="0">
                  <a:ln w="9525">
                    <a:noFill/>
                    <a:round/>
                    <a:headEnd/>
                    <a:tailEnd/>
                  </a:ln>
                  <a:solidFill>
                    <a:srgbClr val="254061"/>
                  </a:solidFill>
                  <a:latin typeface="+mn-lt"/>
                  <a:ea typeface="+mn-lt"/>
                  <a:cs typeface="+mn-lt"/>
                </a:rPr>
                <a:t>Time</a:t>
              </a:r>
              <a:endParaRPr lang="en-US" sz="2400" b="1" i="1" dirty="0">
                <a:solidFill>
                  <a:schemeClr val="accent1">
                    <a:lumMod val="50000"/>
                  </a:schemeClr>
                </a:solidFill>
                <a:latin typeface="+mn-lt"/>
              </a:endParaRPr>
            </a:p>
          </p:txBody>
        </p:sp>
        <p:sp>
          <p:nvSpPr>
            <p:cNvPr id="34" name="Line 9"/>
            <p:cNvSpPr>
              <a:spLocks noChangeShapeType="1"/>
            </p:cNvSpPr>
            <p:nvPr/>
          </p:nvSpPr>
          <p:spPr bwMode="auto">
            <a:xfrm rot="-60000">
              <a:off x="1571846" y="5972626"/>
              <a:ext cx="6725622" cy="85754"/>
            </a:xfrm>
            <a:prstGeom prst="line">
              <a:avLst/>
            </a:prstGeom>
            <a:noFill/>
            <a:ln w="38100">
              <a:solidFill>
                <a:srgbClr val="FFC000"/>
              </a:solidFill>
              <a:prstDash val="sysDot"/>
              <a:round/>
              <a:headEnd/>
              <a:tailEnd type="triangle" w="med" len="med"/>
            </a:ln>
          </p:spPr>
          <p:txBody>
            <a:bodyPr wrap="none" anchor="ctr"/>
            <a:lstStyle/>
            <a:p>
              <a:pPr>
                <a:defRPr/>
              </a:pPr>
              <a:endParaRPr lang="en-GB" b="1" dirty="0">
                <a:solidFill>
                  <a:schemeClr val="accent1">
                    <a:lumMod val="50000"/>
                  </a:schemeClr>
                </a:solidFill>
              </a:endParaRPr>
            </a:p>
          </p:txBody>
        </p:sp>
      </p:grpSp>
      <p:grpSp>
        <p:nvGrpSpPr>
          <p:cNvPr id="35" name="Group 37"/>
          <p:cNvGrpSpPr>
            <a:grpSpLocks/>
          </p:cNvGrpSpPr>
          <p:nvPr/>
        </p:nvGrpSpPr>
        <p:grpSpPr bwMode="auto">
          <a:xfrm>
            <a:off x="508000" y="503238"/>
            <a:ext cx="8485188" cy="6116637"/>
            <a:chOff x="541338" y="289410"/>
            <a:chExt cx="8484590" cy="6116223"/>
          </a:xfrm>
        </p:grpSpPr>
        <p:sp>
          <p:nvSpPr>
            <p:cNvPr id="36" name="Line 9"/>
            <p:cNvSpPr>
              <a:spLocks noChangeShapeType="1"/>
            </p:cNvSpPr>
            <p:nvPr/>
          </p:nvSpPr>
          <p:spPr bwMode="auto">
            <a:xfrm rot="21540000" flipV="1">
              <a:off x="1566791" y="2033954"/>
              <a:ext cx="6008265" cy="3704974"/>
            </a:xfrm>
            <a:prstGeom prst="line">
              <a:avLst/>
            </a:prstGeom>
            <a:noFill/>
            <a:ln w="38100">
              <a:solidFill>
                <a:srgbClr val="FFC000"/>
              </a:solidFill>
              <a:prstDash val="sysDot"/>
              <a:round/>
              <a:headEnd/>
              <a:tailEnd type="triangle" w="med" len="med"/>
            </a:ln>
          </p:spPr>
          <p:txBody>
            <a:bodyPr wrap="none" anchor="ctr"/>
            <a:lstStyle/>
            <a:p>
              <a:pPr>
                <a:defRPr/>
              </a:pPr>
              <a:endParaRPr lang="en-GB" b="1" dirty="0">
                <a:solidFill>
                  <a:schemeClr val="accent1">
                    <a:lumMod val="50000"/>
                  </a:schemeClr>
                </a:solidFill>
              </a:endParaRPr>
            </a:p>
          </p:txBody>
        </p:sp>
        <p:sp>
          <p:nvSpPr>
            <p:cNvPr id="37" name="WordArt 8"/>
            <p:cNvSpPr>
              <a:spLocks noChangeArrowheads="1" noChangeShapeType="1" noTextEdit="1"/>
            </p:cNvSpPr>
            <p:nvPr/>
          </p:nvSpPr>
          <p:spPr bwMode="auto">
            <a:xfrm rot="-179454">
              <a:off x="7510795" y="289410"/>
              <a:ext cx="1515133" cy="20049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Vision and </a:t>
              </a:r>
            </a:p>
            <a:p>
              <a:pPr algn="ctr"/>
              <a:r>
                <a:rPr lang="en-US" b="1" kern="10" dirty="0">
                  <a:solidFill>
                    <a:srgbClr val="254061"/>
                  </a:solidFill>
                  <a:latin typeface="+mn-lt"/>
                  <a:ea typeface="+mn-lt"/>
                  <a:cs typeface="+mn-lt"/>
                </a:rPr>
                <a:t>Mission</a:t>
              </a:r>
            </a:p>
          </p:txBody>
        </p:sp>
        <p:sp>
          <p:nvSpPr>
            <p:cNvPr id="38" name="WordArt 7"/>
            <p:cNvSpPr>
              <a:spLocks noChangeArrowheads="1" noChangeShapeType="1" noTextEdit="1"/>
            </p:cNvSpPr>
            <p:nvPr/>
          </p:nvSpPr>
          <p:spPr bwMode="auto">
            <a:xfrm rot="-504316">
              <a:off x="541338" y="5697715"/>
              <a:ext cx="1028645" cy="70791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Plan</a:t>
              </a:r>
            </a:p>
          </p:txBody>
        </p:sp>
      </p:grpSp>
    </p:spTree>
    <p:extLst>
      <p:ext uri="{BB962C8B-B14F-4D97-AF65-F5344CB8AC3E}">
        <p14:creationId xmlns:p14="http://schemas.microsoft.com/office/powerpoint/2010/main" val="24700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heckerboard(across)">
                                      <p:cBhvr>
                                        <p:cTn id="20" dur="500"/>
                                        <p:tgtEl>
                                          <p:spTgt spid="2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0"/>
            <a:ext cx="8064896" cy="908720"/>
          </a:xfrm>
        </p:spPr>
        <p:txBody>
          <a:bodyPr/>
          <a:lstStyle/>
          <a:p>
            <a:r>
              <a:rPr lang="en-GB" dirty="0"/>
              <a:t>Conventional logic </a:t>
            </a:r>
            <a:r>
              <a:rPr lang="en-GB" i="1" dirty="0"/>
              <a:t>may</a:t>
            </a:r>
            <a:r>
              <a:rPr lang="en-GB" dirty="0"/>
              <a:t> work for outputs</a:t>
            </a:r>
            <a:endParaRPr lang="en-US" dirty="0"/>
          </a:p>
        </p:txBody>
      </p:sp>
      <p:sp>
        <p:nvSpPr>
          <p:cNvPr id="6" name="Rounded Rectangle 5"/>
          <p:cNvSpPr/>
          <p:nvPr/>
        </p:nvSpPr>
        <p:spPr>
          <a:xfrm>
            <a:off x="395288" y="6357938"/>
            <a:ext cx="2357437" cy="357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grpSp>
        <p:nvGrpSpPr>
          <p:cNvPr id="7" name="Group 107"/>
          <p:cNvGrpSpPr>
            <a:grpSpLocks/>
          </p:cNvGrpSpPr>
          <p:nvPr/>
        </p:nvGrpSpPr>
        <p:grpSpPr bwMode="auto">
          <a:xfrm>
            <a:off x="2154238" y="3875088"/>
            <a:ext cx="1660525" cy="1042987"/>
            <a:chOff x="923977" y="4431492"/>
            <a:chExt cx="2051716" cy="1286910"/>
          </a:xfrm>
        </p:grpSpPr>
        <p:sp>
          <p:nvSpPr>
            <p:cNvPr id="8" name="Line 10"/>
            <p:cNvSpPr>
              <a:spLocks noChangeShapeType="1"/>
            </p:cNvSpPr>
            <p:nvPr/>
          </p:nvSpPr>
          <p:spPr bwMode="auto">
            <a:xfrm rot="21540000" flipV="1">
              <a:off x="1597739" y="5718402"/>
              <a:ext cx="1234831"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9" name="Line 12"/>
            <p:cNvSpPr>
              <a:spLocks noChangeShapeType="1"/>
            </p:cNvSpPr>
            <p:nvPr/>
          </p:nvSpPr>
          <p:spPr bwMode="auto">
            <a:xfrm rot="21540000" flipV="1">
              <a:off x="2821339" y="4431492"/>
              <a:ext cx="154354" cy="1274885"/>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 name="TextBox 51"/>
            <p:cNvSpPr txBox="1">
              <a:spLocks noChangeArrowheads="1"/>
            </p:cNvSpPr>
            <p:nvPr/>
          </p:nvSpPr>
          <p:spPr bwMode="auto">
            <a:xfrm rot="-60000">
              <a:off x="923977" y="5262131"/>
              <a:ext cx="1934028" cy="3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b="1" dirty="0">
                  <a:solidFill>
                    <a:schemeClr val="bg1"/>
                  </a:solidFill>
                  <a:latin typeface="Calibri" pitchFamily="34" charset="0"/>
                </a:rPr>
                <a:t>ACTIVITIES</a:t>
              </a:r>
            </a:p>
          </p:txBody>
        </p:sp>
      </p:grpSp>
      <p:grpSp>
        <p:nvGrpSpPr>
          <p:cNvPr id="11" name="Group 108"/>
          <p:cNvGrpSpPr>
            <a:grpSpLocks/>
          </p:cNvGrpSpPr>
          <p:nvPr/>
        </p:nvGrpSpPr>
        <p:grpSpPr bwMode="auto">
          <a:xfrm>
            <a:off x="3630613" y="3028950"/>
            <a:ext cx="1419225" cy="838200"/>
            <a:chOff x="2748680" y="3384821"/>
            <a:chExt cx="1750292" cy="1033299"/>
          </a:xfrm>
        </p:grpSpPr>
        <p:sp>
          <p:nvSpPr>
            <p:cNvPr id="12" name="Line 17"/>
            <p:cNvSpPr>
              <a:spLocks noChangeShapeType="1"/>
            </p:cNvSpPr>
            <p:nvPr/>
          </p:nvSpPr>
          <p:spPr bwMode="auto">
            <a:xfrm rot="21540000" flipV="1">
              <a:off x="2964451" y="4418120"/>
              <a:ext cx="1389185"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3" name="Line 20"/>
            <p:cNvSpPr>
              <a:spLocks noChangeShapeType="1"/>
            </p:cNvSpPr>
            <p:nvPr/>
          </p:nvSpPr>
          <p:spPr bwMode="auto">
            <a:xfrm rot="21540000" flipV="1">
              <a:off x="4344618" y="3384821"/>
              <a:ext cx="154354" cy="101990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4" name="TextBox 48"/>
            <p:cNvSpPr txBox="1">
              <a:spLocks noChangeArrowheads="1"/>
            </p:cNvSpPr>
            <p:nvPr/>
          </p:nvSpPr>
          <p:spPr bwMode="auto">
            <a:xfrm rot="-60000">
              <a:off x="2748680" y="3964217"/>
              <a:ext cx="1632824" cy="3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400" b="1" dirty="0">
                  <a:solidFill>
                    <a:schemeClr val="bg1"/>
                  </a:solidFill>
                  <a:latin typeface="Calibri" pitchFamily="34" charset="0"/>
                </a:rPr>
                <a:t>OUTPUTS</a:t>
              </a:r>
            </a:p>
          </p:txBody>
        </p:sp>
      </p:grpSp>
      <p:grpSp>
        <p:nvGrpSpPr>
          <p:cNvPr id="22" name="Group 107"/>
          <p:cNvGrpSpPr>
            <a:grpSpLocks/>
          </p:cNvGrpSpPr>
          <p:nvPr/>
        </p:nvGrpSpPr>
        <p:grpSpPr bwMode="auto">
          <a:xfrm>
            <a:off x="1289050" y="4946650"/>
            <a:ext cx="1506538" cy="1042988"/>
            <a:chOff x="1190652" y="4431492"/>
            <a:chExt cx="1859442" cy="1286910"/>
          </a:xfrm>
        </p:grpSpPr>
        <p:sp>
          <p:nvSpPr>
            <p:cNvPr id="23" name="Line 10"/>
            <p:cNvSpPr>
              <a:spLocks noChangeShapeType="1"/>
            </p:cNvSpPr>
            <p:nvPr/>
          </p:nvSpPr>
          <p:spPr bwMode="auto">
            <a:xfrm rot="21540000" flipV="1">
              <a:off x="1597739" y="5718402"/>
              <a:ext cx="1234831"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4" name="Line 12"/>
            <p:cNvSpPr>
              <a:spLocks noChangeShapeType="1"/>
            </p:cNvSpPr>
            <p:nvPr/>
          </p:nvSpPr>
          <p:spPr bwMode="auto">
            <a:xfrm rot="21540000" flipV="1">
              <a:off x="2821339" y="4431492"/>
              <a:ext cx="154354" cy="1274885"/>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5" name="TextBox 40"/>
            <p:cNvSpPr txBox="1">
              <a:spLocks noChangeArrowheads="1"/>
            </p:cNvSpPr>
            <p:nvPr/>
          </p:nvSpPr>
          <p:spPr bwMode="auto">
            <a:xfrm rot="-60000">
              <a:off x="1190652" y="5262130"/>
              <a:ext cx="1859442" cy="37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400" b="1" dirty="0">
                  <a:solidFill>
                    <a:schemeClr val="bg1"/>
                  </a:solidFill>
                  <a:latin typeface="Calibri" pitchFamily="34" charset="0"/>
                </a:rPr>
                <a:t>INPUTS</a:t>
              </a:r>
            </a:p>
          </p:txBody>
        </p:sp>
      </p:grpSp>
      <p:sp>
        <p:nvSpPr>
          <p:cNvPr id="26" name="Footer Placeholder 2"/>
          <p:cNvSpPr txBox="1">
            <a:spLocks/>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 dirty="0">
                <a:solidFill>
                  <a:schemeClr val="bg1"/>
                </a:solidFill>
                <a:latin typeface="Calibri" pitchFamily="34" charset="0"/>
              </a:rPr>
              <a:t>Inspired by Jeff Conklin, cognexus.org</a:t>
            </a:r>
          </a:p>
          <a:p>
            <a:pPr algn="ctr"/>
            <a:endParaRPr lang="en-US" sz="1000" dirty="0">
              <a:solidFill>
                <a:schemeClr val="bg1"/>
              </a:solidFill>
              <a:latin typeface="Calibri" pitchFamily="34" charset="0"/>
            </a:endParaRPr>
          </a:p>
        </p:txBody>
      </p:sp>
      <p:sp>
        <p:nvSpPr>
          <p:cNvPr id="27" name="Rounded Rectangular Callout 26"/>
          <p:cNvSpPr/>
          <p:nvPr/>
        </p:nvSpPr>
        <p:spPr>
          <a:xfrm>
            <a:off x="179512" y="1928813"/>
            <a:ext cx="2428875" cy="2989262"/>
          </a:xfrm>
          <a:prstGeom prst="wedgeRoundRectCallout">
            <a:avLst>
              <a:gd name="adj1" fmla="val 97005"/>
              <a:gd name="adj2" fmla="val 7610"/>
              <a:gd name="adj3" fmla="val 16667"/>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fontAlgn="auto">
              <a:spcBef>
                <a:spcPts val="0"/>
              </a:spcBef>
              <a:spcAft>
                <a:spcPts val="0"/>
              </a:spcAft>
              <a:buClr>
                <a:srgbClr val="FFFF00"/>
              </a:buClr>
              <a:defRPr/>
            </a:pPr>
            <a:endParaRPr lang="en-GB" sz="2000" dirty="0">
              <a:solidFill>
                <a:schemeClr val="bg1"/>
              </a:solidFill>
            </a:endParaRPr>
          </a:p>
        </p:txBody>
      </p:sp>
      <p:sp>
        <p:nvSpPr>
          <p:cNvPr id="28" name="TextBox 27"/>
          <p:cNvSpPr txBox="1">
            <a:spLocks noChangeArrowheads="1"/>
          </p:cNvSpPr>
          <p:nvPr/>
        </p:nvSpPr>
        <p:spPr bwMode="auto">
          <a:xfrm>
            <a:off x="323850" y="1928813"/>
            <a:ext cx="2462213" cy="2862262"/>
          </a:xfrm>
          <a:prstGeom prst="rect">
            <a:avLst/>
          </a:prstGeom>
          <a:noFill/>
          <a:ln w="9525">
            <a:noFill/>
            <a:miter lim="800000"/>
            <a:headEnd/>
            <a:tailEnd/>
          </a:ln>
        </p:spPr>
        <p:txBody>
          <a:bodyPr>
            <a:spAutoFit/>
          </a:bodyPr>
          <a:lstStyle/>
          <a:p>
            <a:pPr>
              <a:buClr>
                <a:srgbClr val="FFFF00"/>
              </a:buClr>
              <a:defRPr/>
            </a:pPr>
            <a:r>
              <a:rPr lang="en-US" sz="2000" dirty="0">
                <a:solidFill>
                  <a:schemeClr val="accent1">
                    <a:lumMod val="50000"/>
                  </a:schemeClr>
                </a:solidFill>
                <a:latin typeface="Calibri" pitchFamily="34" charset="0"/>
              </a:rPr>
              <a:t>Workshops, training manuals, research and assessment reports, guidelines and action plans, strategies, and technical assistance packages, amongst others.</a:t>
            </a:r>
            <a:endParaRPr lang="en-GB" sz="2000" dirty="0">
              <a:solidFill>
                <a:schemeClr val="accent1">
                  <a:lumMod val="50000"/>
                </a:schemeClr>
              </a:solidFill>
              <a:latin typeface="Calibri" pitchFamily="34" charset="0"/>
            </a:endParaRPr>
          </a:p>
        </p:txBody>
      </p:sp>
      <p:grpSp>
        <p:nvGrpSpPr>
          <p:cNvPr id="29" name="Group 107"/>
          <p:cNvGrpSpPr>
            <a:grpSpLocks/>
          </p:cNvGrpSpPr>
          <p:nvPr/>
        </p:nvGrpSpPr>
        <p:grpSpPr bwMode="auto">
          <a:xfrm>
            <a:off x="1983017" y="3875088"/>
            <a:ext cx="1828571" cy="1042987"/>
            <a:chOff x="716342" y="4431492"/>
            <a:chExt cx="2259351" cy="1286910"/>
          </a:xfrm>
        </p:grpSpPr>
        <p:sp>
          <p:nvSpPr>
            <p:cNvPr id="30" name="Line 10"/>
            <p:cNvSpPr>
              <a:spLocks noChangeShapeType="1"/>
            </p:cNvSpPr>
            <p:nvPr/>
          </p:nvSpPr>
          <p:spPr bwMode="auto">
            <a:xfrm rot="21540000" flipV="1">
              <a:off x="1596767" y="5718402"/>
              <a:ext cx="1235737"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31" name="Line 12"/>
            <p:cNvSpPr>
              <a:spLocks noChangeShapeType="1"/>
            </p:cNvSpPr>
            <p:nvPr/>
          </p:nvSpPr>
          <p:spPr bwMode="auto">
            <a:xfrm rot="21540000" flipV="1">
              <a:off x="2820735" y="4431492"/>
              <a:ext cx="154958" cy="1275157"/>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32" name="TextBox 51"/>
            <p:cNvSpPr txBox="1">
              <a:spLocks noChangeArrowheads="1"/>
            </p:cNvSpPr>
            <p:nvPr/>
          </p:nvSpPr>
          <p:spPr bwMode="auto">
            <a:xfrm rot="21540000">
              <a:off x="716342" y="5224792"/>
              <a:ext cx="2127431" cy="454434"/>
            </a:xfrm>
            <a:prstGeom prst="rect">
              <a:avLst/>
            </a:prstGeom>
            <a:noFill/>
            <a:ln w="9525">
              <a:noFill/>
              <a:miter lim="800000"/>
              <a:headEnd/>
              <a:tailEnd/>
            </a:ln>
          </p:spPr>
          <p:txBody>
            <a:bodyPr>
              <a:spAutoFit/>
            </a:bodyPr>
            <a:lstStyle/>
            <a:p>
              <a:pPr algn="r">
                <a:defRPr/>
              </a:pPr>
              <a:r>
                <a:rPr lang="en-GB" sz="1800" b="1" dirty="0">
                  <a:solidFill>
                    <a:schemeClr val="accent1">
                      <a:lumMod val="50000"/>
                    </a:schemeClr>
                  </a:solidFill>
                  <a:latin typeface="Calibri" pitchFamily="34" charset="0"/>
                </a:rPr>
                <a:t>ACTIVITIES</a:t>
              </a:r>
            </a:p>
          </p:txBody>
        </p:sp>
      </p:grpSp>
      <p:grpSp>
        <p:nvGrpSpPr>
          <p:cNvPr id="33" name="Group 108"/>
          <p:cNvGrpSpPr>
            <a:grpSpLocks/>
          </p:cNvGrpSpPr>
          <p:nvPr/>
        </p:nvGrpSpPr>
        <p:grpSpPr bwMode="auto">
          <a:xfrm>
            <a:off x="3627438" y="3028950"/>
            <a:ext cx="1419225" cy="838200"/>
            <a:chOff x="2748680" y="3384821"/>
            <a:chExt cx="1750292" cy="1033299"/>
          </a:xfrm>
        </p:grpSpPr>
        <p:sp>
          <p:nvSpPr>
            <p:cNvPr id="34" name="Line 17"/>
            <p:cNvSpPr>
              <a:spLocks noChangeShapeType="1"/>
            </p:cNvSpPr>
            <p:nvPr/>
          </p:nvSpPr>
          <p:spPr bwMode="auto">
            <a:xfrm rot="21540000" flipV="1">
              <a:off x="2964040" y="4418120"/>
              <a:ext cx="1390053"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35" name="Line 20"/>
            <p:cNvSpPr>
              <a:spLocks noChangeShapeType="1"/>
            </p:cNvSpPr>
            <p:nvPr/>
          </p:nvSpPr>
          <p:spPr bwMode="auto">
            <a:xfrm rot="21540000" flipV="1">
              <a:off x="4344304" y="3384821"/>
              <a:ext cx="154668" cy="1019601"/>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36" name="TextBox 48"/>
            <p:cNvSpPr txBox="1">
              <a:spLocks noChangeArrowheads="1"/>
            </p:cNvSpPr>
            <p:nvPr/>
          </p:nvSpPr>
          <p:spPr bwMode="auto">
            <a:xfrm rot="21540000">
              <a:off x="2748680" y="3926912"/>
              <a:ext cx="1632823" cy="454025"/>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OUTPUTS</a:t>
              </a:r>
            </a:p>
          </p:txBody>
        </p:sp>
      </p:grpSp>
      <p:grpSp>
        <p:nvGrpSpPr>
          <p:cNvPr id="37" name="Group 109"/>
          <p:cNvGrpSpPr>
            <a:grpSpLocks/>
          </p:cNvGrpSpPr>
          <p:nvPr/>
        </p:nvGrpSpPr>
        <p:grpSpPr bwMode="auto">
          <a:xfrm>
            <a:off x="4954588" y="2204864"/>
            <a:ext cx="1452562" cy="838200"/>
            <a:chOff x="4386815" y="2335436"/>
            <a:chExt cx="1791991" cy="1034646"/>
          </a:xfrm>
        </p:grpSpPr>
        <p:sp>
          <p:nvSpPr>
            <p:cNvPr id="38" name="Line 18"/>
            <p:cNvSpPr>
              <a:spLocks noChangeShapeType="1"/>
            </p:cNvSpPr>
            <p:nvPr/>
          </p:nvSpPr>
          <p:spPr bwMode="auto">
            <a:xfrm rot="21540000" flipV="1">
              <a:off x="4490613" y="3370082"/>
              <a:ext cx="1543267"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39" name="Line 21"/>
            <p:cNvSpPr>
              <a:spLocks noChangeShapeType="1"/>
            </p:cNvSpPr>
            <p:nvPr/>
          </p:nvSpPr>
          <p:spPr bwMode="auto">
            <a:xfrm rot="21540000" flipV="1">
              <a:off x="6024088" y="2335436"/>
              <a:ext cx="154718" cy="101897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40" name="TextBox 45"/>
            <p:cNvSpPr txBox="1">
              <a:spLocks noChangeArrowheads="1"/>
            </p:cNvSpPr>
            <p:nvPr/>
          </p:nvSpPr>
          <p:spPr bwMode="auto">
            <a:xfrm rot="21540000">
              <a:off x="4386815" y="2858637"/>
              <a:ext cx="1633356" cy="454617"/>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OUTCOMES</a:t>
              </a:r>
            </a:p>
          </p:txBody>
        </p:sp>
      </p:grpSp>
      <p:grpSp>
        <p:nvGrpSpPr>
          <p:cNvPr id="41" name="Group 110"/>
          <p:cNvGrpSpPr>
            <a:grpSpLocks/>
          </p:cNvGrpSpPr>
          <p:nvPr/>
        </p:nvGrpSpPr>
        <p:grpSpPr bwMode="auto">
          <a:xfrm>
            <a:off x="6090532" y="1856336"/>
            <a:ext cx="1397000" cy="368300"/>
            <a:chOff x="5834234" y="1906508"/>
            <a:chExt cx="1724739" cy="455379"/>
          </a:xfrm>
        </p:grpSpPr>
        <p:sp>
          <p:nvSpPr>
            <p:cNvPr id="42" name="Line 16"/>
            <p:cNvSpPr>
              <a:spLocks noChangeShapeType="1"/>
            </p:cNvSpPr>
            <p:nvPr/>
          </p:nvSpPr>
          <p:spPr bwMode="auto">
            <a:xfrm rot="21540000" flipV="1">
              <a:off x="6169383" y="2322630"/>
              <a:ext cx="1389590"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43" name="TextBox 42"/>
            <p:cNvSpPr txBox="1">
              <a:spLocks noChangeArrowheads="1"/>
            </p:cNvSpPr>
            <p:nvPr/>
          </p:nvSpPr>
          <p:spPr bwMode="auto">
            <a:xfrm rot="21540000">
              <a:off x="5834234" y="1906508"/>
              <a:ext cx="1632623" cy="455379"/>
            </a:xfrm>
            <a:prstGeom prst="rect">
              <a:avLst/>
            </a:prstGeom>
            <a:noFill/>
            <a:ln w="9525">
              <a:noFill/>
              <a:miter lim="800000"/>
              <a:headEnd/>
              <a:tailEnd/>
            </a:ln>
          </p:spPr>
          <p:txBody>
            <a:bodyPr>
              <a:spAutoFit/>
            </a:bodyPr>
            <a:lstStyle/>
            <a:p>
              <a:pPr algn="r">
                <a:defRPr/>
              </a:pPr>
              <a:r>
                <a:rPr lang="en-GB" sz="1800" b="1" dirty="0">
                  <a:solidFill>
                    <a:schemeClr val="accent1">
                      <a:lumMod val="50000"/>
                    </a:schemeClr>
                  </a:solidFill>
                  <a:latin typeface="Calibri" pitchFamily="34" charset="0"/>
                </a:rPr>
                <a:t>IMPACT</a:t>
              </a:r>
            </a:p>
          </p:txBody>
        </p:sp>
      </p:grpSp>
      <p:grpSp>
        <p:nvGrpSpPr>
          <p:cNvPr id="44" name="Group 107"/>
          <p:cNvGrpSpPr>
            <a:grpSpLocks/>
          </p:cNvGrpSpPr>
          <p:nvPr/>
        </p:nvGrpSpPr>
        <p:grpSpPr bwMode="auto">
          <a:xfrm>
            <a:off x="1285875" y="4946650"/>
            <a:ext cx="1506538" cy="1042988"/>
            <a:chOff x="1190652" y="4431492"/>
            <a:chExt cx="1859442" cy="1286910"/>
          </a:xfrm>
        </p:grpSpPr>
        <p:sp>
          <p:nvSpPr>
            <p:cNvPr id="45" name="Line 10"/>
            <p:cNvSpPr>
              <a:spLocks noChangeShapeType="1"/>
            </p:cNvSpPr>
            <p:nvPr/>
          </p:nvSpPr>
          <p:spPr bwMode="auto">
            <a:xfrm rot="21540000" flipV="1">
              <a:off x="1598201" y="5718402"/>
              <a:ext cx="1234403"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46" name="Line 12"/>
            <p:cNvSpPr>
              <a:spLocks noChangeShapeType="1"/>
            </p:cNvSpPr>
            <p:nvPr/>
          </p:nvSpPr>
          <p:spPr bwMode="auto">
            <a:xfrm rot="21540000" flipV="1">
              <a:off x="2820847" y="4431492"/>
              <a:ext cx="154791" cy="1275157"/>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47" name="TextBox 40"/>
            <p:cNvSpPr txBox="1">
              <a:spLocks noChangeArrowheads="1"/>
            </p:cNvSpPr>
            <p:nvPr/>
          </p:nvSpPr>
          <p:spPr bwMode="auto">
            <a:xfrm rot="21540000">
              <a:off x="1190652" y="5224793"/>
              <a:ext cx="1859442" cy="454434"/>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INPUTS</a:t>
              </a:r>
            </a:p>
          </p:txBody>
        </p:sp>
      </p:grpSp>
      <p:sp>
        <p:nvSpPr>
          <p:cNvPr id="48" name="Footer Placeholder 2"/>
          <p:cNvSpPr txBox="1">
            <a:spLocks/>
          </p:cNvSpPr>
          <p:nvPr/>
        </p:nvSpPr>
        <p:spPr bwMode="auto">
          <a:xfrm>
            <a:off x="7235825" y="6400800"/>
            <a:ext cx="1905000" cy="457200"/>
          </a:xfrm>
          <a:prstGeom prst="rect">
            <a:avLst/>
          </a:prstGeom>
          <a:noFill/>
          <a:ln w="9525">
            <a:noFill/>
            <a:miter lim="800000"/>
            <a:headEnd/>
            <a:tailEnd/>
          </a:ln>
        </p:spPr>
        <p:txBody>
          <a:bodyPr/>
          <a:lstStyle/>
          <a:p>
            <a:pPr algn="ctr" eaLnBrk="0" hangingPunct="0">
              <a:defRPr/>
            </a:pPr>
            <a:r>
              <a:rPr lang="en-US" sz="1000" b="1" dirty="0">
                <a:solidFill>
                  <a:schemeClr val="accent1">
                    <a:lumMod val="50000"/>
                  </a:schemeClr>
                </a:solidFill>
                <a:latin typeface="Calibri" pitchFamily="34" charset="0"/>
              </a:rPr>
              <a:t>Inspired by Jeff Conklin, cognexus.org</a:t>
            </a:r>
          </a:p>
          <a:p>
            <a:pPr algn="ctr" eaLnBrk="0" hangingPunct="0">
              <a:defRPr/>
            </a:pPr>
            <a:endParaRPr lang="en-US" sz="1000" b="1" dirty="0">
              <a:solidFill>
                <a:schemeClr val="accent1">
                  <a:lumMod val="50000"/>
                </a:schemeClr>
              </a:solidFill>
              <a:latin typeface="Calibri" pitchFamily="34" charset="0"/>
            </a:endParaRPr>
          </a:p>
        </p:txBody>
      </p:sp>
      <p:grpSp>
        <p:nvGrpSpPr>
          <p:cNvPr id="49" name="Group 38"/>
          <p:cNvGrpSpPr>
            <a:grpSpLocks/>
          </p:cNvGrpSpPr>
          <p:nvPr/>
        </p:nvGrpSpPr>
        <p:grpSpPr bwMode="auto">
          <a:xfrm>
            <a:off x="1571625" y="5967413"/>
            <a:ext cx="6643688" cy="461962"/>
            <a:chOff x="1571846" y="5967862"/>
            <a:chExt cx="6725622" cy="462119"/>
          </a:xfrm>
        </p:grpSpPr>
        <p:sp>
          <p:nvSpPr>
            <p:cNvPr id="50" name="Text Box 129"/>
            <p:cNvSpPr txBox="1">
              <a:spLocks noChangeArrowheads="1"/>
            </p:cNvSpPr>
            <p:nvPr/>
          </p:nvSpPr>
          <p:spPr bwMode="auto">
            <a:xfrm>
              <a:off x="4464586" y="5967862"/>
              <a:ext cx="1054243" cy="462119"/>
            </a:xfrm>
            <a:prstGeom prst="rect">
              <a:avLst/>
            </a:prstGeom>
            <a:noFill/>
            <a:ln w="9525">
              <a:noFill/>
              <a:miter lim="800000"/>
              <a:headEnd/>
              <a:tailEnd/>
            </a:ln>
          </p:spPr>
          <p:txBody>
            <a:bodyPr>
              <a:spAutoFit/>
            </a:bodyPr>
            <a:lstStyle/>
            <a:p>
              <a:pPr>
                <a:spcBef>
                  <a:spcPct val="50000"/>
                </a:spcBef>
                <a:buClr>
                  <a:schemeClr val="tx2"/>
                </a:buClr>
                <a:buFont typeface="Monotype Sorts" pitchFamily="2" charset="2"/>
                <a:buNone/>
                <a:defRPr/>
              </a:pPr>
              <a:r>
                <a:rPr lang="en-GB" sz="2400" b="1" i="1" kern="10" dirty="0">
                  <a:ln w="9525">
                    <a:noFill/>
                    <a:round/>
                    <a:headEnd/>
                    <a:tailEnd/>
                  </a:ln>
                  <a:solidFill>
                    <a:srgbClr val="254061"/>
                  </a:solidFill>
                  <a:latin typeface="+mn-lt"/>
                  <a:ea typeface="+mn-lt"/>
                  <a:cs typeface="+mn-lt"/>
                </a:rPr>
                <a:t>Time</a:t>
              </a:r>
              <a:endParaRPr lang="en-US" sz="2400" b="1" i="1" dirty="0">
                <a:solidFill>
                  <a:schemeClr val="accent1">
                    <a:lumMod val="50000"/>
                  </a:schemeClr>
                </a:solidFill>
                <a:latin typeface="+mn-lt"/>
              </a:endParaRPr>
            </a:p>
          </p:txBody>
        </p:sp>
        <p:sp>
          <p:nvSpPr>
            <p:cNvPr id="51" name="Line 9"/>
            <p:cNvSpPr>
              <a:spLocks noChangeShapeType="1"/>
            </p:cNvSpPr>
            <p:nvPr/>
          </p:nvSpPr>
          <p:spPr bwMode="auto">
            <a:xfrm rot="-60000">
              <a:off x="1571846" y="5972626"/>
              <a:ext cx="6725622" cy="85754"/>
            </a:xfrm>
            <a:prstGeom prst="line">
              <a:avLst/>
            </a:prstGeom>
            <a:noFill/>
            <a:ln w="38100">
              <a:solidFill>
                <a:srgbClr val="FFC000"/>
              </a:solidFill>
              <a:prstDash val="sysDot"/>
              <a:round/>
              <a:headEnd/>
              <a:tailEnd type="triangle" w="med" len="med"/>
            </a:ln>
          </p:spPr>
          <p:txBody>
            <a:bodyPr wrap="none" anchor="ctr"/>
            <a:lstStyle/>
            <a:p>
              <a:pPr>
                <a:defRPr/>
              </a:pPr>
              <a:endParaRPr lang="en-GB" b="1" dirty="0">
                <a:solidFill>
                  <a:schemeClr val="accent1">
                    <a:lumMod val="50000"/>
                  </a:schemeClr>
                </a:solidFill>
              </a:endParaRPr>
            </a:p>
          </p:txBody>
        </p:sp>
      </p:grpSp>
      <p:grpSp>
        <p:nvGrpSpPr>
          <p:cNvPr id="52" name="Group 37"/>
          <p:cNvGrpSpPr>
            <a:grpSpLocks/>
          </p:cNvGrpSpPr>
          <p:nvPr/>
        </p:nvGrpSpPr>
        <p:grpSpPr bwMode="auto">
          <a:xfrm>
            <a:off x="508000" y="503238"/>
            <a:ext cx="8485188" cy="6116637"/>
            <a:chOff x="541338" y="289410"/>
            <a:chExt cx="8484590" cy="6116223"/>
          </a:xfrm>
        </p:grpSpPr>
        <p:sp>
          <p:nvSpPr>
            <p:cNvPr id="53" name="Line 9"/>
            <p:cNvSpPr>
              <a:spLocks noChangeShapeType="1"/>
            </p:cNvSpPr>
            <p:nvPr/>
          </p:nvSpPr>
          <p:spPr bwMode="auto">
            <a:xfrm rot="21540000" flipV="1">
              <a:off x="1566791" y="2033954"/>
              <a:ext cx="6008265" cy="3704974"/>
            </a:xfrm>
            <a:prstGeom prst="line">
              <a:avLst/>
            </a:prstGeom>
            <a:noFill/>
            <a:ln w="38100">
              <a:solidFill>
                <a:srgbClr val="FFC000"/>
              </a:solidFill>
              <a:prstDash val="sysDot"/>
              <a:round/>
              <a:headEnd/>
              <a:tailEnd type="triangle" w="med" len="med"/>
            </a:ln>
          </p:spPr>
          <p:txBody>
            <a:bodyPr wrap="none" anchor="ctr"/>
            <a:lstStyle/>
            <a:p>
              <a:pPr>
                <a:defRPr/>
              </a:pPr>
              <a:endParaRPr lang="en-GB" b="1" dirty="0">
                <a:solidFill>
                  <a:schemeClr val="accent1">
                    <a:lumMod val="50000"/>
                  </a:schemeClr>
                </a:solidFill>
              </a:endParaRPr>
            </a:p>
          </p:txBody>
        </p:sp>
        <p:sp>
          <p:nvSpPr>
            <p:cNvPr id="54" name="WordArt 8"/>
            <p:cNvSpPr>
              <a:spLocks noChangeArrowheads="1" noChangeShapeType="1" noTextEdit="1"/>
            </p:cNvSpPr>
            <p:nvPr/>
          </p:nvSpPr>
          <p:spPr bwMode="auto">
            <a:xfrm rot="-179454">
              <a:off x="7510795" y="289410"/>
              <a:ext cx="1515133" cy="20049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Vision and </a:t>
              </a:r>
            </a:p>
            <a:p>
              <a:pPr algn="ctr"/>
              <a:r>
                <a:rPr lang="en-US" b="1" kern="10" dirty="0">
                  <a:solidFill>
                    <a:srgbClr val="254061"/>
                  </a:solidFill>
                  <a:latin typeface="+mn-lt"/>
                  <a:ea typeface="+mn-lt"/>
                  <a:cs typeface="+mn-lt"/>
                </a:rPr>
                <a:t>Mission</a:t>
              </a:r>
            </a:p>
          </p:txBody>
        </p:sp>
        <p:sp>
          <p:nvSpPr>
            <p:cNvPr id="55" name="WordArt 7"/>
            <p:cNvSpPr>
              <a:spLocks noChangeArrowheads="1" noChangeShapeType="1" noTextEdit="1"/>
            </p:cNvSpPr>
            <p:nvPr/>
          </p:nvSpPr>
          <p:spPr bwMode="auto">
            <a:xfrm rot="-504316">
              <a:off x="541338" y="5697715"/>
              <a:ext cx="1028645" cy="70791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Plan</a:t>
              </a:r>
            </a:p>
          </p:txBody>
        </p:sp>
      </p:grpSp>
    </p:spTree>
    <p:extLst>
      <p:ext uri="{BB962C8B-B14F-4D97-AF65-F5344CB8AC3E}">
        <p14:creationId xmlns:p14="http://schemas.microsoft.com/office/powerpoint/2010/main" val="360830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checkerboard(across)">
                                      <p:cBhvr>
                                        <p:cTn id="11" dur="500"/>
                                        <p:tgtEl>
                                          <p:spTgt spid="28">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p:bldP spid="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0"/>
            <a:ext cx="8064896" cy="908720"/>
          </a:xfrm>
        </p:spPr>
        <p:txBody>
          <a:bodyPr/>
          <a:lstStyle/>
          <a:p>
            <a:r>
              <a:rPr lang="en-GB" dirty="0"/>
              <a:t>But usually not for outcomes and impact</a:t>
            </a:r>
            <a:endParaRPr lang="en-US" dirty="0"/>
          </a:p>
        </p:txBody>
      </p:sp>
      <p:sp>
        <p:nvSpPr>
          <p:cNvPr id="52" name="Rounded Rectangle 51"/>
          <p:cNvSpPr/>
          <p:nvPr/>
        </p:nvSpPr>
        <p:spPr>
          <a:xfrm>
            <a:off x="395288" y="6357938"/>
            <a:ext cx="2357437" cy="3571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grpSp>
        <p:nvGrpSpPr>
          <p:cNvPr id="53" name="Group 107"/>
          <p:cNvGrpSpPr>
            <a:grpSpLocks/>
          </p:cNvGrpSpPr>
          <p:nvPr/>
        </p:nvGrpSpPr>
        <p:grpSpPr bwMode="auto">
          <a:xfrm>
            <a:off x="2154238" y="3875088"/>
            <a:ext cx="1660525" cy="1042987"/>
            <a:chOff x="923977" y="4431492"/>
            <a:chExt cx="2051716" cy="1286910"/>
          </a:xfrm>
        </p:grpSpPr>
        <p:sp>
          <p:nvSpPr>
            <p:cNvPr id="54" name="Line 10"/>
            <p:cNvSpPr>
              <a:spLocks noChangeShapeType="1"/>
            </p:cNvSpPr>
            <p:nvPr/>
          </p:nvSpPr>
          <p:spPr bwMode="auto">
            <a:xfrm rot="21540000" flipV="1">
              <a:off x="1597739" y="5718402"/>
              <a:ext cx="1234831"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5" name="Line 12"/>
            <p:cNvSpPr>
              <a:spLocks noChangeShapeType="1"/>
            </p:cNvSpPr>
            <p:nvPr/>
          </p:nvSpPr>
          <p:spPr bwMode="auto">
            <a:xfrm rot="21540000" flipV="1">
              <a:off x="2821339" y="4431492"/>
              <a:ext cx="154354" cy="1274885"/>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6" name="TextBox 51"/>
            <p:cNvSpPr txBox="1">
              <a:spLocks noChangeArrowheads="1"/>
            </p:cNvSpPr>
            <p:nvPr/>
          </p:nvSpPr>
          <p:spPr bwMode="auto">
            <a:xfrm rot="-60000">
              <a:off x="923977" y="5262131"/>
              <a:ext cx="1934028" cy="37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b="1" dirty="0">
                  <a:solidFill>
                    <a:schemeClr val="bg1"/>
                  </a:solidFill>
                  <a:latin typeface="Calibri" pitchFamily="34" charset="0"/>
                </a:rPr>
                <a:t>ACTIVITIES</a:t>
              </a:r>
            </a:p>
          </p:txBody>
        </p:sp>
      </p:grpSp>
      <p:grpSp>
        <p:nvGrpSpPr>
          <p:cNvPr id="68" name="Group 107"/>
          <p:cNvGrpSpPr>
            <a:grpSpLocks/>
          </p:cNvGrpSpPr>
          <p:nvPr/>
        </p:nvGrpSpPr>
        <p:grpSpPr bwMode="auto">
          <a:xfrm>
            <a:off x="1289050" y="4946650"/>
            <a:ext cx="1506538" cy="1042988"/>
            <a:chOff x="1190652" y="4431492"/>
            <a:chExt cx="1859442" cy="1286910"/>
          </a:xfrm>
        </p:grpSpPr>
        <p:sp>
          <p:nvSpPr>
            <p:cNvPr id="69" name="Line 10"/>
            <p:cNvSpPr>
              <a:spLocks noChangeShapeType="1"/>
            </p:cNvSpPr>
            <p:nvPr/>
          </p:nvSpPr>
          <p:spPr bwMode="auto">
            <a:xfrm rot="21540000" flipV="1">
              <a:off x="1597739" y="5718402"/>
              <a:ext cx="1234831"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0" name="Line 12"/>
            <p:cNvSpPr>
              <a:spLocks noChangeShapeType="1"/>
            </p:cNvSpPr>
            <p:nvPr/>
          </p:nvSpPr>
          <p:spPr bwMode="auto">
            <a:xfrm rot="21540000" flipV="1">
              <a:off x="2821339" y="4431492"/>
              <a:ext cx="154354" cy="1274885"/>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1" name="TextBox 40"/>
            <p:cNvSpPr txBox="1">
              <a:spLocks noChangeArrowheads="1"/>
            </p:cNvSpPr>
            <p:nvPr/>
          </p:nvSpPr>
          <p:spPr bwMode="auto">
            <a:xfrm rot="-60000">
              <a:off x="1190652" y="5262130"/>
              <a:ext cx="1859442" cy="37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400" b="1" dirty="0">
                  <a:solidFill>
                    <a:schemeClr val="bg1"/>
                  </a:solidFill>
                  <a:latin typeface="Calibri" pitchFamily="34" charset="0"/>
                </a:rPr>
                <a:t>INPUTS</a:t>
              </a:r>
            </a:p>
          </p:txBody>
        </p:sp>
      </p:grpSp>
      <p:sp>
        <p:nvSpPr>
          <p:cNvPr id="72" name="Footer Placeholder 2"/>
          <p:cNvSpPr txBox="1">
            <a:spLocks/>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 dirty="0">
                <a:solidFill>
                  <a:schemeClr val="bg1"/>
                </a:solidFill>
                <a:latin typeface="Calibri" pitchFamily="34" charset="0"/>
              </a:rPr>
              <a:t>Inspired by Jeff Conklin, cognexus.org</a:t>
            </a:r>
          </a:p>
          <a:p>
            <a:pPr algn="ctr"/>
            <a:endParaRPr lang="en-US" sz="1000" dirty="0">
              <a:solidFill>
                <a:schemeClr val="bg1"/>
              </a:solidFill>
              <a:latin typeface="Calibri" pitchFamily="34" charset="0"/>
            </a:endParaRPr>
          </a:p>
        </p:txBody>
      </p:sp>
      <p:grpSp>
        <p:nvGrpSpPr>
          <p:cNvPr id="75" name="Group 107"/>
          <p:cNvGrpSpPr>
            <a:grpSpLocks/>
          </p:cNvGrpSpPr>
          <p:nvPr/>
        </p:nvGrpSpPr>
        <p:grpSpPr bwMode="auto">
          <a:xfrm>
            <a:off x="1983017" y="3875088"/>
            <a:ext cx="1828571" cy="1042987"/>
            <a:chOff x="716342" y="4431492"/>
            <a:chExt cx="2259351" cy="1286910"/>
          </a:xfrm>
        </p:grpSpPr>
        <p:sp>
          <p:nvSpPr>
            <p:cNvPr id="76" name="Line 10"/>
            <p:cNvSpPr>
              <a:spLocks noChangeShapeType="1"/>
            </p:cNvSpPr>
            <p:nvPr/>
          </p:nvSpPr>
          <p:spPr bwMode="auto">
            <a:xfrm rot="21540000" flipV="1">
              <a:off x="1596767" y="5718402"/>
              <a:ext cx="1235737"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77" name="Line 12"/>
            <p:cNvSpPr>
              <a:spLocks noChangeShapeType="1"/>
            </p:cNvSpPr>
            <p:nvPr/>
          </p:nvSpPr>
          <p:spPr bwMode="auto">
            <a:xfrm rot="21540000" flipV="1">
              <a:off x="2820735" y="4431492"/>
              <a:ext cx="154958" cy="1275157"/>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78" name="TextBox 51"/>
            <p:cNvSpPr txBox="1">
              <a:spLocks noChangeArrowheads="1"/>
            </p:cNvSpPr>
            <p:nvPr/>
          </p:nvSpPr>
          <p:spPr bwMode="auto">
            <a:xfrm rot="21540000">
              <a:off x="716342" y="5224792"/>
              <a:ext cx="2127431" cy="454434"/>
            </a:xfrm>
            <a:prstGeom prst="rect">
              <a:avLst/>
            </a:prstGeom>
            <a:noFill/>
            <a:ln w="9525">
              <a:noFill/>
              <a:miter lim="800000"/>
              <a:headEnd/>
              <a:tailEnd/>
            </a:ln>
          </p:spPr>
          <p:txBody>
            <a:bodyPr>
              <a:spAutoFit/>
            </a:bodyPr>
            <a:lstStyle/>
            <a:p>
              <a:pPr algn="r">
                <a:defRPr/>
              </a:pPr>
              <a:r>
                <a:rPr lang="en-GB" sz="1800" b="1" dirty="0">
                  <a:solidFill>
                    <a:schemeClr val="accent1">
                      <a:lumMod val="50000"/>
                    </a:schemeClr>
                  </a:solidFill>
                  <a:latin typeface="Calibri" pitchFamily="34" charset="0"/>
                </a:rPr>
                <a:t>ACTIVITIES</a:t>
              </a:r>
            </a:p>
          </p:txBody>
        </p:sp>
      </p:grpSp>
      <p:grpSp>
        <p:nvGrpSpPr>
          <p:cNvPr id="79" name="Group 108"/>
          <p:cNvGrpSpPr>
            <a:grpSpLocks/>
          </p:cNvGrpSpPr>
          <p:nvPr/>
        </p:nvGrpSpPr>
        <p:grpSpPr bwMode="auto">
          <a:xfrm>
            <a:off x="3627438" y="3022848"/>
            <a:ext cx="1419225" cy="838200"/>
            <a:chOff x="2748680" y="3384821"/>
            <a:chExt cx="1750292" cy="1033299"/>
          </a:xfrm>
        </p:grpSpPr>
        <p:sp>
          <p:nvSpPr>
            <p:cNvPr id="80" name="Line 17"/>
            <p:cNvSpPr>
              <a:spLocks noChangeShapeType="1"/>
            </p:cNvSpPr>
            <p:nvPr/>
          </p:nvSpPr>
          <p:spPr bwMode="auto">
            <a:xfrm rot="21540000" flipV="1">
              <a:off x="2964040" y="4418120"/>
              <a:ext cx="1390053"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81" name="Line 20"/>
            <p:cNvSpPr>
              <a:spLocks noChangeShapeType="1"/>
            </p:cNvSpPr>
            <p:nvPr/>
          </p:nvSpPr>
          <p:spPr bwMode="auto">
            <a:xfrm rot="21540000" flipV="1">
              <a:off x="4344304" y="3384821"/>
              <a:ext cx="154668" cy="1019601"/>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82" name="TextBox 48"/>
            <p:cNvSpPr txBox="1">
              <a:spLocks noChangeArrowheads="1"/>
            </p:cNvSpPr>
            <p:nvPr/>
          </p:nvSpPr>
          <p:spPr bwMode="auto">
            <a:xfrm rot="21540000">
              <a:off x="2748680" y="3926912"/>
              <a:ext cx="1632823" cy="454025"/>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OUTPUTS</a:t>
              </a:r>
            </a:p>
          </p:txBody>
        </p:sp>
      </p:grpSp>
      <p:grpSp>
        <p:nvGrpSpPr>
          <p:cNvPr id="83" name="Group 109"/>
          <p:cNvGrpSpPr>
            <a:grpSpLocks/>
          </p:cNvGrpSpPr>
          <p:nvPr/>
        </p:nvGrpSpPr>
        <p:grpSpPr bwMode="auto">
          <a:xfrm>
            <a:off x="4954527" y="2204864"/>
            <a:ext cx="1452562" cy="838200"/>
            <a:chOff x="4386815" y="2335436"/>
            <a:chExt cx="1791991" cy="1034646"/>
          </a:xfrm>
        </p:grpSpPr>
        <p:sp>
          <p:nvSpPr>
            <p:cNvPr id="84" name="Line 18"/>
            <p:cNvSpPr>
              <a:spLocks noChangeShapeType="1"/>
            </p:cNvSpPr>
            <p:nvPr/>
          </p:nvSpPr>
          <p:spPr bwMode="auto">
            <a:xfrm rot="21540000" flipV="1">
              <a:off x="4490613" y="3370082"/>
              <a:ext cx="1543267"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85" name="Line 21"/>
            <p:cNvSpPr>
              <a:spLocks noChangeShapeType="1"/>
            </p:cNvSpPr>
            <p:nvPr/>
          </p:nvSpPr>
          <p:spPr bwMode="auto">
            <a:xfrm rot="21540000" flipV="1">
              <a:off x="6024088" y="2335436"/>
              <a:ext cx="154718" cy="101897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86" name="TextBox 45"/>
            <p:cNvSpPr txBox="1">
              <a:spLocks noChangeArrowheads="1"/>
            </p:cNvSpPr>
            <p:nvPr/>
          </p:nvSpPr>
          <p:spPr bwMode="auto">
            <a:xfrm rot="21540000">
              <a:off x="4386815" y="2858637"/>
              <a:ext cx="1633356" cy="454617"/>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OUTCOMES</a:t>
              </a:r>
            </a:p>
          </p:txBody>
        </p:sp>
      </p:grpSp>
      <p:grpSp>
        <p:nvGrpSpPr>
          <p:cNvPr id="87" name="Group 110"/>
          <p:cNvGrpSpPr>
            <a:grpSpLocks/>
          </p:cNvGrpSpPr>
          <p:nvPr/>
        </p:nvGrpSpPr>
        <p:grpSpPr bwMode="auto">
          <a:xfrm>
            <a:off x="6084168" y="1836564"/>
            <a:ext cx="1397000" cy="368300"/>
            <a:chOff x="5834234" y="1906508"/>
            <a:chExt cx="1724739" cy="455379"/>
          </a:xfrm>
        </p:grpSpPr>
        <p:sp>
          <p:nvSpPr>
            <p:cNvPr id="88" name="Line 16"/>
            <p:cNvSpPr>
              <a:spLocks noChangeShapeType="1"/>
            </p:cNvSpPr>
            <p:nvPr/>
          </p:nvSpPr>
          <p:spPr bwMode="auto">
            <a:xfrm rot="21540000" flipV="1">
              <a:off x="6169383" y="2322630"/>
              <a:ext cx="1389590"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89" name="TextBox 88"/>
            <p:cNvSpPr txBox="1">
              <a:spLocks noChangeArrowheads="1"/>
            </p:cNvSpPr>
            <p:nvPr/>
          </p:nvSpPr>
          <p:spPr bwMode="auto">
            <a:xfrm rot="21540000">
              <a:off x="5834234" y="1906508"/>
              <a:ext cx="1632623" cy="455379"/>
            </a:xfrm>
            <a:prstGeom prst="rect">
              <a:avLst/>
            </a:prstGeom>
            <a:noFill/>
            <a:ln w="9525">
              <a:noFill/>
              <a:miter lim="800000"/>
              <a:headEnd/>
              <a:tailEnd/>
            </a:ln>
          </p:spPr>
          <p:txBody>
            <a:bodyPr>
              <a:spAutoFit/>
            </a:bodyPr>
            <a:lstStyle/>
            <a:p>
              <a:pPr algn="r">
                <a:defRPr/>
              </a:pPr>
              <a:r>
                <a:rPr lang="en-GB" sz="1800" b="1" dirty="0">
                  <a:solidFill>
                    <a:schemeClr val="accent1">
                      <a:lumMod val="50000"/>
                    </a:schemeClr>
                  </a:solidFill>
                  <a:latin typeface="Calibri" pitchFamily="34" charset="0"/>
                </a:rPr>
                <a:t>IMPACT</a:t>
              </a:r>
            </a:p>
          </p:txBody>
        </p:sp>
      </p:grpSp>
      <p:grpSp>
        <p:nvGrpSpPr>
          <p:cNvPr id="90" name="Group 107"/>
          <p:cNvGrpSpPr>
            <a:grpSpLocks/>
          </p:cNvGrpSpPr>
          <p:nvPr/>
        </p:nvGrpSpPr>
        <p:grpSpPr bwMode="auto">
          <a:xfrm>
            <a:off x="1285875" y="4946650"/>
            <a:ext cx="1506538" cy="1042988"/>
            <a:chOff x="1190652" y="4431492"/>
            <a:chExt cx="1859442" cy="1286910"/>
          </a:xfrm>
        </p:grpSpPr>
        <p:sp>
          <p:nvSpPr>
            <p:cNvPr id="91" name="Line 10"/>
            <p:cNvSpPr>
              <a:spLocks noChangeShapeType="1"/>
            </p:cNvSpPr>
            <p:nvPr/>
          </p:nvSpPr>
          <p:spPr bwMode="auto">
            <a:xfrm rot="21540000" flipV="1">
              <a:off x="1598201" y="5718402"/>
              <a:ext cx="1234403" cy="0"/>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92" name="Line 12"/>
            <p:cNvSpPr>
              <a:spLocks noChangeShapeType="1"/>
            </p:cNvSpPr>
            <p:nvPr/>
          </p:nvSpPr>
          <p:spPr bwMode="auto">
            <a:xfrm rot="21540000" flipV="1">
              <a:off x="2820847" y="4431492"/>
              <a:ext cx="154791" cy="1275157"/>
            </a:xfrm>
            <a:prstGeom prst="line">
              <a:avLst/>
            </a:prstGeom>
            <a:noFill/>
            <a:ln w="57150">
              <a:solidFill>
                <a:schemeClr val="accent6">
                  <a:lumMod val="50000"/>
                </a:schemeClr>
              </a:solidFill>
              <a:round/>
              <a:headEnd/>
              <a:tailEnd/>
            </a:ln>
          </p:spPr>
          <p:txBody>
            <a:bodyPr wrap="none" anchor="ctr"/>
            <a:lstStyle/>
            <a:p>
              <a:pPr>
                <a:defRPr/>
              </a:pPr>
              <a:endParaRPr lang="en-GB" b="1" dirty="0">
                <a:solidFill>
                  <a:schemeClr val="accent1">
                    <a:lumMod val="50000"/>
                  </a:schemeClr>
                </a:solidFill>
              </a:endParaRPr>
            </a:p>
          </p:txBody>
        </p:sp>
        <p:sp>
          <p:nvSpPr>
            <p:cNvPr id="93" name="TextBox 40"/>
            <p:cNvSpPr txBox="1">
              <a:spLocks noChangeArrowheads="1"/>
            </p:cNvSpPr>
            <p:nvPr/>
          </p:nvSpPr>
          <p:spPr bwMode="auto">
            <a:xfrm rot="21540000">
              <a:off x="1190652" y="5224793"/>
              <a:ext cx="1859442" cy="454434"/>
            </a:xfrm>
            <a:prstGeom prst="rect">
              <a:avLst/>
            </a:prstGeom>
            <a:noFill/>
            <a:ln w="9525">
              <a:noFill/>
              <a:miter lim="800000"/>
              <a:headEnd/>
              <a:tailEnd/>
            </a:ln>
          </p:spPr>
          <p:txBody>
            <a:bodyPr>
              <a:spAutoFit/>
            </a:bodyPr>
            <a:lstStyle/>
            <a:p>
              <a:pPr algn="ctr">
                <a:defRPr/>
              </a:pPr>
              <a:r>
                <a:rPr lang="en-GB" sz="1800" b="1" dirty="0">
                  <a:solidFill>
                    <a:schemeClr val="accent1">
                      <a:lumMod val="50000"/>
                    </a:schemeClr>
                  </a:solidFill>
                  <a:latin typeface="Calibri" pitchFamily="34" charset="0"/>
                </a:rPr>
                <a:t>INPUTS</a:t>
              </a:r>
            </a:p>
          </p:txBody>
        </p:sp>
      </p:grpSp>
      <p:sp>
        <p:nvSpPr>
          <p:cNvPr id="94" name="Footer Placeholder 2"/>
          <p:cNvSpPr txBox="1">
            <a:spLocks/>
          </p:cNvSpPr>
          <p:nvPr/>
        </p:nvSpPr>
        <p:spPr bwMode="auto">
          <a:xfrm>
            <a:off x="7235825" y="6400800"/>
            <a:ext cx="1905000" cy="457200"/>
          </a:xfrm>
          <a:prstGeom prst="rect">
            <a:avLst/>
          </a:prstGeom>
          <a:noFill/>
          <a:ln w="9525">
            <a:noFill/>
            <a:miter lim="800000"/>
            <a:headEnd/>
            <a:tailEnd/>
          </a:ln>
        </p:spPr>
        <p:txBody>
          <a:bodyPr/>
          <a:lstStyle/>
          <a:p>
            <a:pPr algn="ctr" eaLnBrk="0" hangingPunct="0">
              <a:defRPr/>
            </a:pPr>
            <a:r>
              <a:rPr lang="en-US" sz="1000" b="1" dirty="0">
                <a:solidFill>
                  <a:schemeClr val="accent1">
                    <a:lumMod val="50000"/>
                  </a:schemeClr>
                </a:solidFill>
                <a:latin typeface="Calibri" pitchFamily="34" charset="0"/>
              </a:rPr>
              <a:t>Inspired by Jeff Conklin, cognexus.org</a:t>
            </a:r>
          </a:p>
          <a:p>
            <a:pPr algn="ctr" eaLnBrk="0" hangingPunct="0">
              <a:defRPr/>
            </a:pPr>
            <a:endParaRPr lang="en-US" sz="1000" b="1" dirty="0">
              <a:solidFill>
                <a:schemeClr val="accent1">
                  <a:lumMod val="50000"/>
                </a:schemeClr>
              </a:solidFill>
              <a:latin typeface="Calibri" pitchFamily="34" charset="0"/>
            </a:endParaRPr>
          </a:p>
        </p:txBody>
      </p:sp>
      <p:grpSp>
        <p:nvGrpSpPr>
          <p:cNvPr id="95" name="Group 38"/>
          <p:cNvGrpSpPr>
            <a:grpSpLocks/>
          </p:cNvGrpSpPr>
          <p:nvPr/>
        </p:nvGrpSpPr>
        <p:grpSpPr bwMode="auto">
          <a:xfrm>
            <a:off x="1571625" y="5967413"/>
            <a:ext cx="6643688" cy="461962"/>
            <a:chOff x="1571846" y="5967862"/>
            <a:chExt cx="6725622" cy="462119"/>
          </a:xfrm>
        </p:grpSpPr>
        <p:sp>
          <p:nvSpPr>
            <p:cNvPr id="96" name="Text Box 129"/>
            <p:cNvSpPr txBox="1">
              <a:spLocks noChangeArrowheads="1"/>
            </p:cNvSpPr>
            <p:nvPr/>
          </p:nvSpPr>
          <p:spPr bwMode="auto">
            <a:xfrm>
              <a:off x="4464586" y="5967862"/>
              <a:ext cx="1054243" cy="462119"/>
            </a:xfrm>
            <a:prstGeom prst="rect">
              <a:avLst/>
            </a:prstGeom>
            <a:noFill/>
            <a:ln w="9525">
              <a:noFill/>
              <a:miter lim="800000"/>
              <a:headEnd/>
              <a:tailEnd/>
            </a:ln>
          </p:spPr>
          <p:txBody>
            <a:bodyPr>
              <a:spAutoFit/>
            </a:bodyPr>
            <a:lstStyle/>
            <a:p>
              <a:pPr>
                <a:spcBef>
                  <a:spcPct val="50000"/>
                </a:spcBef>
                <a:buClr>
                  <a:schemeClr val="tx2"/>
                </a:buClr>
                <a:buFont typeface="Monotype Sorts" pitchFamily="2" charset="2"/>
                <a:buNone/>
                <a:defRPr/>
              </a:pPr>
              <a:r>
                <a:rPr lang="en-GB" sz="2400" b="1" i="1" kern="10" dirty="0">
                  <a:ln w="9525">
                    <a:noFill/>
                    <a:round/>
                    <a:headEnd/>
                    <a:tailEnd/>
                  </a:ln>
                  <a:solidFill>
                    <a:srgbClr val="254061"/>
                  </a:solidFill>
                  <a:latin typeface="+mn-lt"/>
                  <a:ea typeface="+mn-lt"/>
                  <a:cs typeface="+mn-lt"/>
                </a:rPr>
                <a:t>Time</a:t>
              </a:r>
              <a:endParaRPr lang="en-US" sz="2400" b="1" i="1" dirty="0">
                <a:solidFill>
                  <a:schemeClr val="accent1">
                    <a:lumMod val="50000"/>
                  </a:schemeClr>
                </a:solidFill>
                <a:latin typeface="+mn-lt"/>
              </a:endParaRPr>
            </a:p>
          </p:txBody>
        </p:sp>
        <p:sp>
          <p:nvSpPr>
            <p:cNvPr id="97" name="Line 9"/>
            <p:cNvSpPr>
              <a:spLocks noChangeShapeType="1"/>
            </p:cNvSpPr>
            <p:nvPr/>
          </p:nvSpPr>
          <p:spPr bwMode="auto">
            <a:xfrm rot="-60000">
              <a:off x="1571846" y="5972626"/>
              <a:ext cx="6725622" cy="85754"/>
            </a:xfrm>
            <a:prstGeom prst="line">
              <a:avLst/>
            </a:prstGeom>
            <a:noFill/>
            <a:ln w="38100">
              <a:solidFill>
                <a:srgbClr val="FFC000"/>
              </a:solidFill>
              <a:prstDash val="sysDot"/>
              <a:round/>
              <a:headEnd/>
              <a:tailEnd type="triangle" w="med" len="med"/>
            </a:ln>
          </p:spPr>
          <p:txBody>
            <a:bodyPr wrap="none" anchor="ctr"/>
            <a:lstStyle/>
            <a:p>
              <a:pPr>
                <a:defRPr/>
              </a:pPr>
              <a:endParaRPr lang="en-GB" b="1" dirty="0">
                <a:solidFill>
                  <a:schemeClr val="accent1">
                    <a:lumMod val="50000"/>
                  </a:schemeClr>
                </a:solidFill>
              </a:endParaRPr>
            </a:p>
          </p:txBody>
        </p:sp>
      </p:grpSp>
      <p:grpSp>
        <p:nvGrpSpPr>
          <p:cNvPr id="98" name="Group 37"/>
          <p:cNvGrpSpPr>
            <a:grpSpLocks/>
          </p:cNvGrpSpPr>
          <p:nvPr/>
        </p:nvGrpSpPr>
        <p:grpSpPr bwMode="auto">
          <a:xfrm>
            <a:off x="508000" y="503238"/>
            <a:ext cx="8485188" cy="6116637"/>
            <a:chOff x="541338" y="289410"/>
            <a:chExt cx="8484590" cy="6116223"/>
          </a:xfrm>
        </p:grpSpPr>
        <p:sp>
          <p:nvSpPr>
            <p:cNvPr id="99" name="Line 9"/>
            <p:cNvSpPr>
              <a:spLocks noChangeShapeType="1"/>
            </p:cNvSpPr>
            <p:nvPr/>
          </p:nvSpPr>
          <p:spPr bwMode="auto">
            <a:xfrm rot="21540000" flipV="1">
              <a:off x="1566791" y="2033954"/>
              <a:ext cx="6008265" cy="3704974"/>
            </a:xfrm>
            <a:prstGeom prst="line">
              <a:avLst/>
            </a:prstGeom>
            <a:noFill/>
            <a:ln w="38100">
              <a:solidFill>
                <a:srgbClr val="FFC000"/>
              </a:solidFill>
              <a:prstDash val="sysDot"/>
              <a:round/>
              <a:headEnd/>
              <a:tailEnd type="triangle" w="med" len="med"/>
            </a:ln>
          </p:spPr>
          <p:txBody>
            <a:bodyPr wrap="none" anchor="ctr"/>
            <a:lstStyle/>
            <a:p>
              <a:pPr>
                <a:defRPr/>
              </a:pPr>
              <a:endParaRPr lang="en-GB" b="1" dirty="0">
                <a:solidFill>
                  <a:schemeClr val="accent1">
                    <a:lumMod val="50000"/>
                  </a:schemeClr>
                </a:solidFill>
              </a:endParaRPr>
            </a:p>
          </p:txBody>
        </p:sp>
        <p:sp>
          <p:nvSpPr>
            <p:cNvPr id="100" name="WordArt 8"/>
            <p:cNvSpPr>
              <a:spLocks noChangeArrowheads="1" noChangeShapeType="1" noTextEdit="1"/>
            </p:cNvSpPr>
            <p:nvPr/>
          </p:nvSpPr>
          <p:spPr bwMode="auto">
            <a:xfrm rot="-179454">
              <a:off x="7510795" y="289410"/>
              <a:ext cx="1515133" cy="20049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Vision and </a:t>
              </a:r>
            </a:p>
            <a:p>
              <a:pPr algn="ctr"/>
              <a:r>
                <a:rPr lang="en-US" b="1" kern="10" dirty="0">
                  <a:solidFill>
                    <a:srgbClr val="254061"/>
                  </a:solidFill>
                  <a:latin typeface="+mn-lt"/>
                  <a:ea typeface="+mn-lt"/>
                  <a:cs typeface="+mn-lt"/>
                </a:rPr>
                <a:t>Mission</a:t>
              </a:r>
            </a:p>
          </p:txBody>
        </p:sp>
        <p:sp>
          <p:nvSpPr>
            <p:cNvPr id="101" name="WordArt 7"/>
            <p:cNvSpPr>
              <a:spLocks noChangeArrowheads="1" noChangeShapeType="1" noTextEdit="1"/>
            </p:cNvSpPr>
            <p:nvPr/>
          </p:nvSpPr>
          <p:spPr bwMode="auto">
            <a:xfrm rot="-504316">
              <a:off x="541338" y="5697715"/>
              <a:ext cx="1028645" cy="70791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Plan</a:t>
              </a:r>
            </a:p>
          </p:txBody>
        </p:sp>
      </p:grpSp>
      <p:grpSp>
        <p:nvGrpSpPr>
          <p:cNvPr id="104" name="Group 103"/>
          <p:cNvGrpSpPr>
            <a:grpSpLocks/>
          </p:cNvGrpSpPr>
          <p:nvPr/>
        </p:nvGrpSpPr>
        <p:grpSpPr bwMode="auto">
          <a:xfrm>
            <a:off x="5786438" y="3113088"/>
            <a:ext cx="3086100" cy="3000375"/>
            <a:chOff x="5786438" y="3113088"/>
            <a:chExt cx="3086100" cy="3000375"/>
          </a:xfrm>
        </p:grpSpPr>
        <p:sp>
          <p:nvSpPr>
            <p:cNvPr id="105" name="TextBox 104"/>
            <p:cNvSpPr txBox="1">
              <a:spLocks noChangeArrowheads="1"/>
            </p:cNvSpPr>
            <p:nvPr/>
          </p:nvSpPr>
          <p:spPr bwMode="auto">
            <a:xfrm>
              <a:off x="5867400" y="3182938"/>
              <a:ext cx="2819400" cy="2862262"/>
            </a:xfrm>
            <a:prstGeom prst="rect">
              <a:avLst/>
            </a:prstGeom>
            <a:noFill/>
            <a:ln w="9525">
              <a:noFill/>
              <a:miter lim="800000"/>
              <a:headEnd/>
              <a:tailEnd/>
            </a:ln>
          </p:spPr>
          <p:txBody>
            <a:bodyPr>
              <a:spAutoFit/>
            </a:bodyPr>
            <a:lstStyle/>
            <a:p>
              <a:pPr>
                <a:buClr>
                  <a:srgbClr val="FFFF00"/>
                </a:buClr>
                <a:defRPr/>
              </a:pPr>
              <a:r>
                <a:rPr lang="en-US" sz="2000" dirty="0">
                  <a:solidFill>
                    <a:schemeClr val="accent1">
                      <a:lumMod val="50000"/>
                    </a:schemeClr>
                  </a:solidFill>
                  <a:latin typeface="Calibri" pitchFamily="34" charset="0"/>
                </a:rPr>
                <a:t>Long-term, sustainable changes in the conditions of people and the state of the environment that structurally reduce poverty, improve human well-being and protect and conserve natural resources. </a:t>
              </a:r>
            </a:p>
          </p:txBody>
        </p:sp>
        <p:sp>
          <p:nvSpPr>
            <p:cNvPr id="106" name="Rounded Rectangular Callout 105"/>
            <p:cNvSpPr/>
            <p:nvPr/>
          </p:nvSpPr>
          <p:spPr>
            <a:xfrm>
              <a:off x="5786438" y="3113088"/>
              <a:ext cx="3086100" cy="3000375"/>
            </a:xfrm>
            <a:prstGeom prst="wedgeRoundRectCallout">
              <a:avLst>
                <a:gd name="adj1" fmla="val -12000"/>
                <a:gd name="adj2" fmla="val -82875"/>
                <a:gd name="adj3" fmla="val 16667"/>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fontAlgn="auto">
                <a:spcBef>
                  <a:spcPts val="0"/>
                </a:spcBef>
                <a:spcAft>
                  <a:spcPts val="0"/>
                </a:spcAft>
                <a:buClr>
                  <a:srgbClr val="FFFF00"/>
                </a:buClr>
                <a:defRPr/>
              </a:pPr>
              <a:endParaRPr lang="en-GB" sz="2000" dirty="0">
                <a:solidFill>
                  <a:schemeClr val="bg1"/>
                </a:solidFill>
              </a:endParaRPr>
            </a:p>
          </p:txBody>
        </p:sp>
      </p:grpSp>
      <p:grpSp>
        <p:nvGrpSpPr>
          <p:cNvPr id="107" name="Group 106"/>
          <p:cNvGrpSpPr>
            <a:grpSpLocks/>
          </p:cNvGrpSpPr>
          <p:nvPr/>
        </p:nvGrpSpPr>
        <p:grpSpPr bwMode="auto">
          <a:xfrm>
            <a:off x="571500" y="1785938"/>
            <a:ext cx="3086100" cy="2500312"/>
            <a:chOff x="571500" y="1785938"/>
            <a:chExt cx="3086100" cy="2500312"/>
          </a:xfrm>
        </p:grpSpPr>
        <p:sp>
          <p:nvSpPr>
            <p:cNvPr id="108" name="Rounded Rectangular Callout 107"/>
            <p:cNvSpPr/>
            <p:nvPr/>
          </p:nvSpPr>
          <p:spPr>
            <a:xfrm>
              <a:off x="571500" y="1785938"/>
              <a:ext cx="3086100" cy="2500312"/>
            </a:xfrm>
            <a:prstGeom prst="wedgeRoundRectCallout">
              <a:avLst>
                <a:gd name="adj1" fmla="val 95256"/>
                <a:gd name="adj2" fmla="val -9650"/>
                <a:gd name="adj3" fmla="val 16667"/>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fontAlgn="auto">
                <a:spcBef>
                  <a:spcPts val="0"/>
                </a:spcBef>
                <a:spcAft>
                  <a:spcPts val="0"/>
                </a:spcAft>
                <a:buClr>
                  <a:srgbClr val="FFFF00"/>
                </a:buClr>
                <a:defRPr/>
              </a:pPr>
              <a:endParaRPr lang="en-GB" sz="2000" dirty="0">
                <a:solidFill>
                  <a:schemeClr val="bg1"/>
                </a:solidFill>
              </a:endParaRPr>
            </a:p>
          </p:txBody>
        </p:sp>
        <p:sp>
          <p:nvSpPr>
            <p:cNvPr id="109" name="TextBox 108"/>
            <p:cNvSpPr txBox="1">
              <a:spLocks noChangeArrowheads="1"/>
            </p:cNvSpPr>
            <p:nvPr/>
          </p:nvSpPr>
          <p:spPr bwMode="auto">
            <a:xfrm>
              <a:off x="571500" y="1928813"/>
              <a:ext cx="3086100" cy="2246312"/>
            </a:xfrm>
            <a:prstGeom prst="rect">
              <a:avLst/>
            </a:prstGeom>
            <a:noFill/>
            <a:ln w="9525">
              <a:noFill/>
              <a:miter lim="800000"/>
              <a:headEnd/>
              <a:tailEnd/>
            </a:ln>
          </p:spPr>
          <p:txBody>
            <a:bodyPr>
              <a:spAutoFit/>
            </a:bodyPr>
            <a:lstStyle/>
            <a:p>
              <a:pPr>
                <a:buClr>
                  <a:srgbClr val="FFFF00"/>
                </a:buClr>
                <a:defRPr/>
              </a:pPr>
              <a:r>
                <a:rPr lang="en-GB" sz="2000" dirty="0">
                  <a:solidFill>
                    <a:schemeClr val="accent1">
                      <a:lumMod val="50000"/>
                    </a:schemeClr>
                  </a:solidFill>
                  <a:latin typeface="Calibri" pitchFamily="34" charset="0"/>
                </a:rPr>
                <a:t>Changes in the behaviour, relationship, actions, policies or practices of social actors and which can be plausibly linked to the activities and outputs of the network . </a:t>
              </a:r>
            </a:p>
          </p:txBody>
        </p:sp>
      </p:grpSp>
    </p:spTree>
    <p:extLst>
      <p:ext uri="{BB962C8B-B14F-4D97-AF65-F5344CB8AC3E}">
        <p14:creationId xmlns:p14="http://schemas.microsoft.com/office/powerpoint/2010/main" val="86192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wipe(up)">
                                      <p:cBhvr>
                                        <p:cTn id="11" dur="500"/>
                                        <p:tgtEl>
                                          <p:spTgt spid="10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right)">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solidFill>
                  <a:srgbClr val="000000"/>
                </a:solidFill>
              </a:rPr>
              <a:t>The Cameroon Biosecurity Project</a:t>
            </a:r>
            <a:endParaRPr lang="en-US" dirty="0">
              <a:solidFill>
                <a:srgbClr val="000000"/>
              </a:solidFill>
            </a:endParaRPr>
          </a:p>
        </p:txBody>
      </p:sp>
      <p:pic>
        <p:nvPicPr>
          <p:cNvPr id="5" name="Content Placeholder 8" descr="Unpredicatbl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179512" y="260648"/>
            <a:ext cx="8784976" cy="720080"/>
          </a:xfrm>
        </p:spPr>
        <p:txBody>
          <a:bodyPr rtlCol="0">
            <a:normAutofit fontScale="90000"/>
          </a:bodyPr>
          <a:lstStyle/>
          <a:p>
            <a:pPr algn="ctr" eaLnBrk="1" fontAlgn="auto" hangingPunct="1">
              <a:spcAft>
                <a:spcPts val="0"/>
              </a:spcAft>
              <a:defRPr/>
            </a:pPr>
            <a:r>
              <a:rPr lang="en-GB" dirty="0" smtClean="0">
                <a:solidFill>
                  <a:schemeClr val="bg1"/>
                </a:solidFill>
              </a:rPr>
              <a:t>Why Outcomes and Impacts are so difficult to predict</a:t>
            </a:r>
            <a:br>
              <a:rPr lang="en-GB" dirty="0" smtClean="0">
                <a:solidFill>
                  <a:schemeClr val="bg1"/>
                </a:solidFill>
              </a:rPr>
            </a:br>
            <a:r>
              <a:rPr lang="en-GB" dirty="0" smtClean="0">
                <a:solidFill>
                  <a:schemeClr val="bg1"/>
                </a:solidFill>
              </a:rPr>
              <a:t>An illustration of simplicity &amp; complexity</a:t>
            </a:r>
          </a:p>
        </p:txBody>
      </p:sp>
    </p:spTree>
    <p:extLst>
      <p:ext uri="{BB962C8B-B14F-4D97-AF65-F5344CB8AC3E}">
        <p14:creationId xmlns:p14="http://schemas.microsoft.com/office/powerpoint/2010/main" val="1165093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46856" y="269776"/>
            <a:ext cx="8229600" cy="854968"/>
          </a:xfrm>
        </p:spPr>
        <p:txBody>
          <a:bodyPr/>
          <a:lstStyle/>
          <a:p>
            <a:pPr algn="ctr"/>
            <a:r>
              <a:rPr lang="en-GB" dirty="0" smtClean="0"/>
              <a:t>Inputs →Impact illustrated:</a:t>
            </a:r>
            <a:br>
              <a:rPr lang="en-GB" dirty="0" smtClean="0"/>
            </a:br>
            <a:r>
              <a:rPr lang="en-GB" dirty="0" smtClean="0"/>
              <a:t>The fish soup development story</a:t>
            </a:r>
            <a:endParaRPr lang="en-GB" dirty="0" smtClean="0">
              <a:ea typeface="ＭＳ Ｐゴシック" pitchFamily="34" charset="-128"/>
            </a:endParaRPr>
          </a:p>
        </p:txBody>
      </p:sp>
      <p:pic>
        <p:nvPicPr>
          <p:cNvPr id="2662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434828"/>
            <a:ext cx="3236912"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27784" y="4869160"/>
            <a:ext cx="4320480" cy="1446550"/>
          </a:xfrm>
          <a:prstGeom prst="rect">
            <a:avLst/>
          </a:prstGeom>
        </p:spPr>
        <p:txBody>
          <a:bodyPr wrap="square">
            <a:spAutoFit/>
          </a:bodyPr>
          <a:lstStyle/>
          <a:p>
            <a:pPr>
              <a:buClr>
                <a:srgbClr val="FFFF00"/>
              </a:buClr>
              <a:defRPr/>
            </a:pPr>
            <a:r>
              <a:rPr lang="en-GB" dirty="0" smtClean="0">
                <a:solidFill>
                  <a:schemeClr val="accent1">
                    <a:lumMod val="50000"/>
                  </a:schemeClr>
                </a:solidFill>
                <a:latin typeface="Calibri" pitchFamily="34" charset="0"/>
              </a:rPr>
              <a:t>Courtesy of Ricardo Wilson-Grau</a:t>
            </a:r>
          </a:p>
          <a:p>
            <a:pPr algn="ctr">
              <a:buClr>
                <a:srgbClr val="FFFF00"/>
              </a:buClr>
              <a:defRPr/>
            </a:pPr>
            <a:r>
              <a:rPr lang="en-GB" sz="2000" b="1" dirty="0">
                <a:solidFill>
                  <a:srgbClr val="C00000"/>
                </a:solidFill>
                <a:latin typeface="Calibri" pitchFamily="34" charset="0"/>
              </a:rPr>
              <a:t>Inspired by Monika Jetzin, GWP Hungary</a:t>
            </a:r>
          </a:p>
          <a:p>
            <a:pPr>
              <a:buClr>
                <a:srgbClr val="FFFF00"/>
              </a:buClr>
              <a:defRPr/>
            </a:pPr>
            <a:endParaRPr lang="en-GB" dirty="0">
              <a:solidFill>
                <a:schemeClr val="accent1">
                  <a:lumMod val="50000"/>
                </a:schemeClr>
              </a:solidFill>
              <a:latin typeface="Calibri" pitchFamily="34" charset="0"/>
            </a:endParaRPr>
          </a:p>
        </p:txBody>
      </p:sp>
    </p:spTree>
    <p:extLst>
      <p:ext uri="{BB962C8B-B14F-4D97-AF65-F5344CB8AC3E}">
        <p14:creationId xmlns:p14="http://schemas.microsoft.com/office/powerpoint/2010/main" val="367366936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682" y="-27384"/>
            <a:ext cx="7600742" cy="806152"/>
          </a:xfrm>
        </p:spPr>
        <p:txBody>
          <a:bodyPr/>
          <a:lstStyle/>
          <a:p>
            <a:r>
              <a:rPr lang="en-GB" dirty="0" smtClean="0"/>
              <a:t>Cameroon Biosecurity Project Objective</a:t>
            </a:r>
            <a:endParaRPr lang="en-GB" dirty="0"/>
          </a:p>
        </p:txBody>
      </p:sp>
      <p:sp>
        <p:nvSpPr>
          <p:cNvPr id="3" name="Content Placeholder 2"/>
          <p:cNvSpPr>
            <a:spLocks noGrp="1"/>
          </p:cNvSpPr>
          <p:nvPr>
            <p:ph idx="1"/>
          </p:nvPr>
        </p:nvSpPr>
        <p:spPr/>
        <p:txBody>
          <a:bodyPr/>
          <a:lstStyle/>
          <a:p>
            <a:r>
              <a:rPr lang="en-GB" i="1" dirty="0"/>
              <a:t>to increase capacity to prevent and control the introduction, establishment and spread of Invasive Alien Species (IAS) and management of LMOs in Cameroon through the implementation of a risk-based decision making process</a:t>
            </a:r>
            <a:endParaRPr lang="en-GB" dirty="0"/>
          </a:p>
        </p:txBody>
      </p:sp>
      <p:sp>
        <p:nvSpPr>
          <p:cNvPr id="4" name="Footer Placeholder 3"/>
          <p:cNvSpPr>
            <a:spLocks noGrp="1"/>
          </p:cNvSpPr>
          <p:nvPr>
            <p:ph type="ftr" sz="quarter" idx="11"/>
          </p:nvPr>
        </p:nvSpPr>
        <p:spPr/>
        <p:txBody>
          <a:bodyPr/>
          <a:lstStyle/>
          <a:p>
            <a:r>
              <a:rPr lang="en-GB" smtClean="0"/>
              <a:t>The Cameroon Biosecurity Project</a:t>
            </a:r>
            <a:endParaRPr lang="en-GB" dirty="0"/>
          </a:p>
        </p:txBody>
      </p:sp>
    </p:spTree>
    <p:extLst>
      <p:ext uri="{BB962C8B-B14F-4D97-AF65-F5344CB8AC3E}">
        <p14:creationId xmlns:p14="http://schemas.microsoft.com/office/powerpoint/2010/main" val="1509763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42938" y="-27384"/>
            <a:ext cx="7786687" cy="927373"/>
          </a:xfrm>
        </p:spPr>
        <p:txBody>
          <a:bodyPr/>
          <a:lstStyle/>
          <a:p>
            <a:r>
              <a:rPr lang="en-GB" dirty="0"/>
              <a:t>The fish soup development story</a:t>
            </a:r>
            <a:endParaRPr lang="en-GB" dirty="0" smtClean="0">
              <a:ea typeface="ＭＳ Ｐゴシック" pitchFamily="34" charset="-128"/>
            </a:endParaRPr>
          </a:p>
        </p:txBody>
      </p:sp>
      <p:sp>
        <p:nvSpPr>
          <p:cNvPr id="3" name="Content Placeholder 2"/>
          <p:cNvSpPr>
            <a:spLocks noGrp="1"/>
          </p:cNvSpPr>
          <p:nvPr>
            <p:ph idx="1"/>
          </p:nvPr>
        </p:nvSpPr>
        <p:spPr>
          <a:xfrm>
            <a:off x="250825" y="1330027"/>
            <a:ext cx="5184775" cy="5267325"/>
          </a:xfrm>
        </p:spPr>
        <p:txBody>
          <a:bodyPr/>
          <a:lstStyle/>
          <a:p>
            <a:r>
              <a:rPr lang="en-GB" sz="2400" dirty="0" smtClean="0">
                <a:ea typeface="ＭＳ Ｐゴシック" pitchFamily="34" charset="-128"/>
              </a:rPr>
              <a:t>The parents follow the great grandmother’s recipe for fish soup. </a:t>
            </a:r>
          </a:p>
          <a:p>
            <a:r>
              <a:rPr lang="en-GB" sz="2400" dirty="0" smtClean="0">
                <a:ea typeface="ＭＳ Ｐゴシック" pitchFamily="34" charset="-128"/>
              </a:rPr>
              <a:t>The quantity and nature of the ingredients are spelled out, as well as the order in how they should be combined. </a:t>
            </a:r>
          </a:p>
          <a:p>
            <a:r>
              <a:rPr lang="en-GB" sz="2400" dirty="0" smtClean="0">
                <a:ea typeface="ＭＳ Ｐゴシック" pitchFamily="34" charset="-128"/>
              </a:rPr>
              <a:t>The parents do not need expertise although of course experience in cooking helps. </a:t>
            </a:r>
          </a:p>
          <a:p>
            <a:r>
              <a:rPr lang="en-GB" sz="2400" dirty="0" smtClean="0">
                <a:ea typeface="ＭＳ Ｐゴシック" pitchFamily="34" charset="-128"/>
              </a:rPr>
              <a:t>If they follow the recipe they will produce basically the same soup week after week.</a:t>
            </a:r>
          </a:p>
          <a:p>
            <a:endParaRPr lang="en-GB" sz="2400" dirty="0" smtClean="0">
              <a:ea typeface="ＭＳ Ｐゴシック" pitchFamily="34" charset="-128"/>
            </a:endParaRPr>
          </a:p>
          <a:p>
            <a:endParaRPr lang="en-GB" sz="2400" dirty="0" smtClean="0">
              <a:ea typeface="ＭＳ Ｐゴシック" pitchFamily="34" charset="-128"/>
            </a:endParaRP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825" y="1336923"/>
            <a:ext cx="33115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263" y="4451350"/>
            <a:ext cx="3240087"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605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3730"/>
                                        </p:tgtEl>
                                        <p:attrNameLst>
                                          <p:attrName>style.visibility</p:attrName>
                                        </p:attrNameLst>
                                      </p:cBhvr>
                                      <p:to>
                                        <p:strVal val="visible"/>
                                      </p:to>
                                    </p:set>
                                    <p:animEffect transition="in" filter="wipe(up)">
                                      <p:cBhvr>
                                        <p:cTn id="11" dur="500"/>
                                        <p:tgtEl>
                                          <p:spTgt spid="737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heckerboard(across)">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heckerboard(across)">
                                      <p:cBhvr>
                                        <p:cTn id="21" dur="500"/>
                                        <p:tgtEl>
                                          <p:spTgt spid="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heckerboard(across)">
                                      <p:cBhvr>
                                        <p:cTn id="26" dur="500"/>
                                        <p:tgtEl>
                                          <p:spTgt spid="3">
                                            <p:txEl>
                                              <p:pRg st="3" end="3"/>
                                            </p:txEl>
                                          </p:spTgt>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73731"/>
                                        </p:tgtEl>
                                        <p:attrNameLst>
                                          <p:attrName>style.visibility</p:attrName>
                                        </p:attrNameLst>
                                      </p:cBhvr>
                                      <p:to>
                                        <p:strVal val="visible"/>
                                      </p:to>
                                    </p:set>
                                    <p:animEffect transition="in" filter="wipe(up)">
                                      <p:cBhvr>
                                        <p:cTn id="30" dur="5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prstClr val="black"/>
                </a:solidFill>
              </a:rPr>
              <a:t>The Cameroon Biosecurity Project</a:t>
            </a:r>
            <a:endParaRPr lang="en-US" dirty="0">
              <a:solidFill>
                <a:prstClr val="black"/>
              </a:solidFill>
            </a:endParaRPr>
          </a:p>
        </p:txBody>
      </p:sp>
      <p:grpSp>
        <p:nvGrpSpPr>
          <p:cNvPr id="4" name="Group 3"/>
          <p:cNvGrpSpPr>
            <a:grpSpLocks noChangeAspect="1"/>
          </p:cNvGrpSpPr>
          <p:nvPr/>
        </p:nvGrpSpPr>
        <p:grpSpPr bwMode="auto">
          <a:xfrm>
            <a:off x="250825" y="498475"/>
            <a:ext cx="5692775" cy="1081088"/>
            <a:chOff x="70784" y="0"/>
            <a:chExt cx="5174336" cy="982980"/>
          </a:xfrm>
        </p:grpSpPr>
        <p:sp>
          <p:nvSpPr>
            <p:cNvPr id="5" name="Rounded Rectangle 4"/>
            <p:cNvSpPr/>
            <p:nvPr/>
          </p:nvSpPr>
          <p:spPr>
            <a:xfrm>
              <a:off x="70784" y="0"/>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99643" y="28869"/>
              <a:ext cx="3998351" cy="92524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Inputs or resources</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Parents get together fish, fresh vegetables, water, barley, spices, pot, source of heat</a:t>
              </a:r>
            </a:p>
          </p:txBody>
        </p:sp>
      </p:grpSp>
      <p:grpSp>
        <p:nvGrpSpPr>
          <p:cNvPr id="7" name="Group 6"/>
          <p:cNvGrpSpPr>
            <a:grpSpLocks noChangeAspect="1"/>
          </p:cNvGrpSpPr>
          <p:nvPr/>
        </p:nvGrpSpPr>
        <p:grpSpPr bwMode="auto">
          <a:xfrm>
            <a:off x="638175" y="1617663"/>
            <a:ext cx="5691188" cy="1081087"/>
            <a:chOff x="457180" y="1119505"/>
            <a:chExt cx="5174336" cy="982980"/>
          </a:xfrm>
        </p:grpSpPr>
        <p:sp>
          <p:nvSpPr>
            <p:cNvPr id="8" name="Rounded Rectangle 7"/>
            <p:cNvSpPr/>
            <p:nvPr/>
          </p:nvSpPr>
          <p:spPr>
            <a:xfrm>
              <a:off x="457180" y="1119505"/>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6"/>
            <p:cNvSpPr/>
            <p:nvPr/>
          </p:nvSpPr>
          <p:spPr>
            <a:xfrm>
              <a:off x="486047" y="1148374"/>
              <a:ext cx="4091839" cy="92524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Activities</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Mother or father carefully prepare and cook all the ingredients</a:t>
              </a:r>
            </a:p>
          </p:txBody>
        </p:sp>
      </p:grpSp>
      <p:grpSp>
        <p:nvGrpSpPr>
          <p:cNvPr id="10" name="Group 9"/>
          <p:cNvGrpSpPr>
            <a:grpSpLocks noChangeAspect="1"/>
          </p:cNvGrpSpPr>
          <p:nvPr/>
        </p:nvGrpSpPr>
        <p:grpSpPr bwMode="auto">
          <a:xfrm>
            <a:off x="1077913" y="2736850"/>
            <a:ext cx="5691187" cy="1081088"/>
            <a:chOff x="843575" y="2239010"/>
            <a:chExt cx="5174336" cy="982980"/>
          </a:xfrm>
        </p:grpSpPr>
        <p:sp>
          <p:nvSpPr>
            <p:cNvPr id="11" name="Rounded Rectangle 10"/>
            <p:cNvSpPr/>
            <p:nvPr/>
          </p:nvSpPr>
          <p:spPr>
            <a:xfrm>
              <a:off x="843575" y="2239010"/>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Rounded Rectangle 8"/>
            <p:cNvSpPr/>
            <p:nvPr/>
          </p:nvSpPr>
          <p:spPr>
            <a:xfrm>
              <a:off x="872442" y="2267879"/>
              <a:ext cx="4091839" cy="92524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Output</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Children </a:t>
              </a:r>
              <a:r>
                <a:rPr lang="en-GB" sz="1600" b="1" dirty="0" smtClean="0">
                  <a:solidFill>
                    <a:schemeClr val="tx1"/>
                  </a:solidFill>
                </a:rPr>
                <a:t>are given the </a:t>
              </a:r>
              <a:r>
                <a:rPr lang="en-GB" sz="1600" b="1" dirty="0">
                  <a:solidFill>
                    <a:schemeClr val="tx1"/>
                  </a:solidFill>
                </a:rPr>
                <a:t>most nourishing fish soup in the world</a:t>
              </a:r>
            </a:p>
          </p:txBody>
        </p:sp>
      </p:grpSp>
      <p:grpSp>
        <p:nvGrpSpPr>
          <p:cNvPr id="13" name="Group 12"/>
          <p:cNvGrpSpPr>
            <a:grpSpLocks noChangeAspect="1"/>
          </p:cNvGrpSpPr>
          <p:nvPr/>
        </p:nvGrpSpPr>
        <p:grpSpPr bwMode="auto">
          <a:xfrm>
            <a:off x="1339850" y="3856038"/>
            <a:ext cx="5691188" cy="1082675"/>
            <a:chOff x="1159185" y="3358515"/>
            <a:chExt cx="5174336" cy="982980"/>
          </a:xfrm>
        </p:grpSpPr>
        <p:sp>
          <p:nvSpPr>
            <p:cNvPr id="14" name="Rounded Rectangle 13"/>
            <p:cNvSpPr/>
            <p:nvPr/>
          </p:nvSpPr>
          <p:spPr>
            <a:xfrm>
              <a:off x="1159185" y="3358515"/>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10"/>
            <p:cNvSpPr/>
            <p:nvPr/>
          </p:nvSpPr>
          <p:spPr>
            <a:xfrm>
              <a:off x="1188052" y="3387341"/>
              <a:ext cx="4091839" cy="925327"/>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Outcome</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Children consider the soup delicious and eat fish soup once a week for the rest of their lives</a:t>
              </a:r>
            </a:p>
          </p:txBody>
        </p:sp>
      </p:grpSp>
      <p:grpSp>
        <p:nvGrpSpPr>
          <p:cNvPr id="16" name="Group 15"/>
          <p:cNvGrpSpPr>
            <a:grpSpLocks noChangeAspect="1"/>
          </p:cNvGrpSpPr>
          <p:nvPr/>
        </p:nvGrpSpPr>
        <p:grpSpPr bwMode="auto">
          <a:xfrm>
            <a:off x="1725613" y="4976813"/>
            <a:ext cx="5692775" cy="1081087"/>
            <a:chOff x="1545581" y="4478020"/>
            <a:chExt cx="5174336" cy="982980"/>
          </a:xfrm>
        </p:grpSpPr>
        <p:sp>
          <p:nvSpPr>
            <p:cNvPr id="17" name="Rounded Rectangle 16"/>
            <p:cNvSpPr/>
            <p:nvPr/>
          </p:nvSpPr>
          <p:spPr>
            <a:xfrm>
              <a:off x="1545581" y="4478020"/>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ounded Rectangle 12"/>
            <p:cNvSpPr/>
            <p:nvPr/>
          </p:nvSpPr>
          <p:spPr>
            <a:xfrm>
              <a:off x="1574440" y="4506889"/>
              <a:ext cx="4092141" cy="92524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Impact</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Children are healthy adults</a:t>
              </a:r>
            </a:p>
          </p:txBody>
        </p:sp>
      </p:grpSp>
      <p:grpSp>
        <p:nvGrpSpPr>
          <p:cNvPr id="19" name="Group 18"/>
          <p:cNvGrpSpPr>
            <a:grpSpLocks noChangeAspect="1"/>
          </p:cNvGrpSpPr>
          <p:nvPr/>
        </p:nvGrpSpPr>
        <p:grpSpPr bwMode="auto">
          <a:xfrm>
            <a:off x="4911725" y="1216025"/>
            <a:ext cx="701675" cy="704850"/>
            <a:chOff x="4663340" y="718121"/>
            <a:chExt cx="638937" cy="638937"/>
          </a:xfrm>
        </p:grpSpPr>
        <p:sp>
          <p:nvSpPr>
            <p:cNvPr id="20" name="Down Arrow 19"/>
            <p:cNvSpPr/>
            <p:nvPr/>
          </p:nvSpPr>
          <p:spPr>
            <a:xfrm>
              <a:off x="4663340" y="718121"/>
              <a:ext cx="638937" cy="638937"/>
            </a:xfrm>
            <a:prstGeom prst="downArrow">
              <a:avLst>
                <a:gd name="adj1" fmla="val 55000"/>
                <a:gd name="adj2" fmla="val 45000"/>
              </a:avLst>
            </a:prstGeom>
            <a:solidFill>
              <a:srgbClr val="00B0F0">
                <a:alpha val="90000"/>
              </a:srgbClr>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Down Arrow 14"/>
            <p:cNvSpPr/>
            <p:nvPr/>
          </p:nvSpPr>
          <p:spPr>
            <a:xfrm>
              <a:off x="4806451" y="718121"/>
              <a:ext cx="352716" cy="48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6830" tIns="36830" rIns="36830" bIns="36830" spcCol="1270" anchor="ctr"/>
            <a:lstStyle/>
            <a:p>
              <a:pPr algn="ctr" defTabSz="1289050">
                <a:lnSpc>
                  <a:spcPct val="90000"/>
                </a:lnSpc>
                <a:spcAft>
                  <a:spcPct val="35000"/>
                </a:spcAft>
                <a:defRPr/>
              </a:pPr>
              <a:endParaRPr lang="en-GB" sz="2900" dirty="0">
                <a:solidFill>
                  <a:srgbClr val="C00000"/>
                </a:solidFill>
              </a:endParaRPr>
            </a:p>
          </p:txBody>
        </p:sp>
      </p:grpSp>
      <p:grpSp>
        <p:nvGrpSpPr>
          <p:cNvPr id="22" name="Group 21"/>
          <p:cNvGrpSpPr>
            <a:grpSpLocks noChangeAspect="1"/>
          </p:cNvGrpSpPr>
          <p:nvPr/>
        </p:nvGrpSpPr>
        <p:grpSpPr bwMode="auto">
          <a:xfrm>
            <a:off x="5283200" y="2335213"/>
            <a:ext cx="703263" cy="704850"/>
            <a:chOff x="5049735" y="1837626"/>
            <a:chExt cx="638937" cy="638937"/>
          </a:xfrm>
        </p:grpSpPr>
        <p:sp>
          <p:nvSpPr>
            <p:cNvPr id="23" name="Down Arrow 22"/>
            <p:cNvSpPr/>
            <p:nvPr/>
          </p:nvSpPr>
          <p:spPr>
            <a:xfrm>
              <a:off x="5049735" y="1837626"/>
              <a:ext cx="638937" cy="638937"/>
            </a:xfrm>
            <a:prstGeom prst="downArrow">
              <a:avLst>
                <a:gd name="adj1" fmla="val 55000"/>
                <a:gd name="adj2" fmla="val 45000"/>
              </a:avLst>
            </a:prstGeom>
            <a:solidFill>
              <a:srgbClr val="00B0F0">
                <a:alpha val="90000"/>
              </a:srgbClr>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Down Arrow 16"/>
            <p:cNvSpPr/>
            <p:nvPr/>
          </p:nvSpPr>
          <p:spPr>
            <a:xfrm>
              <a:off x="5193964" y="1837626"/>
              <a:ext cx="350478" cy="48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6830" tIns="36830" rIns="36830" bIns="36830" spcCol="1270" anchor="ctr"/>
            <a:lstStyle/>
            <a:p>
              <a:pPr algn="ctr" defTabSz="1289050">
                <a:lnSpc>
                  <a:spcPct val="90000"/>
                </a:lnSpc>
                <a:spcAft>
                  <a:spcPct val="35000"/>
                </a:spcAft>
                <a:defRPr/>
              </a:pPr>
              <a:endParaRPr lang="en-GB" sz="2900" dirty="0">
                <a:solidFill>
                  <a:srgbClr val="C00000"/>
                </a:solidFill>
              </a:endParaRPr>
            </a:p>
          </p:txBody>
        </p:sp>
      </p:grpSp>
      <p:grpSp>
        <p:nvGrpSpPr>
          <p:cNvPr id="25" name="Group 24"/>
          <p:cNvGrpSpPr>
            <a:grpSpLocks noChangeAspect="1"/>
          </p:cNvGrpSpPr>
          <p:nvPr/>
        </p:nvGrpSpPr>
        <p:grpSpPr bwMode="auto">
          <a:xfrm>
            <a:off x="5616575" y="3438525"/>
            <a:ext cx="703263" cy="704850"/>
            <a:chOff x="5436131" y="2940748"/>
            <a:chExt cx="638937" cy="638937"/>
          </a:xfrm>
        </p:grpSpPr>
        <p:sp>
          <p:nvSpPr>
            <p:cNvPr id="26" name="Down Arrow 25"/>
            <p:cNvSpPr/>
            <p:nvPr/>
          </p:nvSpPr>
          <p:spPr>
            <a:xfrm>
              <a:off x="5436131" y="2940748"/>
              <a:ext cx="638937" cy="638937"/>
            </a:xfrm>
            <a:prstGeom prst="downArrow">
              <a:avLst>
                <a:gd name="adj1" fmla="val 55000"/>
                <a:gd name="adj2" fmla="val 45000"/>
              </a:avLst>
            </a:prstGeom>
            <a:solidFill>
              <a:srgbClr val="00B0F0">
                <a:alpha val="90000"/>
              </a:srgbClr>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Down Arrow 18"/>
            <p:cNvSpPr/>
            <p:nvPr/>
          </p:nvSpPr>
          <p:spPr>
            <a:xfrm>
              <a:off x="5580360" y="2940748"/>
              <a:ext cx="350478" cy="48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6830" tIns="36830" rIns="36830" bIns="36830" spcCol="1270" anchor="ctr"/>
            <a:lstStyle/>
            <a:p>
              <a:pPr algn="ctr" defTabSz="1289050">
                <a:lnSpc>
                  <a:spcPct val="90000"/>
                </a:lnSpc>
                <a:spcAft>
                  <a:spcPct val="35000"/>
                </a:spcAft>
                <a:defRPr/>
              </a:pPr>
              <a:endParaRPr lang="en-GB" sz="2900" dirty="0">
                <a:solidFill>
                  <a:srgbClr val="C00000"/>
                </a:solidFill>
              </a:endParaRPr>
            </a:p>
          </p:txBody>
        </p:sp>
      </p:grpSp>
      <p:grpSp>
        <p:nvGrpSpPr>
          <p:cNvPr id="28" name="Group 27"/>
          <p:cNvGrpSpPr>
            <a:grpSpLocks noChangeAspect="1"/>
          </p:cNvGrpSpPr>
          <p:nvPr/>
        </p:nvGrpSpPr>
        <p:grpSpPr bwMode="auto">
          <a:xfrm>
            <a:off x="5932488" y="4568825"/>
            <a:ext cx="701675" cy="704850"/>
            <a:chOff x="5751738" y="4071175"/>
            <a:chExt cx="638937" cy="638937"/>
          </a:xfrm>
        </p:grpSpPr>
        <p:sp>
          <p:nvSpPr>
            <p:cNvPr id="29" name="Down Arrow 28"/>
            <p:cNvSpPr/>
            <p:nvPr/>
          </p:nvSpPr>
          <p:spPr>
            <a:xfrm>
              <a:off x="5751738" y="4071175"/>
              <a:ext cx="638937" cy="638937"/>
            </a:xfrm>
            <a:prstGeom prst="downArrow">
              <a:avLst>
                <a:gd name="adj1" fmla="val 55000"/>
                <a:gd name="adj2" fmla="val 45000"/>
              </a:avLst>
            </a:prstGeom>
            <a:solidFill>
              <a:srgbClr val="00B0F0">
                <a:alpha val="90000"/>
              </a:srgbClr>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Down Arrow 20"/>
            <p:cNvSpPr/>
            <p:nvPr/>
          </p:nvSpPr>
          <p:spPr>
            <a:xfrm>
              <a:off x="5894848" y="4071175"/>
              <a:ext cx="352716" cy="48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6830" tIns="36830" rIns="36830" bIns="36830" spcCol="1270" anchor="ctr"/>
            <a:lstStyle/>
            <a:p>
              <a:pPr algn="ctr" defTabSz="1289050">
                <a:lnSpc>
                  <a:spcPct val="90000"/>
                </a:lnSpc>
                <a:spcAft>
                  <a:spcPct val="35000"/>
                </a:spcAft>
                <a:defRPr/>
              </a:pPr>
              <a:endParaRPr lang="en-GB" sz="2900" dirty="0">
                <a:solidFill>
                  <a:srgbClr val="C00000"/>
                </a:solidFill>
              </a:endParaRPr>
            </a:p>
          </p:txBody>
        </p:sp>
      </p:grpSp>
      <p:pic>
        <p:nvPicPr>
          <p:cNvPr id="3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9100" y="188640"/>
            <a:ext cx="2199718" cy="145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6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par>
                                <p:cTn id="29" presetID="2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par>
                                <p:cTn id="37" presetID="22" presetClass="entr" presetSubtype="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124744"/>
            <a:ext cx="6781800" cy="4724400"/>
          </a:xfrm>
        </p:spPr>
        <p:txBody>
          <a:bodyPr/>
          <a:lstStyle/>
          <a:p>
            <a:pPr>
              <a:defRPr/>
            </a:pPr>
            <a:r>
              <a:rPr lang="en-GB" sz="2400" dirty="0" smtClean="0">
                <a:ea typeface="ＭＳ Ｐゴシック" pitchFamily="34" charset="-128"/>
              </a:rPr>
              <a:t>In the real world, the results can be much less certain. </a:t>
            </a:r>
          </a:p>
          <a:p>
            <a:pPr marL="342900" indent="-342900">
              <a:buClr>
                <a:srgbClr val="C00000"/>
              </a:buClr>
              <a:buFont typeface="Wingdings" pitchFamily="2" charset="2"/>
              <a:buChar char="ü"/>
              <a:defRPr/>
            </a:pPr>
            <a:r>
              <a:rPr lang="en-GB" sz="2400" dirty="0" smtClean="0">
                <a:ea typeface="ＭＳ Ｐゴシック" pitchFamily="34" charset="-128"/>
              </a:rPr>
              <a:t>The great grandmother’s recipe is lost.</a:t>
            </a:r>
          </a:p>
          <a:p>
            <a:pPr marL="342900" indent="-342900">
              <a:buClr>
                <a:srgbClr val="C00000"/>
              </a:buClr>
              <a:buFont typeface="Wingdings" pitchFamily="2" charset="2"/>
              <a:buChar char="ü"/>
              <a:defRPr/>
            </a:pPr>
            <a:r>
              <a:rPr lang="en-GB" sz="2400" dirty="0" smtClean="0">
                <a:ea typeface="ＭＳ Ｐゴシック" pitchFamily="34" charset="-128"/>
              </a:rPr>
              <a:t>Her recommended fish is not available in the market every week of the year.</a:t>
            </a:r>
          </a:p>
          <a:p>
            <a:pPr marL="342900" indent="-342900">
              <a:buClr>
                <a:srgbClr val="C00000"/>
              </a:buClr>
              <a:buFont typeface="Wingdings" pitchFamily="2" charset="2"/>
              <a:buChar char="ü"/>
              <a:defRPr/>
            </a:pPr>
            <a:r>
              <a:rPr lang="en-GB" sz="2400" dirty="0" smtClean="0">
                <a:ea typeface="ＭＳ Ｐゴシック" pitchFamily="34" charset="-128"/>
              </a:rPr>
              <a:t>The family’s buying power varies from year to year.</a:t>
            </a:r>
          </a:p>
          <a:p>
            <a:pPr marL="342900" indent="-342900">
              <a:buClr>
                <a:srgbClr val="C00000"/>
              </a:buClr>
              <a:buFont typeface="Wingdings" pitchFamily="2" charset="2"/>
              <a:buChar char="ü"/>
              <a:defRPr/>
            </a:pPr>
            <a:r>
              <a:rPr lang="en-GB" sz="2400" dirty="0" smtClean="0">
                <a:ea typeface="ＭＳ Ｐゴシック" pitchFamily="34" charset="-128"/>
              </a:rPr>
              <a:t>Children are different and change as they grow: </a:t>
            </a:r>
          </a:p>
          <a:p>
            <a:pPr marL="1085850" lvl="1" indent="-342900">
              <a:buClr>
                <a:srgbClr val="C00000"/>
              </a:buClr>
              <a:buFont typeface="Wingdings" pitchFamily="2" charset="2"/>
              <a:buChar char="§"/>
              <a:defRPr/>
            </a:pPr>
            <a:r>
              <a:rPr lang="en-GB" sz="2400" dirty="0" smtClean="0">
                <a:ea typeface="ＭＳ Ｐゴシック" pitchFamily="34" charset="-128"/>
              </a:rPr>
              <a:t>One becomes a vegetarian. </a:t>
            </a:r>
          </a:p>
          <a:p>
            <a:pPr marL="1085850" lvl="1" indent="-342900">
              <a:buClr>
                <a:srgbClr val="C00000"/>
              </a:buClr>
              <a:buFont typeface="Wingdings" pitchFamily="2" charset="2"/>
              <a:buChar char="§"/>
              <a:defRPr/>
            </a:pPr>
            <a:r>
              <a:rPr lang="en-GB" sz="2400" dirty="0" smtClean="0">
                <a:ea typeface="ＭＳ Ｐゴシック" pitchFamily="34" charset="-128"/>
              </a:rPr>
              <a:t>Another goes on a diet. </a:t>
            </a:r>
          </a:p>
          <a:p>
            <a:pPr marL="1085850" lvl="1" indent="-342900">
              <a:buClr>
                <a:srgbClr val="C00000"/>
              </a:buClr>
              <a:buFont typeface="Wingdings" pitchFamily="2" charset="2"/>
              <a:buChar char="§"/>
              <a:defRPr/>
            </a:pPr>
            <a:r>
              <a:rPr lang="en-GB" sz="2400" dirty="0" smtClean="0">
                <a:ea typeface="ＭＳ Ｐゴシック" pitchFamily="34" charset="-128"/>
              </a:rPr>
              <a:t>A third is simply rebellious. </a:t>
            </a:r>
          </a:p>
          <a:p>
            <a:pPr marL="342900" indent="-342900">
              <a:buClr>
                <a:srgbClr val="C00000"/>
              </a:buClr>
              <a:buFont typeface="Wingdings" pitchFamily="2" charset="2"/>
              <a:buChar char="ü"/>
              <a:defRPr/>
            </a:pPr>
            <a:r>
              <a:rPr lang="en-GB" sz="2400" dirty="0" smtClean="0">
                <a:ea typeface="ＭＳ Ｐゴシック" pitchFamily="34" charset="-128"/>
              </a:rPr>
              <a:t>Outside factors actors influence the children – school, TV, friends and so forth</a:t>
            </a:r>
          </a:p>
          <a:p>
            <a:pPr>
              <a:defRPr/>
            </a:pPr>
            <a:endParaRPr lang="en-GB" sz="2400" dirty="0" smtClean="0">
              <a:ea typeface="ＭＳ Ｐゴシック" pitchFamily="34" charset="-128"/>
            </a:endParaRPr>
          </a:p>
          <a:p>
            <a:pPr>
              <a:defRPr/>
            </a:pPr>
            <a:endParaRPr lang="en-GB" sz="2400" dirty="0" smtClean="0">
              <a:ea typeface="ＭＳ Ｐゴシック" pitchFamily="34" charset="-128"/>
            </a:endParaRPr>
          </a:p>
        </p:txBody>
      </p:sp>
      <p:sp>
        <p:nvSpPr>
          <p:cNvPr id="30723" name="Title 1"/>
          <p:cNvSpPr>
            <a:spLocks noGrp="1"/>
          </p:cNvSpPr>
          <p:nvPr>
            <p:ph type="title"/>
          </p:nvPr>
        </p:nvSpPr>
        <p:spPr>
          <a:xfrm>
            <a:off x="1143000" y="44624"/>
            <a:ext cx="6781800" cy="954360"/>
          </a:xfrm>
        </p:spPr>
        <p:txBody>
          <a:bodyPr/>
          <a:lstStyle/>
          <a:p>
            <a:r>
              <a:rPr lang="en-GB" dirty="0" smtClean="0">
                <a:ea typeface="ＭＳ Ｐゴシック" pitchFamily="34" charset="-128"/>
              </a:rPr>
              <a:t>If only life were so simple!</a:t>
            </a:r>
          </a:p>
        </p:txBody>
      </p:sp>
      <p:pic>
        <p:nvPicPr>
          <p:cNvPr id="307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4157662"/>
            <a:ext cx="1828800"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606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prstClr val="black"/>
                </a:solidFill>
              </a:rPr>
              <a:t>The Cameroon Biosecurity Project</a:t>
            </a:r>
            <a:endParaRPr lang="en-US" dirty="0">
              <a:solidFill>
                <a:prstClr val="black"/>
              </a:solidFill>
            </a:endParaRPr>
          </a:p>
        </p:txBody>
      </p:sp>
      <p:grpSp>
        <p:nvGrpSpPr>
          <p:cNvPr id="4" name="Group 12"/>
          <p:cNvGrpSpPr>
            <a:grpSpLocks noChangeAspect="1"/>
          </p:cNvGrpSpPr>
          <p:nvPr/>
        </p:nvGrpSpPr>
        <p:grpSpPr bwMode="auto">
          <a:xfrm>
            <a:off x="6757988" y="476250"/>
            <a:ext cx="2062162" cy="3309938"/>
            <a:chOff x="6734605" y="1104901"/>
            <a:chExt cx="1874861" cy="3009178"/>
          </a:xfrm>
        </p:grpSpPr>
        <p:sp>
          <p:nvSpPr>
            <p:cNvPr id="5" name="Right Brace 4"/>
            <p:cNvSpPr>
              <a:spLocks/>
            </p:cNvSpPr>
            <p:nvPr/>
          </p:nvSpPr>
          <p:spPr bwMode="auto">
            <a:xfrm>
              <a:off x="6734605" y="1104901"/>
              <a:ext cx="618695" cy="3009178"/>
            </a:xfrm>
            <a:prstGeom prst="rightBrace">
              <a:avLst>
                <a:gd name="adj1" fmla="val 8331"/>
                <a:gd name="adj2" fmla="val 49167"/>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GB" sz="1600" b="1" dirty="0">
                <a:latin typeface="Calibri" pitchFamily="34" charset="0"/>
              </a:endParaRPr>
            </a:p>
          </p:txBody>
        </p:sp>
        <p:sp>
          <p:nvSpPr>
            <p:cNvPr id="6" name="TextBox 5"/>
            <p:cNvSpPr txBox="1">
              <a:spLocks noChangeArrowheads="1"/>
            </p:cNvSpPr>
            <p:nvPr/>
          </p:nvSpPr>
          <p:spPr bwMode="auto">
            <a:xfrm>
              <a:off x="7429520" y="2340755"/>
              <a:ext cx="1179946" cy="5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600" b="1" dirty="0">
                  <a:latin typeface="Calibri" pitchFamily="34" charset="0"/>
                </a:rPr>
                <a:t>Parents control</a:t>
              </a:r>
            </a:p>
          </p:txBody>
        </p:sp>
      </p:grpSp>
      <p:grpSp>
        <p:nvGrpSpPr>
          <p:cNvPr id="7" name="Group 6"/>
          <p:cNvGrpSpPr/>
          <p:nvPr/>
        </p:nvGrpSpPr>
        <p:grpSpPr>
          <a:xfrm>
            <a:off x="250825" y="498475"/>
            <a:ext cx="6518275" cy="3319463"/>
            <a:chOff x="250825" y="498475"/>
            <a:chExt cx="6518275" cy="3319463"/>
          </a:xfrm>
        </p:grpSpPr>
        <p:grpSp>
          <p:nvGrpSpPr>
            <p:cNvPr id="8" name="Group 7"/>
            <p:cNvGrpSpPr>
              <a:grpSpLocks noChangeAspect="1"/>
            </p:cNvGrpSpPr>
            <p:nvPr/>
          </p:nvGrpSpPr>
          <p:grpSpPr bwMode="auto">
            <a:xfrm>
              <a:off x="250825" y="498475"/>
              <a:ext cx="5692775" cy="1081088"/>
              <a:chOff x="70784" y="0"/>
              <a:chExt cx="5174336" cy="982980"/>
            </a:xfrm>
          </p:grpSpPr>
          <p:sp>
            <p:nvSpPr>
              <p:cNvPr id="21" name="Rounded Rectangle 20"/>
              <p:cNvSpPr/>
              <p:nvPr/>
            </p:nvSpPr>
            <p:spPr>
              <a:xfrm>
                <a:off x="70784" y="0"/>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a:off x="99643" y="28869"/>
                <a:ext cx="3998351" cy="92524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Inputs or resources</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Parents get together fish, fresh vegetables, water, barley, spices, pot, source of heat</a:t>
                </a:r>
              </a:p>
            </p:txBody>
          </p:sp>
        </p:grpSp>
        <p:grpSp>
          <p:nvGrpSpPr>
            <p:cNvPr id="9" name="Group 8"/>
            <p:cNvGrpSpPr>
              <a:grpSpLocks noChangeAspect="1"/>
            </p:cNvGrpSpPr>
            <p:nvPr/>
          </p:nvGrpSpPr>
          <p:grpSpPr bwMode="auto">
            <a:xfrm>
              <a:off x="638175" y="1617663"/>
              <a:ext cx="5691188" cy="1081087"/>
              <a:chOff x="457180" y="1119505"/>
              <a:chExt cx="5174336" cy="982980"/>
            </a:xfrm>
          </p:grpSpPr>
          <p:sp>
            <p:nvSpPr>
              <p:cNvPr id="19" name="Rounded Rectangle 18"/>
              <p:cNvSpPr/>
              <p:nvPr/>
            </p:nvSpPr>
            <p:spPr>
              <a:xfrm>
                <a:off x="457180" y="1119505"/>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Rounded Rectangle 6"/>
              <p:cNvSpPr/>
              <p:nvPr/>
            </p:nvSpPr>
            <p:spPr>
              <a:xfrm>
                <a:off x="486047" y="1148374"/>
                <a:ext cx="4091839" cy="92524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Activities</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Mother or father carefully prepare and cook all the ingredients</a:t>
                </a:r>
              </a:p>
            </p:txBody>
          </p:sp>
        </p:grpSp>
        <p:grpSp>
          <p:nvGrpSpPr>
            <p:cNvPr id="10" name="Group 9"/>
            <p:cNvGrpSpPr>
              <a:grpSpLocks noChangeAspect="1"/>
            </p:cNvGrpSpPr>
            <p:nvPr/>
          </p:nvGrpSpPr>
          <p:grpSpPr bwMode="auto">
            <a:xfrm>
              <a:off x="1077913" y="2736850"/>
              <a:ext cx="5691187" cy="1081088"/>
              <a:chOff x="843575" y="2239010"/>
              <a:chExt cx="5174336" cy="982980"/>
            </a:xfrm>
          </p:grpSpPr>
          <p:sp>
            <p:nvSpPr>
              <p:cNvPr id="17" name="Rounded Rectangle 16"/>
              <p:cNvSpPr/>
              <p:nvPr/>
            </p:nvSpPr>
            <p:spPr>
              <a:xfrm>
                <a:off x="843575" y="2239010"/>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ounded Rectangle 8"/>
              <p:cNvSpPr/>
              <p:nvPr/>
            </p:nvSpPr>
            <p:spPr>
              <a:xfrm>
                <a:off x="872442" y="2267879"/>
                <a:ext cx="4091839" cy="92524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Output</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Children </a:t>
                </a:r>
                <a:r>
                  <a:rPr lang="en-GB" sz="1600" b="1" dirty="0" smtClean="0">
                    <a:solidFill>
                      <a:schemeClr val="tx1"/>
                    </a:solidFill>
                  </a:rPr>
                  <a:t>are given the </a:t>
                </a:r>
                <a:r>
                  <a:rPr lang="en-GB" sz="1600" b="1" dirty="0">
                    <a:solidFill>
                      <a:schemeClr val="tx1"/>
                    </a:solidFill>
                  </a:rPr>
                  <a:t>most nourishing fish soup in the world</a:t>
                </a:r>
              </a:p>
            </p:txBody>
          </p:sp>
        </p:grpSp>
        <p:grpSp>
          <p:nvGrpSpPr>
            <p:cNvPr id="11" name="Group 10"/>
            <p:cNvGrpSpPr>
              <a:grpSpLocks noChangeAspect="1"/>
            </p:cNvGrpSpPr>
            <p:nvPr/>
          </p:nvGrpSpPr>
          <p:grpSpPr bwMode="auto">
            <a:xfrm>
              <a:off x="4911725" y="1216025"/>
              <a:ext cx="701675" cy="704850"/>
              <a:chOff x="4663340" y="718121"/>
              <a:chExt cx="638937" cy="638937"/>
            </a:xfrm>
          </p:grpSpPr>
          <p:sp>
            <p:nvSpPr>
              <p:cNvPr id="15" name="Down Arrow 14"/>
              <p:cNvSpPr/>
              <p:nvPr/>
            </p:nvSpPr>
            <p:spPr>
              <a:xfrm>
                <a:off x="4663340" y="718121"/>
                <a:ext cx="638937" cy="638937"/>
              </a:xfrm>
              <a:prstGeom prst="downArrow">
                <a:avLst>
                  <a:gd name="adj1" fmla="val 55000"/>
                  <a:gd name="adj2" fmla="val 45000"/>
                </a:avLst>
              </a:prstGeom>
              <a:solidFill>
                <a:srgbClr val="00B0F0">
                  <a:alpha val="90000"/>
                </a:srgbClr>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Down Arrow 14"/>
              <p:cNvSpPr/>
              <p:nvPr/>
            </p:nvSpPr>
            <p:spPr>
              <a:xfrm>
                <a:off x="4806451" y="718121"/>
                <a:ext cx="352716" cy="48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6830" tIns="36830" rIns="36830" bIns="36830" spcCol="1270" anchor="ctr"/>
              <a:lstStyle/>
              <a:p>
                <a:pPr algn="ctr" defTabSz="1289050">
                  <a:lnSpc>
                    <a:spcPct val="90000"/>
                  </a:lnSpc>
                  <a:spcAft>
                    <a:spcPct val="35000"/>
                  </a:spcAft>
                  <a:defRPr/>
                </a:pPr>
                <a:endParaRPr lang="en-GB" sz="2900" dirty="0">
                  <a:solidFill>
                    <a:srgbClr val="C00000"/>
                  </a:solidFill>
                </a:endParaRPr>
              </a:p>
            </p:txBody>
          </p:sp>
        </p:grpSp>
        <p:grpSp>
          <p:nvGrpSpPr>
            <p:cNvPr id="12" name="Group 11"/>
            <p:cNvGrpSpPr>
              <a:grpSpLocks noChangeAspect="1"/>
            </p:cNvGrpSpPr>
            <p:nvPr/>
          </p:nvGrpSpPr>
          <p:grpSpPr bwMode="auto">
            <a:xfrm>
              <a:off x="5283200" y="2335213"/>
              <a:ext cx="703263" cy="704850"/>
              <a:chOff x="5049735" y="1837626"/>
              <a:chExt cx="638937" cy="638937"/>
            </a:xfrm>
          </p:grpSpPr>
          <p:sp>
            <p:nvSpPr>
              <p:cNvPr id="13" name="Down Arrow 12"/>
              <p:cNvSpPr/>
              <p:nvPr/>
            </p:nvSpPr>
            <p:spPr>
              <a:xfrm>
                <a:off x="5049735" y="1837626"/>
                <a:ext cx="638937" cy="638937"/>
              </a:xfrm>
              <a:prstGeom prst="downArrow">
                <a:avLst>
                  <a:gd name="adj1" fmla="val 55000"/>
                  <a:gd name="adj2" fmla="val 45000"/>
                </a:avLst>
              </a:prstGeom>
              <a:solidFill>
                <a:srgbClr val="00B0F0">
                  <a:alpha val="90000"/>
                </a:srgbClr>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Down Arrow 16"/>
              <p:cNvSpPr/>
              <p:nvPr/>
            </p:nvSpPr>
            <p:spPr>
              <a:xfrm>
                <a:off x="5193964" y="1837626"/>
                <a:ext cx="350478" cy="48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6830" tIns="36830" rIns="36830" bIns="36830" spcCol="1270" anchor="ctr"/>
              <a:lstStyle/>
              <a:p>
                <a:pPr algn="ctr" defTabSz="1289050">
                  <a:lnSpc>
                    <a:spcPct val="90000"/>
                  </a:lnSpc>
                  <a:spcAft>
                    <a:spcPct val="35000"/>
                  </a:spcAft>
                  <a:defRPr/>
                </a:pPr>
                <a:endParaRPr lang="en-GB" sz="2900" dirty="0">
                  <a:solidFill>
                    <a:srgbClr val="C00000"/>
                  </a:solidFill>
                </a:endParaRPr>
              </a:p>
            </p:txBody>
          </p:sp>
        </p:grpSp>
      </p:grpSp>
      <p:grpSp>
        <p:nvGrpSpPr>
          <p:cNvPr id="23" name="Group 13"/>
          <p:cNvGrpSpPr>
            <a:grpSpLocks noChangeAspect="1"/>
          </p:cNvGrpSpPr>
          <p:nvPr/>
        </p:nvGrpSpPr>
        <p:grpSpPr bwMode="auto">
          <a:xfrm>
            <a:off x="6757988" y="3886200"/>
            <a:ext cx="2206625" cy="963613"/>
            <a:chOff x="6663745" y="4533900"/>
            <a:chExt cx="2005787" cy="876300"/>
          </a:xfrm>
        </p:grpSpPr>
        <p:sp>
          <p:nvSpPr>
            <p:cNvPr id="24" name="Right Brace 6"/>
            <p:cNvSpPr>
              <a:spLocks/>
            </p:cNvSpPr>
            <p:nvPr/>
          </p:nvSpPr>
          <p:spPr bwMode="auto">
            <a:xfrm>
              <a:off x="6663745" y="4533900"/>
              <a:ext cx="762000" cy="876300"/>
            </a:xfrm>
            <a:prstGeom prst="rightBrace">
              <a:avLst>
                <a:gd name="adj1" fmla="val 0"/>
                <a:gd name="adj2" fmla="val 50000"/>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GB" sz="1600" b="1" dirty="0">
                <a:latin typeface="Calibri" pitchFamily="34" charset="0"/>
              </a:endParaRPr>
            </a:p>
          </p:txBody>
        </p:sp>
        <p:sp>
          <p:nvSpPr>
            <p:cNvPr id="25" name="TextBox 8"/>
            <p:cNvSpPr txBox="1">
              <a:spLocks noChangeArrowheads="1"/>
            </p:cNvSpPr>
            <p:nvPr/>
          </p:nvSpPr>
          <p:spPr bwMode="auto">
            <a:xfrm>
              <a:off x="7348559" y="4774180"/>
              <a:ext cx="1320973" cy="53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600" b="1" dirty="0">
                  <a:latin typeface="Calibri" pitchFamily="34" charset="0"/>
                </a:rPr>
                <a:t>Parents influence</a:t>
              </a:r>
            </a:p>
          </p:txBody>
        </p:sp>
      </p:grpSp>
      <p:grpSp>
        <p:nvGrpSpPr>
          <p:cNvPr id="26" name="Group 25"/>
          <p:cNvGrpSpPr/>
          <p:nvPr/>
        </p:nvGrpSpPr>
        <p:grpSpPr>
          <a:xfrm>
            <a:off x="1339850" y="3438525"/>
            <a:ext cx="5691188" cy="1500188"/>
            <a:chOff x="1339850" y="3438525"/>
            <a:chExt cx="5691188" cy="1500188"/>
          </a:xfrm>
        </p:grpSpPr>
        <p:grpSp>
          <p:nvGrpSpPr>
            <p:cNvPr id="27" name="Group 26"/>
            <p:cNvGrpSpPr>
              <a:grpSpLocks noChangeAspect="1"/>
            </p:cNvGrpSpPr>
            <p:nvPr/>
          </p:nvGrpSpPr>
          <p:grpSpPr bwMode="auto">
            <a:xfrm>
              <a:off x="1339850" y="3856038"/>
              <a:ext cx="5691188" cy="1082675"/>
              <a:chOff x="1159185" y="3358515"/>
              <a:chExt cx="5174336" cy="982980"/>
            </a:xfrm>
          </p:grpSpPr>
          <p:sp>
            <p:nvSpPr>
              <p:cNvPr id="31" name="Rounded Rectangle 30"/>
              <p:cNvSpPr/>
              <p:nvPr/>
            </p:nvSpPr>
            <p:spPr>
              <a:xfrm>
                <a:off x="1159185" y="3358515"/>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Rounded Rectangle 10"/>
              <p:cNvSpPr/>
              <p:nvPr/>
            </p:nvSpPr>
            <p:spPr>
              <a:xfrm>
                <a:off x="1188052" y="3387341"/>
                <a:ext cx="4091839" cy="925327"/>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Outcome</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Children consider the soup delicious and eat fish soup once a week for the rest of their lives</a:t>
                </a:r>
              </a:p>
            </p:txBody>
          </p:sp>
        </p:grpSp>
        <p:grpSp>
          <p:nvGrpSpPr>
            <p:cNvPr id="28" name="Group 27"/>
            <p:cNvGrpSpPr>
              <a:grpSpLocks noChangeAspect="1"/>
            </p:cNvGrpSpPr>
            <p:nvPr/>
          </p:nvGrpSpPr>
          <p:grpSpPr bwMode="auto">
            <a:xfrm>
              <a:off x="5616575" y="3438525"/>
              <a:ext cx="703263" cy="704850"/>
              <a:chOff x="5436131" y="2940748"/>
              <a:chExt cx="638937" cy="638937"/>
            </a:xfrm>
          </p:grpSpPr>
          <p:sp>
            <p:nvSpPr>
              <p:cNvPr id="29" name="Down Arrow 28"/>
              <p:cNvSpPr/>
              <p:nvPr/>
            </p:nvSpPr>
            <p:spPr>
              <a:xfrm>
                <a:off x="5436131" y="2940748"/>
                <a:ext cx="638937" cy="638937"/>
              </a:xfrm>
              <a:prstGeom prst="downArrow">
                <a:avLst>
                  <a:gd name="adj1" fmla="val 55000"/>
                  <a:gd name="adj2" fmla="val 45000"/>
                </a:avLst>
              </a:prstGeom>
              <a:solidFill>
                <a:srgbClr val="00B0F0">
                  <a:alpha val="90000"/>
                </a:srgbClr>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Down Arrow 18"/>
              <p:cNvSpPr/>
              <p:nvPr/>
            </p:nvSpPr>
            <p:spPr>
              <a:xfrm>
                <a:off x="5580360" y="2940748"/>
                <a:ext cx="350478" cy="48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6830" tIns="36830" rIns="36830" bIns="36830" spcCol="1270" anchor="ctr"/>
              <a:lstStyle/>
              <a:p>
                <a:pPr algn="ctr" defTabSz="1289050">
                  <a:lnSpc>
                    <a:spcPct val="90000"/>
                  </a:lnSpc>
                  <a:spcAft>
                    <a:spcPct val="35000"/>
                  </a:spcAft>
                  <a:defRPr/>
                </a:pPr>
                <a:endParaRPr lang="en-GB" sz="2900" dirty="0">
                  <a:solidFill>
                    <a:srgbClr val="C00000"/>
                  </a:solidFill>
                </a:endParaRPr>
              </a:p>
            </p:txBody>
          </p:sp>
        </p:grpSp>
      </p:grpSp>
      <p:grpSp>
        <p:nvGrpSpPr>
          <p:cNvPr id="33" name="Group 14"/>
          <p:cNvGrpSpPr>
            <a:grpSpLocks noChangeAspect="1"/>
          </p:cNvGrpSpPr>
          <p:nvPr/>
        </p:nvGrpSpPr>
        <p:grpSpPr bwMode="auto">
          <a:xfrm>
            <a:off x="7273925" y="4999038"/>
            <a:ext cx="1690688" cy="1006475"/>
            <a:chOff x="7127656" y="5600700"/>
            <a:chExt cx="1536805" cy="914400"/>
          </a:xfrm>
        </p:grpSpPr>
        <p:sp>
          <p:nvSpPr>
            <p:cNvPr id="34" name="Right Brace 7"/>
            <p:cNvSpPr>
              <a:spLocks/>
            </p:cNvSpPr>
            <p:nvPr/>
          </p:nvSpPr>
          <p:spPr bwMode="auto">
            <a:xfrm>
              <a:off x="7127656" y="5600700"/>
              <a:ext cx="685800" cy="914400"/>
            </a:xfrm>
            <a:prstGeom prst="rightBrace">
              <a:avLst>
                <a:gd name="adj1" fmla="val 0"/>
                <a:gd name="adj2" fmla="val 50000"/>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GB" sz="1600" b="1" dirty="0">
                <a:latin typeface="Calibri" pitchFamily="34" charset="0"/>
              </a:endParaRPr>
            </a:p>
          </p:txBody>
        </p:sp>
        <p:sp>
          <p:nvSpPr>
            <p:cNvPr id="35" name="TextBox 9"/>
            <p:cNvSpPr txBox="1">
              <a:spLocks noChangeArrowheads="1"/>
            </p:cNvSpPr>
            <p:nvPr/>
          </p:nvSpPr>
          <p:spPr bwMode="auto">
            <a:xfrm>
              <a:off x="7467600" y="5809555"/>
              <a:ext cx="1196861" cy="5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1600" b="1" dirty="0">
                  <a:latin typeface="Calibri" pitchFamily="34" charset="0"/>
                </a:rPr>
                <a:t>Parents worry</a:t>
              </a:r>
            </a:p>
          </p:txBody>
        </p:sp>
      </p:grpSp>
      <p:grpSp>
        <p:nvGrpSpPr>
          <p:cNvPr id="36" name="Group 35"/>
          <p:cNvGrpSpPr/>
          <p:nvPr/>
        </p:nvGrpSpPr>
        <p:grpSpPr>
          <a:xfrm>
            <a:off x="1725613" y="4568825"/>
            <a:ext cx="5692775" cy="1489075"/>
            <a:chOff x="1725613" y="4568825"/>
            <a:chExt cx="5692775" cy="1489075"/>
          </a:xfrm>
        </p:grpSpPr>
        <p:grpSp>
          <p:nvGrpSpPr>
            <p:cNvPr id="37" name="Group 36"/>
            <p:cNvGrpSpPr>
              <a:grpSpLocks noChangeAspect="1"/>
            </p:cNvGrpSpPr>
            <p:nvPr/>
          </p:nvGrpSpPr>
          <p:grpSpPr bwMode="auto">
            <a:xfrm>
              <a:off x="1725613" y="4976813"/>
              <a:ext cx="5692775" cy="1081087"/>
              <a:chOff x="1545581" y="4478020"/>
              <a:chExt cx="5174336" cy="982980"/>
            </a:xfrm>
          </p:grpSpPr>
          <p:sp>
            <p:nvSpPr>
              <p:cNvPr id="41" name="Rounded Rectangle 40"/>
              <p:cNvSpPr/>
              <p:nvPr/>
            </p:nvSpPr>
            <p:spPr>
              <a:xfrm>
                <a:off x="1545581" y="4478020"/>
                <a:ext cx="5174336" cy="982980"/>
              </a:xfrm>
              <a:prstGeom prst="roundRect">
                <a:avLst>
                  <a:gd name="adj" fmla="val 10000"/>
                </a:avLst>
              </a:prstGeom>
              <a:solidFill>
                <a:schemeClr val="accent5">
                  <a:lumMod val="20000"/>
                  <a:lumOff val="8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 name="Rounded Rectangle 12"/>
              <p:cNvSpPr/>
              <p:nvPr/>
            </p:nvSpPr>
            <p:spPr>
              <a:xfrm>
                <a:off x="1574440" y="4506889"/>
                <a:ext cx="4092141" cy="92524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nchor="ctr"/>
              <a:lstStyle/>
              <a:p>
                <a:pPr defTabSz="800100">
                  <a:lnSpc>
                    <a:spcPct val="90000"/>
                  </a:lnSpc>
                  <a:spcAft>
                    <a:spcPct val="35000"/>
                  </a:spcAft>
                  <a:defRPr/>
                </a:pPr>
                <a:r>
                  <a:rPr lang="en-GB" sz="1600" b="1" dirty="0">
                    <a:solidFill>
                      <a:srgbClr val="C00000"/>
                    </a:solidFill>
                  </a:rPr>
                  <a:t>Impact</a:t>
                </a:r>
              </a:p>
              <a:p>
                <a:pPr marL="285750" lvl="1" indent="-285750" defTabSz="800100">
                  <a:lnSpc>
                    <a:spcPct val="90000"/>
                  </a:lnSpc>
                  <a:spcAft>
                    <a:spcPct val="15000"/>
                  </a:spcAft>
                  <a:buFont typeface="Wingdings" pitchFamily="2" charset="2"/>
                  <a:buChar char="ü"/>
                  <a:defRPr/>
                </a:pPr>
                <a:r>
                  <a:rPr lang="en-GB" sz="1600" b="1" dirty="0">
                    <a:solidFill>
                      <a:schemeClr val="tx1"/>
                    </a:solidFill>
                  </a:rPr>
                  <a:t>Children are healthy adults</a:t>
                </a:r>
              </a:p>
            </p:txBody>
          </p:sp>
        </p:grpSp>
        <p:grpSp>
          <p:nvGrpSpPr>
            <p:cNvPr id="38" name="Group 37"/>
            <p:cNvGrpSpPr>
              <a:grpSpLocks noChangeAspect="1"/>
            </p:cNvGrpSpPr>
            <p:nvPr/>
          </p:nvGrpSpPr>
          <p:grpSpPr bwMode="auto">
            <a:xfrm>
              <a:off x="5932488" y="4568825"/>
              <a:ext cx="701675" cy="704850"/>
              <a:chOff x="5751738" y="4071175"/>
              <a:chExt cx="638937" cy="638937"/>
            </a:xfrm>
          </p:grpSpPr>
          <p:sp>
            <p:nvSpPr>
              <p:cNvPr id="39" name="Down Arrow 38"/>
              <p:cNvSpPr/>
              <p:nvPr/>
            </p:nvSpPr>
            <p:spPr>
              <a:xfrm>
                <a:off x="5751738" y="4071175"/>
                <a:ext cx="638937" cy="638937"/>
              </a:xfrm>
              <a:prstGeom prst="downArrow">
                <a:avLst>
                  <a:gd name="adj1" fmla="val 55000"/>
                  <a:gd name="adj2" fmla="val 45000"/>
                </a:avLst>
              </a:prstGeom>
              <a:solidFill>
                <a:srgbClr val="00B0F0">
                  <a:alpha val="90000"/>
                </a:srgbClr>
              </a:solid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Down Arrow 20"/>
              <p:cNvSpPr/>
              <p:nvPr/>
            </p:nvSpPr>
            <p:spPr>
              <a:xfrm>
                <a:off x="5894848" y="4071175"/>
                <a:ext cx="352716" cy="4806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36830" tIns="36830" rIns="36830" bIns="36830" spcCol="1270" anchor="ctr"/>
              <a:lstStyle/>
              <a:p>
                <a:pPr algn="ctr" defTabSz="1289050">
                  <a:lnSpc>
                    <a:spcPct val="90000"/>
                  </a:lnSpc>
                  <a:spcAft>
                    <a:spcPct val="35000"/>
                  </a:spcAft>
                  <a:defRPr/>
                </a:pPr>
                <a:endParaRPr lang="en-GB" sz="2900" dirty="0">
                  <a:solidFill>
                    <a:srgbClr val="C00000"/>
                  </a:solidFill>
                </a:endParaRPr>
              </a:p>
            </p:txBody>
          </p:sp>
        </p:grpSp>
      </p:grpSp>
      <p:pic>
        <p:nvPicPr>
          <p:cNvPr id="4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188640"/>
            <a:ext cx="1588506" cy="105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2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7"/>
          <p:cNvSpPr>
            <a:spLocks noChangeArrowheads="1"/>
          </p:cNvSpPr>
          <p:nvPr/>
        </p:nvSpPr>
        <p:spPr bwMode="auto">
          <a:xfrm>
            <a:off x="250825" y="1484313"/>
            <a:ext cx="844867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5720" tIns="0" rIns="45720" bIns="0"/>
          <a:lstStyle/>
          <a:p>
            <a:pPr marL="619125" indent="-111125">
              <a:lnSpc>
                <a:spcPct val="90000"/>
              </a:lnSpc>
              <a:buClr>
                <a:srgbClr val="C93000"/>
              </a:buClr>
            </a:pPr>
            <a:endParaRPr lang="en-US" dirty="0">
              <a:solidFill>
                <a:srgbClr val="110400"/>
              </a:solidFill>
              <a:latin typeface="Arial" pitchFamily="34" charset="0"/>
            </a:endParaRPr>
          </a:p>
          <a:p>
            <a:pPr marL="619125" indent="-111125">
              <a:lnSpc>
                <a:spcPct val="90000"/>
              </a:lnSpc>
              <a:buClr>
                <a:srgbClr val="C93000"/>
              </a:buClr>
              <a:buFont typeface="Wingdings" pitchFamily="2" charset="2"/>
              <a:buChar char="ü"/>
            </a:pPr>
            <a:endParaRPr lang="en-US" sz="3200" dirty="0">
              <a:solidFill>
                <a:srgbClr val="110400"/>
              </a:solidFill>
              <a:latin typeface="Arial" pitchFamily="34" charset="0"/>
            </a:endParaRPr>
          </a:p>
        </p:txBody>
      </p:sp>
      <p:grpSp>
        <p:nvGrpSpPr>
          <p:cNvPr id="7" name="Group 1029"/>
          <p:cNvGrpSpPr>
            <a:grpSpLocks/>
          </p:cNvGrpSpPr>
          <p:nvPr/>
        </p:nvGrpSpPr>
        <p:grpSpPr bwMode="auto">
          <a:xfrm>
            <a:off x="228600" y="1524000"/>
            <a:ext cx="8470246" cy="5029200"/>
            <a:chOff x="784" y="960"/>
            <a:chExt cx="4677" cy="2840"/>
          </a:xfrm>
        </p:grpSpPr>
        <p:sp>
          <p:nvSpPr>
            <p:cNvPr id="8" name="Rectangle 1030"/>
            <p:cNvSpPr>
              <a:spLocks noChangeArrowheads="1"/>
            </p:cNvSpPr>
            <p:nvPr/>
          </p:nvSpPr>
          <p:spPr bwMode="auto">
            <a:xfrm>
              <a:off x="784" y="2100"/>
              <a:ext cx="4416"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Text" lastClr="000000"/>
                  </a:solidFill>
                  <a:effectLst/>
                  <a:uLnTx/>
                  <a:uFillTx/>
                  <a:sym typeface="Verdana" pitchFamily="34" charset="0"/>
                </a:rPr>
                <a:t> </a:t>
              </a:r>
            </a:p>
          </p:txBody>
        </p:sp>
        <p:sp>
          <p:nvSpPr>
            <p:cNvPr id="9" name="Oval 1031"/>
            <p:cNvSpPr>
              <a:spLocks noChangeArrowheads="1"/>
            </p:cNvSpPr>
            <p:nvPr/>
          </p:nvSpPr>
          <p:spPr bwMode="auto">
            <a:xfrm>
              <a:off x="912" y="960"/>
              <a:ext cx="2719" cy="2840"/>
            </a:xfrm>
            <a:prstGeom prst="ellipse">
              <a:avLst/>
            </a:prstGeom>
            <a:solidFill>
              <a:srgbClr val="FF3300"/>
            </a:solid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10" name="Oval 1032"/>
            <p:cNvSpPr>
              <a:spLocks noChangeArrowheads="1"/>
            </p:cNvSpPr>
            <p:nvPr/>
          </p:nvSpPr>
          <p:spPr bwMode="auto">
            <a:xfrm>
              <a:off x="1152" y="1824"/>
              <a:ext cx="1781" cy="1903"/>
            </a:xfrm>
            <a:prstGeom prst="ellipse">
              <a:avLst/>
            </a:prstGeom>
            <a:solidFill>
              <a:srgbClr val="FFC000"/>
            </a:solidFill>
            <a:ln w="381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11" name="Oval 1033"/>
            <p:cNvSpPr>
              <a:spLocks noChangeArrowheads="1"/>
            </p:cNvSpPr>
            <p:nvPr/>
          </p:nvSpPr>
          <p:spPr bwMode="auto">
            <a:xfrm>
              <a:off x="1430" y="2838"/>
              <a:ext cx="795" cy="846"/>
            </a:xfrm>
            <a:prstGeom prst="ellipse">
              <a:avLst/>
            </a:prstGeom>
            <a:solidFill>
              <a:srgbClr val="00B050"/>
            </a:solidFill>
            <a:ln w="285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12" name="Text Box 1034"/>
            <p:cNvSpPr txBox="1">
              <a:spLocks noChangeArrowheads="1"/>
            </p:cNvSpPr>
            <p:nvPr/>
          </p:nvSpPr>
          <p:spPr bwMode="auto">
            <a:xfrm>
              <a:off x="1405" y="3261"/>
              <a:ext cx="862" cy="30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Parents</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3" name="Text Box 1035"/>
            <p:cNvSpPr txBox="1">
              <a:spLocks noChangeArrowheads="1"/>
            </p:cNvSpPr>
            <p:nvPr/>
          </p:nvSpPr>
          <p:spPr bwMode="auto">
            <a:xfrm>
              <a:off x="1353" y="2367"/>
              <a:ext cx="646" cy="32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Young child 1</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4" name="Text Box 1036"/>
            <p:cNvSpPr txBox="1">
              <a:spLocks noChangeArrowheads="1"/>
            </p:cNvSpPr>
            <p:nvPr/>
          </p:nvSpPr>
          <p:spPr bwMode="auto">
            <a:xfrm>
              <a:off x="2000" y="2285"/>
              <a:ext cx="647" cy="30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altLang="zh-CN" sz="1400" b="1" kern="0" dirty="0">
                  <a:solidFill>
                    <a:srgbClr val="000000"/>
                  </a:solidFill>
                  <a:latin typeface="Arial" pitchFamily="34" charset="0"/>
                  <a:ea typeface="SimSun" pitchFamily="2" charset="-122"/>
                </a:rPr>
                <a:t>Young child 2</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5" name="Text Box 1037"/>
            <p:cNvSpPr txBox="1">
              <a:spLocks noChangeArrowheads="1"/>
            </p:cNvSpPr>
            <p:nvPr/>
          </p:nvSpPr>
          <p:spPr bwMode="auto">
            <a:xfrm>
              <a:off x="2259" y="2672"/>
              <a:ext cx="647" cy="32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altLang="zh-CN" sz="1400" b="1" kern="0" dirty="0">
                  <a:solidFill>
                    <a:srgbClr val="000000"/>
                  </a:solidFill>
                  <a:latin typeface="Arial" pitchFamily="34" charset="0"/>
                  <a:ea typeface="SimSun" pitchFamily="2" charset="-122"/>
                </a:rPr>
                <a:t>Young child 3</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6" name="Text Box 1038"/>
            <p:cNvSpPr txBox="1">
              <a:spLocks noChangeArrowheads="1"/>
            </p:cNvSpPr>
            <p:nvPr/>
          </p:nvSpPr>
          <p:spPr bwMode="auto">
            <a:xfrm>
              <a:off x="1343" y="1371"/>
              <a:ext cx="760" cy="24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Grown up </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kern="0" dirty="0" smtClean="0">
                  <a:solidFill>
                    <a:srgbClr val="000000"/>
                  </a:solidFill>
                  <a:latin typeface="Arial" pitchFamily="34" charset="0"/>
                  <a:ea typeface="SimSun" pitchFamily="2" charset="-122"/>
                </a:rPr>
                <a:t>Child 1</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7" name="Text Box 1039"/>
            <p:cNvSpPr txBox="1">
              <a:spLocks noChangeArrowheads="1"/>
            </p:cNvSpPr>
            <p:nvPr/>
          </p:nvSpPr>
          <p:spPr bwMode="auto">
            <a:xfrm>
              <a:off x="2336" y="1344"/>
              <a:ext cx="791" cy="24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altLang="zh-CN" sz="1400" kern="0" dirty="0">
                  <a:solidFill>
                    <a:srgbClr val="000000"/>
                  </a:solidFill>
                  <a:latin typeface="Arial" pitchFamily="34" charset="0"/>
                  <a:ea typeface="SimSun" pitchFamily="2" charset="-122"/>
                </a:rPr>
                <a:t>Grown up </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kern="0" dirty="0">
                  <a:solidFill>
                    <a:srgbClr val="000000"/>
                  </a:solidFill>
                  <a:latin typeface="Arial" pitchFamily="34" charset="0"/>
                  <a:ea typeface="SimSun" pitchFamily="2" charset="-122"/>
                </a:rPr>
                <a:t>Child</a:t>
              </a:r>
              <a:r>
                <a:rPr kumimoji="0" lang="en-ZW" altLang="zh-CN"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 2</a:t>
              </a:r>
              <a:endParaRPr kumimoji="0" lang="en-US"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18" name="Text Box 1040"/>
            <p:cNvSpPr txBox="1">
              <a:spLocks noChangeArrowheads="1"/>
            </p:cNvSpPr>
            <p:nvPr/>
          </p:nvSpPr>
          <p:spPr bwMode="auto">
            <a:xfrm>
              <a:off x="2635" y="1760"/>
              <a:ext cx="841" cy="247"/>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altLang="zh-CN" sz="1400" kern="0" dirty="0">
                  <a:solidFill>
                    <a:srgbClr val="000000"/>
                  </a:solidFill>
                  <a:latin typeface="Arial" pitchFamily="34" charset="0"/>
                  <a:ea typeface="SimSun" pitchFamily="2" charset="-122"/>
                </a:rPr>
                <a:t>Grown up </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kern="0" dirty="0">
                  <a:solidFill>
                    <a:srgbClr val="000000"/>
                  </a:solidFill>
                  <a:latin typeface="Arial" pitchFamily="34" charset="0"/>
                  <a:ea typeface="SimSun" pitchFamily="2" charset="-122"/>
                </a:rPr>
                <a:t>Child </a:t>
              </a:r>
              <a:r>
                <a:rPr kumimoji="0" lang="en-ZW" altLang="zh-CN"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3</a:t>
              </a:r>
              <a:endParaRPr kumimoji="0" lang="en-US"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19" name="WordArt 1041"/>
            <p:cNvSpPr>
              <a:spLocks noChangeArrowheads="1" noChangeShapeType="1" noTextEdit="1"/>
            </p:cNvSpPr>
            <p:nvPr/>
          </p:nvSpPr>
          <p:spPr bwMode="auto">
            <a:xfrm rot="946907">
              <a:off x="2177" y="1083"/>
              <a:ext cx="770" cy="162"/>
            </a:xfrm>
            <a:prstGeom prst="rect">
              <a:avLst/>
            </a:prstGeom>
          </p:spPr>
          <p:txBody>
            <a:bodyPr spcFirstLastPara="1" wrap="none" fromWordArt="1">
              <a:prstTxWarp prst="textArchUp">
                <a:avLst>
                  <a:gd name="adj" fmla="val 10800004"/>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10" cap="none" spc="0" normalizeH="0" baseline="0" noProof="0" dirty="0" smtClean="0">
                  <a:ln w="9525">
                    <a:solidFill>
                      <a:srgbClr val="000000"/>
                    </a:solidFill>
                    <a:round/>
                    <a:headEnd/>
                    <a:tailEnd/>
                  </a:ln>
                  <a:solidFill>
                    <a:srgbClr val="000000"/>
                  </a:solidFill>
                  <a:effectLst/>
                  <a:uLnTx/>
                  <a:uFillTx/>
                  <a:latin typeface="Times New Roman"/>
                  <a:cs typeface="Times New Roman"/>
                </a:rPr>
                <a:t>indirect influence</a:t>
              </a:r>
            </a:p>
          </p:txBody>
        </p:sp>
        <p:sp>
          <p:nvSpPr>
            <p:cNvPr id="20" name="AutoShape 1042"/>
            <p:cNvSpPr>
              <a:spLocks noChangeArrowheads="1"/>
            </p:cNvSpPr>
            <p:nvPr/>
          </p:nvSpPr>
          <p:spPr bwMode="auto">
            <a:xfrm rot="-3273203">
              <a:off x="1483" y="2837"/>
              <a:ext cx="613" cy="123"/>
            </a:xfrm>
            <a:prstGeom prst="curvedUpArrow">
              <a:avLst>
                <a:gd name="adj1" fmla="val 99675"/>
                <a:gd name="adj2" fmla="val 199350"/>
                <a:gd name="adj3" fmla="val 28667"/>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1" name="AutoShape 1043"/>
            <p:cNvSpPr>
              <a:spLocks noChangeArrowheads="1"/>
            </p:cNvSpPr>
            <p:nvPr/>
          </p:nvSpPr>
          <p:spPr bwMode="auto">
            <a:xfrm rot="-2650181">
              <a:off x="1824" y="2880"/>
              <a:ext cx="676" cy="136"/>
            </a:xfrm>
            <a:prstGeom prst="curvedDownArrow">
              <a:avLst>
                <a:gd name="adj1" fmla="val 99412"/>
                <a:gd name="adj2" fmla="val 198824"/>
                <a:gd name="adj3" fmla="val 33333"/>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2" name="AutoShape 1044"/>
            <p:cNvSpPr>
              <a:spLocks noChangeArrowheads="1"/>
            </p:cNvSpPr>
            <p:nvPr/>
          </p:nvSpPr>
          <p:spPr bwMode="auto">
            <a:xfrm rot="-3273203">
              <a:off x="2452" y="2090"/>
              <a:ext cx="613" cy="123"/>
            </a:xfrm>
            <a:prstGeom prst="curvedUpArrow">
              <a:avLst>
                <a:gd name="adj1" fmla="val 99675"/>
                <a:gd name="adj2" fmla="val 199350"/>
                <a:gd name="adj3" fmla="val 28667"/>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3" name="AutoShape 1045"/>
            <p:cNvSpPr>
              <a:spLocks noChangeArrowheads="1"/>
            </p:cNvSpPr>
            <p:nvPr/>
          </p:nvSpPr>
          <p:spPr bwMode="auto">
            <a:xfrm rot="-6519348">
              <a:off x="1307" y="1920"/>
              <a:ext cx="749" cy="123"/>
            </a:xfrm>
            <a:prstGeom prst="curvedDownArrow">
              <a:avLst>
                <a:gd name="adj1" fmla="val 121789"/>
                <a:gd name="adj2" fmla="val 243577"/>
                <a:gd name="adj3" fmla="val 33333"/>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4" name="WordArt 1046"/>
            <p:cNvSpPr>
              <a:spLocks noChangeArrowheads="1" noChangeShapeType="1" noTextEdit="1"/>
            </p:cNvSpPr>
            <p:nvPr/>
          </p:nvSpPr>
          <p:spPr bwMode="auto">
            <a:xfrm rot="795204">
              <a:off x="1872" y="1968"/>
              <a:ext cx="692" cy="161"/>
            </a:xfrm>
            <a:prstGeom prst="rect">
              <a:avLst/>
            </a:prstGeom>
          </p:spPr>
          <p:txBody>
            <a:bodyPr spcFirstLastPara="1" wrap="none" fromWordArt="1">
              <a:prstTxWarp prst="textArchUp">
                <a:avLst>
                  <a:gd name="adj" fmla="val 11002564"/>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10" cap="none" spc="0" normalizeH="0" baseline="0" noProof="0" dirty="0" smtClean="0">
                  <a:ln w="9525">
                    <a:solidFill>
                      <a:srgbClr val="000000"/>
                    </a:solidFill>
                    <a:round/>
                    <a:headEnd/>
                    <a:tailEnd/>
                  </a:ln>
                  <a:solidFill>
                    <a:srgbClr val="000000"/>
                  </a:solidFill>
                  <a:effectLst/>
                  <a:uLnTx/>
                  <a:uFillTx/>
                  <a:latin typeface="Times New Roman"/>
                  <a:cs typeface="Times New Roman"/>
                </a:rPr>
                <a:t>direct influence</a:t>
              </a:r>
            </a:p>
          </p:txBody>
        </p:sp>
        <p:sp>
          <p:nvSpPr>
            <p:cNvPr id="25" name="WordArt 1047"/>
            <p:cNvSpPr>
              <a:spLocks noChangeArrowheads="1" noChangeShapeType="1" noTextEdit="1"/>
            </p:cNvSpPr>
            <p:nvPr/>
          </p:nvSpPr>
          <p:spPr bwMode="auto">
            <a:xfrm rot="554354">
              <a:off x="1577" y="2925"/>
              <a:ext cx="566" cy="343"/>
            </a:xfrm>
            <a:prstGeom prst="rect">
              <a:avLst/>
            </a:prstGeom>
          </p:spPr>
          <p:txBody>
            <a:bodyPr spcFirstLastPara="1" wrap="none" fromWordArt="1">
              <a:prstTxWarp prst="textArchUp">
                <a:avLst>
                  <a:gd name="adj" fmla="val 11324124"/>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10" cap="none" spc="0" normalizeH="0" baseline="0" noProof="0" dirty="0" smtClean="0">
                  <a:ln w="9525">
                    <a:solidFill>
                      <a:srgbClr val="000000"/>
                    </a:solidFill>
                    <a:round/>
                    <a:headEnd/>
                    <a:tailEnd/>
                  </a:ln>
                  <a:solidFill>
                    <a:srgbClr val="000000"/>
                  </a:solidFill>
                  <a:effectLst/>
                  <a:uLnTx/>
                  <a:uFillTx/>
                  <a:latin typeface="Times New Roman"/>
                  <a:cs typeface="Times New Roman"/>
                </a:rPr>
                <a:t>direct control</a:t>
              </a:r>
            </a:p>
          </p:txBody>
        </p:sp>
        <p:sp>
          <p:nvSpPr>
            <p:cNvPr id="26" name="Text Box 1048"/>
            <p:cNvSpPr txBox="1">
              <a:spLocks noChangeArrowheads="1"/>
            </p:cNvSpPr>
            <p:nvPr/>
          </p:nvSpPr>
          <p:spPr bwMode="auto">
            <a:xfrm>
              <a:off x="3779" y="2925"/>
              <a:ext cx="1630" cy="542"/>
            </a:xfrm>
            <a:prstGeom prst="rect">
              <a:avLst/>
            </a:prstGeom>
            <a:solidFill>
              <a:srgbClr val="00B05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CO" sz="28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Control</a:t>
              </a:r>
              <a:endParaRPr kumimoji="0" lang="es-ES" sz="28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27" name="Text Box 1049"/>
            <p:cNvSpPr txBox="1">
              <a:spLocks noChangeArrowheads="1"/>
            </p:cNvSpPr>
            <p:nvPr/>
          </p:nvSpPr>
          <p:spPr bwMode="auto">
            <a:xfrm>
              <a:off x="3779" y="2070"/>
              <a:ext cx="1682" cy="541"/>
            </a:xfrm>
            <a:prstGeom prst="rect">
              <a:avLst/>
            </a:prstGeom>
            <a:solidFill>
              <a:srgbClr val="FFC00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CO" sz="28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a:t>
              </a:r>
              <a:r>
                <a:rPr kumimoji="0" lang="es-CO" sz="2800" b="1" i="0" u="none" strike="noStrike" kern="0" cap="none" spc="0" normalizeH="0" baseline="0" noProof="0" dirty="0" err="1" smtClean="0">
                  <a:ln>
                    <a:noFill/>
                  </a:ln>
                  <a:solidFill>
                    <a:srgbClr val="000000"/>
                  </a:solidFill>
                  <a:effectLst/>
                  <a:uLnTx/>
                  <a:uFillTx/>
                  <a:latin typeface="Arial" pitchFamily="34" charset="0"/>
                  <a:cs typeface="Arial" pitchFamily="34" charset="0"/>
                </a:rPr>
                <a:t>influence</a:t>
              </a:r>
              <a:endParaRPr kumimoji="0" lang="es-ES" sz="28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28" name="Text Box 1050"/>
            <p:cNvSpPr txBox="1">
              <a:spLocks noChangeArrowheads="1"/>
            </p:cNvSpPr>
            <p:nvPr/>
          </p:nvSpPr>
          <p:spPr bwMode="auto">
            <a:xfrm>
              <a:off x="3779" y="1193"/>
              <a:ext cx="1682" cy="539"/>
            </a:xfrm>
            <a:prstGeom prst="rect">
              <a:avLst/>
            </a:prstGeom>
            <a:solidFill>
              <a:srgbClr val="FF330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CO" sz="28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interest/concern</a:t>
              </a:r>
              <a:endParaRPr kumimoji="0" lang="es-ES" sz="28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grpSp>
      <p:sp>
        <p:nvSpPr>
          <p:cNvPr id="29" name="Title 1"/>
          <p:cNvSpPr>
            <a:spLocks noGrp="1"/>
          </p:cNvSpPr>
          <p:nvPr>
            <p:ph type="title"/>
          </p:nvPr>
        </p:nvSpPr>
        <p:spPr>
          <a:xfrm>
            <a:off x="1143000" y="76200"/>
            <a:ext cx="6781800" cy="1066800"/>
          </a:xfrm>
        </p:spPr>
        <p:txBody>
          <a:bodyPr/>
          <a:lstStyle/>
          <a:p>
            <a:r>
              <a:rPr lang="en-GB" dirty="0" smtClean="0">
                <a:ea typeface="ＭＳ Ｐゴシック" pitchFamily="34" charset="-128"/>
              </a:rPr>
              <a:t>Circles of control, influence and</a:t>
            </a:r>
            <a:br>
              <a:rPr lang="en-GB" dirty="0" smtClean="0">
                <a:ea typeface="ＭＳ Ｐゴシック" pitchFamily="34" charset="-128"/>
              </a:rPr>
            </a:br>
            <a:r>
              <a:rPr lang="en-GB" dirty="0" smtClean="0">
                <a:ea typeface="ＭＳ Ｐゴシック" pitchFamily="34" charset="-128"/>
              </a:rPr>
              <a:t>interest/concern/worry</a:t>
            </a:r>
          </a:p>
        </p:txBody>
      </p:sp>
    </p:spTree>
    <p:extLst>
      <p:ext uri="{BB962C8B-B14F-4D97-AF65-F5344CB8AC3E}">
        <p14:creationId xmlns:p14="http://schemas.microsoft.com/office/powerpoint/2010/main" val="1496584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143000" y="76200"/>
            <a:ext cx="6781800" cy="1066800"/>
          </a:xfrm>
        </p:spPr>
        <p:txBody>
          <a:bodyPr/>
          <a:lstStyle/>
          <a:p>
            <a:r>
              <a:rPr lang="en-GB" dirty="0" smtClean="0">
                <a:ea typeface="ＭＳ Ｐゴシック" pitchFamily="34" charset="-128"/>
              </a:rPr>
              <a:t>In such a complex situation</a:t>
            </a:r>
          </a:p>
        </p:txBody>
      </p:sp>
      <p:sp>
        <p:nvSpPr>
          <p:cNvPr id="3" name="Content Placeholder 2"/>
          <p:cNvSpPr>
            <a:spLocks noGrp="1"/>
          </p:cNvSpPr>
          <p:nvPr>
            <p:ph sz="half" idx="1"/>
          </p:nvPr>
        </p:nvSpPr>
        <p:spPr>
          <a:xfrm>
            <a:off x="287337" y="1484784"/>
            <a:ext cx="8569325" cy="5184775"/>
          </a:xfrm>
        </p:spPr>
        <p:txBody>
          <a:bodyPr/>
          <a:lstStyle/>
          <a:p>
            <a:pPr marL="365125" indent="-365125" defTabSz="365125">
              <a:buClr>
                <a:srgbClr val="C00000"/>
              </a:buClr>
              <a:buFont typeface="Wingdings" pitchFamily="2" charset="2"/>
              <a:buChar char="Ø"/>
              <a:defRPr/>
            </a:pPr>
            <a:r>
              <a:rPr lang="en-GB" sz="2400" b="1" dirty="0" smtClean="0">
                <a:solidFill>
                  <a:srgbClr val="C00000"/>
                </a:solidFill>
                <a:ea typeface="ＭＳ Ｐゴシック" pitchFamily="34" charset="-128"/>
              </a:rPr>
              <a:t>The relationships of cause and effect are </a:t>
            </a:r>
            <a:r>
              <a:rPr lang="en-GB" sz="2400" b="1" u="sng" dirty="0" smtClean="0">
                <a:solidFill>
                  <a:srgbClr val="C00000"/>
                </a:solidFill>
                <a:ea typeface="ＭＳ Ｐゴシック" pitchFamily="34" charset="-128"/>
              </a:rPr>
              <a:t>unknown</a:t>
            </a:r>
            <a:r>
              <a:rPr lang="en-GB" sz="2400" b="1" dirty="0" smtClean="0">
                <a:solidFill>
                  <a:srgbClr val="C00000"/>
                </a:solidFill>
                <a:ea typeface="ＭＳ Ｐゴシック" pitchFamily="34" charset="-128"/>
              </a:rPr>
              <a:t> until the outcomes emerge. </a:t>
            </a:r>
          </a:p>
          <a:p>
            <a:pPr marL="365125" indent="-365125" defTabSz="365125">
              <a:buClr>
                <a:srgbClr val="C00000"/>
              </a:buClr>
              <a:buFont typeface="Wingdings" pitchFamily="2" charset="2"/>
              <a:buChar char="Ø"/>
              <a:defRPr/>
            </a:pPr>
            <a:r>
              <a:rPr lang="en-GB" sz="2400" dirty="0" smtClean="0">
                <a:ea typeface="ＭＳ Ｐゴシック" pitchFamily="34" charset="-128"/>
              </a:rPr>
              <a:t>To produce a nutritious soup that their children will eat once a week for the rest of their lives, the recipe is less important than the parents’ relationships with each son and daughter, and theirs with their social environment.</a:t>
            </a:r>
          </a:p>
          <a:p>
            <a:pPr marL="365125" indent="-365125" defTabSz="365125">
              <a:spcBef>
                <a:spcPts val="600"/>
              </a:spcBef>
              <a:buClr>
                <a:srgbClr val="C00000"/>
              </a:buClr>
              <a:buFont typeface="Wingdings" pitchFamily="2" charset="2"/>
              <a:buChar char="Ø"/>
              <a:defRPr/>
            </a:pPr>
            <a:r>
              <a:rPr lang="en-GB" sz="2400" dirty="0" smtClean="0">
                <a:ea typeface="ＭＳ Ｐゴシック" pitchFamily="34" charset="-128"/>
              </a:rPr>
              <a:t>More than cooking experience </a:t>
            </a:r>
          </a:p>
          <a:p>
            <a:pPr marL="365125" indent="-365125" defTabSz="365125">
              <a:spcBef>
                <a:spcPts val="0"/>
              </a:spcBef>
              <a:buClr>
                <a:srgbClr val="C00000"/>
              </a:buClr>
              <a:defRPr/>
            </a:pPr>
            <a:r>
              <a:rPr lang="en-GB" sz="2400" dirty="0" smtClean="0">
                <a:ea typeface="ＭＳ Ｐゴシック" pitchFamily="34" charset="-128"/>
              </a:rPr>
              <a:t>	parent’s must rely on their </a:t>
            </a:r>
          </a:p>
          <a:p>
            <a:pPr marL="365125" indent="-365125" defTabSz="365125">
              <a:spcBef>
                <a:spcPts val="0"/>
              </a:spcBef>
              <a:buClr>
                <a:srgbClr val="C00000"/>
              </a:buClr>
              <a:defRPr/>
            </a:pPr>
            <a:r>
              <a:rPr lang="en-GB" sz="2400" dirty="0" smtClean="0">
                <a:ea typeface="ＭＳ Ｐゴシック" pitchFamily="34" charset="-128"/>
              </a:rPr>
              <a:t>	sensitivity and creativity. </a:t>
            </a:r>
          </a:p>
          <a:p>
            <a:pPr marL="365125" indent="-365125" defTabSz="365125">
              <a:spcBef>
                <a:spcPts val="600"/>
              </a:spcBef>
              <a:buClr>
                <a:srgbClr val="C00000"/>
              </a:buClr>
              <a:buFont typeface="Wingdings" pitchFamily="2" charset="2"/>
              <a:buChar char="Ø"/>
              <a:defRPr/>
            </a:pPr>
            <a:r>
              <a:rPr lang="en-GB" sz="2400" dirty="0" smtClean="0">
                <a:ea typeface="ＭＳ Ｐゴシック" pitchFamily="34" charset="-128"/>
              </a:rPr>
              <a:t>And they must accept </a:t>
            </a:r>
          </a:p>
          <a:p>
            <a:pPr marL="365125" indent="-365125" defTabSz="365125">
              <a:spcBef>
                <a:spcPts val="0"/>
              </a:spcBef>
              <a:buClr>
                <a:srgbClr val="C00000"/>
              </a:buClr>
              <a:defRPr/>
            </a:pPr>
            <a:r>
              <a:rPr lang="en-GB" sz="2400" dirty="0" smtClean="0">
                <a:ea typeface="ＭＳ Ｐゴシック" pitchFamily="34" charset="-128"/>
              </a:rPr>
              <a:t>	uncertainty about the results.</a:t>
            </a:r>
          </a:p>
          <a:p>
            <a:pPr>
              <a:defRPr/>
            </a:pPr>
            <a:endParaRPr lang="en-GB" sz="2400" dirty="0" smtClean="0">
              <a:ea typeface="ＭＳ Ｐゴシック" pitchFamily="34" charset="-128"/>
            </a:endParaRPr>
          </a:p>
        </p:txBody>
      </p:sp>
      <p:pic>
        <p:nvPicPr>
          <p:cNvPr id="3174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59338" y="3644900"/>
            <a:ext cx="4038600" cy="30289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344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84213" y="116632"/>
            <a:ext cx="7773987" cy="864394"/>
          </a:xfrm>
        </p:spPr>
        <p:txBody>
          <a:bodyPr/>
          <a:lstStyle/>
          <a:p>
            <a:pPr marL="0" indent="0">
              <a:buNone/>
            </a:pPr>
            <a:r>
              <a:rPr lang="en-GB" dirty="0"/>
              <a:t>The reality of multi-stakeholder cross-cutting projects is substantially </a:t>
            </a:r>
            <a:r>
              <a:rPr lang="en-GB" b="1" dirty="0"/>
              <a:t>complex</a:t>
            </a:r>
            <a:endParaRPr lang="en-US" dirty="0"/>
          </a:p>
        </p:txBody>
      </p:sp>
      <p:sp>
        <p:nvSpPr>
          <p:cNvPr id="5" name="Content Placeholder 30"/>
          <p:cNvSpPr txBox="1">
            <a:spLocks/>
          </p:cNvSpPr>
          <p:nvPr/>
        </p:nvSpPr>
        <p:spPr>
          <a:xfrm>
            <a:off x="457200" y="2143125"/>
            <a:ext cx="4330700" cy="4525963"/>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r>
              <a:rPr lang="en-GB" b="1" dirty="0" smtClean="0">
                <a:solidFill>
                  <a:srgbClr val="FF0000"/>
                </a:solidFill>
              </a:rPr>
              <a:t>The relationships of cause and effect are unknown</a:t>
            </a:r>
          </a:p>
        </p:txBody>
      </p:sp>
      <p:grpSp>
        <p:nvGrpSpPr>
          <p:cNvPr id="6" name="Group 37"/>
          <p:cNvGrpSpPr>
            <a:grpSpLocks/>
          </p:cNvGrpSpPr>
          <p:nvPr/>
        </p:nvGrpSpPr>
        <p:grpSpPr bwMode="auto">
          <a:xfrm>
            <a:off x="611188" y="2297113"/>
            <a:ext cx="7034212" cy="4371975"/>
            <a:chOff x="541338" y="2033599"/>
            <a:chExt cx="7034212" cy="4372034"/>
          </a:xfrm>
        </p:grpSpPr>
        <p:sp>
          <p:nvSpPr>
            <p:cNvPr id="7" name="Line 9"/>
            <p:cNvSpPr>
              <a:spLocks noChangeShapeType="1"/>
            </p:cNvSpPr>
            <p:nvPr/>
          </p:nvSpPr>
          <p:spPr bwMode="auto">
            <a:xfrm rot="21540000" flipV="1">
              <a:off x="1566863" y="2033599"/>
              <a:ext cx="6008687" cy="3705275"/>
            </a:xfrm>
            <a:prstGeom prst="line">
              <a:avLst/>
            </a:prstGeom>
            <a:noFill/>
            <a:ln w="38100">
              <a:solidFill>
                <a:srgbClr val="FF0000"/>
              </a:solidFill>
              <a:prstDash val="sysDot"/>
              <a:round/>
              <a:headEnd/>
              <a:tailEnd type="triangle" w="med" len="me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8" name="WordArt 7"/>
            <p:cNvSpPr>
              <a:spLocks noChangeArrowheads="1" noChangeShapeType="1" noTextEdit="1"/>
            </p:cNvSpPr>
            <p:nvPr/>
          </p:nvSpPr>
          <p:spPr bwMode="auto">
            <a:xfrm rot="-504316">
              <a:off x="541338" y="5697715"/>
              <a:ext cx="1028645" cy="70791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Plan</a:t>
              </a:r>
            </a:p>
          </p:txBody>
        </p:sp>
      </p:grpSp>
      <p:grpSp>
        <p:nvGrpSpPr>
          <p:cNvPr id="9" name="Group 107"/>
          <p:cNvGrpSpPr>
            <a:grpSpLocks/>
          </p:cNvGrpSpPr>
          <p:nvPr/>
        </p:nvGrpSpPr>
        <p:grpSpPr bwMode="auto">
          <a:xfrm>
            <a:off x="2154238" y="3875088"/>
            <a:ext cx="1660525" cy="1042987"/>
            <a:chOff x="923977" y="4431492"/>
            <a:chExt cx="2051716" cy="1286910"/>
          </a:xfrm>
        </p:grpSpPr>
        <p:sp>
          <p:nvSpPr>
            <p:cNvPr id="10" name="Line 10"/>
            <p:cNvSpPr>
              <a:spLocks noChangeShapeType="1"/>
            </p:cNvSpPr>
            <p:nvPr/>
          </p:nvSpPr>
          <p:spPr bwMode="auto">
            <a:xfrm rot="21540000" flipV="1">
              <a:off x="1596767" y="5718402"/>
              <a:ext cx="1235737"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11" name="Line 12"/>
            <p:cNvSpPr>
              <a:spLocks noChangeShapeType="1"/>
            </p:cNvSpPr>
            <p:nvPr/>
          </p:nvSpPr>
          <p:spPr bwMode="auto">
            <a:xfrm rot="21540000" flipV="1">
              <a:off x="2820735" y="4431492"/>
              <a:ext cx="154958" cy="1275157"/>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12" name="TextBox 51"/>
            <p:cNvSpPr txBox="1">
              <a:spLocks noChangeArrowheads="1"/>
            </p:cNvSpPr>
            <p:nvPr/>
          </p:nvSpPr>
          <p:spPr bwMode="auto">
            <a:xfrm rot="21540000">
              <a:off x="923977" y="5224792"/>
              <a:ext cx="1934027" cy="454434"/>
            </a:xfrm>
            <a:prstGeom prst="rect">
              <a:avLst/>
            </a:prstGeom>
            <a:noFill/>
            <a:ln w="9525">
              <a:noFill/>
              <a:miter lim="800000"/>
              <a:headEnd/>
              <a:tailEnd/>
            </a:ln>
          </p:spPr>
          <p:txBody>
            <a:bodyPr>
              <a:spAutoFit/>
            </a:bodyPr>
            <a:lstStyle/>
            <a:p>
              <a:pPr algn="r" fontAlgn="auto">
                <a:spcBef>
                  <a:spcPts val="0"/>
                </a:spcBef>
                <a:spcAft>
                  <a:spcPts val="0"/>
                </a:spcAft>
                <a:defRPr/>
              </a:pPr>
              <a:r>
                <a:rPr lang="en-GB" sz="1800" b="1" dirty="0">
                  <a:solidFill>
                    <a:schemeClr val="accent1">
                      <a:lumMod val="50000"/>
                    </a:schemeClr>
                  </a:solidFill>
                  <a:latin typeface="Calibri" pitchFamily="34" charset="0"/>
                </a:rPr>
                <a:t>ACTIVITIES</a:t>
              </a:r>
            </a:p>
          </p:txBody>
        </p:sp>
      </p:grpSp>
      <p:grpSp>
        <p:nvGrpSpPr>
          <p:cNvPr id="13" name="Group 108"/>
          <p:cNvGrpSpPr>
            <a:grpSpLocks/>
          </p:cNvGrpSpPr>
          <p:nvPr/>
        </p:nvGrpSpPr>
        <p:grpSpPr bwMode="auto">
          <a:xfrm>
            <a:off x="3492500" y="3028950"/>
            <a:ext cx="1557338" cy="838200"/>
            <a:chOff x="2577934" y="3384821"/>
            <a:chExt cx="1921038" cy="1032553"/>
          </a:xfrm>
        </p:grpSpPr>
        <p:sp>
          <p:nvSpPr>
            <p:cNvPr id="14" name="Line 17"/>
            <p:cNvSpPr>
              <a:spLocks noChangeShapeType="1"/>
            </p:cNvSpPr>
            <p:nvPr/>
          </p:nvSpPr>
          <p:spPr bwMode="auto">
            <a:xfrm rot="21540000" flipV="1">
              <a:off x="2963709" y="4417374"/>
              <a:ext cx="1390353"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15" name="Line 20"/>
            <p:cNvSpPr>
              <a:spLocks noChangeShapeType="1"/>
            </p:cNvSpPr>
            <p:nvPr/>
          </p:nvSpPr>
          <p:spPr bwMode="auto">
            <a:xfrm rot="21540000" flipV="1">
              <a:off x="4344270" y="3384821"/>
              <a:ext cx="154702" cy="1018864"/>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16" name="TextBox 48"/>
            <p:cNvSpPr txBox="1">
              <a:spLocks noChangeArrowheads="1"/>
            </p:cNvSpPr>
            <p:nvPr/>
          </p:nvSpPr>
          <p:spPr bwMode="auto">
            <a:xfrm rot="21540000">
              <a:off x="2577934" y="3928476"/>
              <a:ext cx="1803543" cy="455654"/>
            </a:xfrm>
            <a:prstGeom prst="rect">
              <a:avLst/>
            </a:prstGeom>
            <a:noFill/>
            <a:ln w="9525">
              <a:noFill/>
              <a:miter lim="800000"/>
              <a:headEnd/>
              <a:tailEnd/>
            </a:ln>
          </p:spPr>
          <p:txBody>
            <a:bodyPr>
              <a:spAutoFit/>
            </a:bodyPr>
            <a:lstStyle/>
            <a:p>
              <a:pPr algn="ctr" fontAlgn="auto">
                <a:spcBef>
                  <a:spcPts val="0"/>
                </a:spcBef>
                <a:spcAft>
                  <a:spcPts val="0"/>
                </a:spcAft>
                <a:defRPr/>
              </a:pPr>
              <a:r>
                <a:rPr lang="en-GB" sz="1800" b="1" dirty="0">
                  <a:solidFill>
                    <a:schemeClr val="accent1">
                      <a:lumMod val="50000"/>
                    </a:schemeClr>
                  </a:solidFill>
                  <a:latin typeface="Calibri" pitchFamily="34" charset="0"/>
                </a:rPr>
                <a:t>OUTPUTS</a:t>
              </a:r>
            </a:p>
          </p:txBody>
        </p:sp>
      </p:grpSp>
      <p:grpSp>
        <p:nvGrpSpPr>
          <p:cNvPr id="17" name="Group 109"/>
          <p:cNvGrpSpPr>
            <a:grpSpLocks/>
          </p:cNvGrpSpPr>
          <p:nvPr/>
        </p:nvGrpSpPr>
        <p:grpSpPr bwMode="auto">
          <a:xfrm>
            <a:off x="4957763" y="2179638"/>
            <a:ext cx="1452562" cy="838200"/>
            <a:chOff x="4386815" y="2335436"/>
            <a:chExt cx="1791991" cy="1034646"/>
          </a:xfrm>
        </p:grpSpPr>
        <p:sp>
          <p:nvSpPr>
            <p:cNvPr id="18" name="Line 18"/>
            <p:cNvSpPr>
              <a:spLocks noChangeShapeType="1"/>
            </p:cNvSpPr>
            <p:nvPr/>
          </p:nvSpPr>
          <p:spPr bwMode="auto">
            <a:xfrm rot="21540000" flipV="1">
              <a:off x="4490613" y="3370082"/>
              <a:ext cx="1543267"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19" name="Line 21"/>
            <p:cNvSpPr>
              <a:spLocks noChangeShapeType="1"/>
            </p:cNvSpPr>
            <p:nvPr/>
          </p:nvSpPr>
          <p:spPr bwMode="auto">
            <a:xfrm rot="21540000" flipV="1">
              <a:off x="6024088" y="2335436"/>
              <a:ext cx="154718" cy="101897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20" name="TextBox 45"/>
            <p:cNvSpPr txBox="1">
              <a:spLocks noChangeArrowheads="1"/>
            </p:cNvSpPr>
            <p:nvPr/>
          </p:nvSpPr>
          <p:spPr bwMode="auto">
            <a:xfrm rot="21540000">
              <a:off x="4386815" y="2858637"/>
              <a:ext cx="1633356" cy="454617"/>
            </a:xfrm>
            <a:prstGeom prst="rect">
              <a:avLst/>
            </a:prstGeom>
            <a:noFill/>
            <a:ln w="9525">
              <a:noFill/>
              <a:miter lim="800000"/>
              <a:headEnd/>
              <a:tailEnd/>
            </a:ln>
          </p:spPr>
          <p:txBody>
            <a:bodyPr>
              <a:spAutoFit/>
            </a:bodyPr>
            <a:lstStyle/>
            <a:p>
              <a:pPr algn="ctr" fontAlgn="auto">
                <a:spcBef>
                  <a:spcPts val="0"/>
                </a:spcBef>
                <a:spcAft>
                  <a:spcPts val="0"/>
                </a:spcAft>
                <a:defRPr/>
              </a:pPr>
              <a:r>
                <a:rPr lang="en-GB" sz="1800" b="1" dirty="0">
                  <a:solidFill>
                    <a:schemeClr val="accent1">
                      <a:lumMod val="50000"/>
                    </a:schemeClr>
                  </a:solidFill>
                  <a:latin typeface="Calibri" pitchFamily="34" charset="0"/>
                </a:rPr>
                <a:t>OUTCOMES</a:t>
              </a:r>
            </a:p>
          </p:txBody>
        </p:sp>
      </p:grpSp>
      <p:grpSp>
        <p:nvGrpSpPr>
          <p:cNvPr id="21" name="Group 110"/>
          <p:cNvGrpSpPr>
            <a:grpSpLocks/>
          </p:cNvGrpSpPr>
          <p:nvPr/>
        </p:nvGrpSpPr>
        <p:grpSpPr bwMode="auto">
          <a:xfrm>
            <a:off x="6130925" y="1830388"/>
            <a:ext cx="1397000" cy="368300"/>
            <a:chOff x="5834234" y="1906508"/>
            <a:chExt cx="1724739" cy="455379"/>
          </a:xfrm>
        </p:grpSpPr>
        <p:sp>
          <p:nvSpPr>
            <p:cNvPr id="22" name="Line 16"/>
            <p:cNvSpPr>
              <a:spLocks noChangeShapeType="1"/>
            </p:cNvSpPr>
            <p:nvPr/>
          </p:nvSpPr>
          <p:spPr bwMode="auto">
            <a:xfrm rot="21540000" flipV="1">
              <a:off x="6169383" y="2322630"/>
              <a:ext cx="1389590"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23" name="TextBox 42"/>
            <p:cNvSpPr txBox="1">
              <a:spLocks noChangeArrowheads="1"/>
            </p:cNvSpPr>
            <p:nvPr/>
          </p:nvSpPr>
          <p:spPr bwMode="auto">
            <a:xfrm rot="21540000">
              <a:off x="5834234" y="1906508"/>
              <a:ext cx="1632623" cy="455379"/>
            </a:xfrm>
            <a:prstGeom prst="rect">
              <a:avLst/>
            </a:prstGeom>
            <a:noFill/>
            <a:ln w="9525">
              <a:noFill/>
              <a:miter lim="800000"/>
              <a:headEnd/>
              <a:tailEnd/>
            </a:ln>
          </p:spPr>
          <p:txBody>
            <a:bodyPr>
              <a:spAutoFit/>
            </a:bodyPr>
            <a:lstStyle/>
            <a:p>
              <a:pPr algn="r" fontAlgn="auto">
                <a:spcBef>
                  <a:spcPts val="0"/>
                </a:spcBef>
                <a:spcAft>
                  <a:spcPts val="0"/>
                </a:spcAft>
                <a:defRPr/>
              </a:pPr>
              <a:r>
                <a:rPr lang="en-GB" sz="1800" b="1" dirty="0">
                  <a:solidFill>
                    <a:schemeClr val="accent1">
                      <a:lumMod val="50000"/>
                    </a:schemeClr>
                  </a:solidFill>
                  <a:latin typeface="Calibri" pitchFamily="34" charset="0"/>
                </a:rPr>
                <a:t>IMPACT</a:t>
              </a:r>
            </a:p>
          </p:txBody>
        </p:sp>
      </p:grpSp>
      <p:grpSp>
        <p:nvGrpSpPr>
          <p:cNvPr id="24" name="Group 107"/>
          <p:cNvGrpSpPr>
            <a:grpSpLocks/>
          </p:cNvGrpSpPr>
          <p:nvPr/>
        </p:nvGrpSpPr>
        <p:grpSpPr bwMode="auto">
          <a:xfrm>
            <a:off x="1289050" y="4946650"/>
            <a:ext cx="1506538" cy="1042988"/>
            <a:chOff x="1190652" y="4431492"/>
            <a:chExt cx="1859442" cy="1286910"/>
          </a:xfrm>
        </p:grpSpPr>
        <p:sp>
          <p:nvSpPr>
            <p:cNvPr id="25" name="Line 10"/>
            <p:cNvSpPr>
              <a:spLocks noChangeShapeType="1"/>
            </p:cNvSpPr>
            <p:nvPr/>
          </p:nvSpPr>
          <p:spPr bwMode="auto">
            <a:xfrm rot="21540000" flipV="1">
              <a:off x="1598201" y="5718402"/>
              <a:ext cx="1234403"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26" name="Line 12"/>
            <p:cNvSpPr>
              <a:spLocks noChangeShapeType="1"/>
            </p:cNvSpPr>
            <p:nvPr/>
          </p:nvSpPr>
          <p:spPr bwMode="auto">
            <a:xfrm rot="21540000" flipV="1">
              <a:off x="2820847" y="4431492"/>
              <a:ext cx="154791" cy="1275157"/>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sp>
          <p:nvSpPr>
            <p:cNvPr id="27" name="TextBox 40"/>
            <p:cNvSpPr txBox="1">
              <a:spLocks noChangeArrowheads="1"/>
            </p:cNvSpPr>
            <p:nvPr/>
          </p:nvSpPr>
          <p:spPr bwMode="auto">
            <a:xfrm rot="21540000">
              <a:off x="1190652" y="5224793"/>
              <a:ext cx="1859442" cy="454434"/>
            </a:xfrm>
            <a:prstGeom prst="rect">
              <a:avLst/>
            </a:prstGeom>
            <a:noFill/>
            <a:ln w="9525">
              <a:noFill/>
              <a:miter lim="800000"/>
              <a:headEnd/>
              <a:tailEnd/>
            </a:ln>
          </p:spPr>
          <p:txBody>
            <a:bodyPr>
              <a:spAutoFit/>
            </a:bodyPr>
            <a:lstStyle/>
            <a:p>
              <a:pPr algn="ctr" fontAlgn="auto">
                <a:spcBef>
                  <a:spcPts val="0"/>
                </a:spcBef>
                <a:spcAft>
                  <a:spcPts val="0"/>
                </a:spcAft>
                <a:defRPr/>
              </a:pPr>
              <a:r>
                <a:rPr lang="en-GB" sz="1800" b="1" dirty="0">
                  <a:solidFill>
                    <a:schemeClr val="accent1">
                      <a:lumMod val="50000"/>
                    </a:schemeClr>
                  </a:solidFill>
                  <a:latin typeface="Calibri" pitchFamily="34" charset="0"/>
                </a:rPr>
                <a:t>INPUTS</a:t>
              </a:r>
            </a:p>
          </p:txBody>
        </p:sp>
      </p:grpSp>
      <p:sp>
        <p:nvSpPr>
          <p:cNvPr id="28" name="Footer Placeholder 2"/>
          <p:cNvSpPr txBox="1">
            <a:spLocks/>
          </p:cNvSpPr>
          <p:nvPr/>
        </p:nvSpPr>
        <p:spPr bwMode="auto">
          <a:xfrm>
            <a:off x="7239000" y="6400800"/>
            <a:ext cx="1905000" cy="457200"/>
          </a:xfrm>
          <a:prstGeom prst="rect">
            <a:avLst/>
          </a:prstGeom>
          <a:noFill/>
          <a:ln w="9525">
            <a:noFill/>
            <a:miter lim="800000"/>
            <a:headEnd/>
            <a:tailEnd/>
          </a:ln>
        </p:spPr>
        <p:txBody>
          <a:bodyPr/>
          <a:lstStyle/>
          <a:p>
            <a:pPr algn="ctr" eaLnBrk="0" fontAlgn="auto" hangingPunct="0">
              <a:spcBef>
                <a:spcPts val="0"/>
              </a:spcBef>
              <a:spcAft>
                <a:spcPts val="0"/>
              </a:spcAft>
              <a:defRPr/>
            </a:pPr>
            <a:r>
              <a:rPr lang="en-US" sz="1000" b="1" dirty="0">
                <a:solidFill>
                  <a:schemeClr val="accent1">
                    <a:lumMod val="50000"/>
                  </a:schemeClr>
                </a:solidFill>
                <a:latin typeface="Calibri" pitchFamily="34" charset="0"/>
              </a:rPr>
              <a:t>Inspired by Jeff Conklin, cognexus.org</a:t>
            </a:r>
          </a:p>
          <a:p>
            <a:pPr algn="ctr" eaLnBrk="0" fontAlgn="auto" hangingPunct="0">
              <a:spcBef>
                <a:spcPts val="0"/>
              </a:spcBef>
              <a:spcAft>
                <a:spcPts val="0"/>
              </a:spcAft>
              <a:defRPr/>
            </a:pPr>
            <a:endParaRPr lang="en-US" sz="1000" b="1" dirty="0">
              <a:solidFill>
                <a:schemeClr val="accent1">
                  <a:lumMod val="50000"/>
                </a:schemeClr>
              </a:solidFill>
              <a:latin typeface="Calibri" pitchFamily="34" charset="0"/>
            </a:endParaRPr>
          </a:p>
        </p:txBody>
      </p:sp>
      <p:grpSp>
        <p:nvGrpSpPr>
          <p:cNvPr id="29" name="Group 38"/>
          <p:cNvGrpSpPr>
            <a:grpSpLocks/>
          </p:cNvGrpSpPr>
          <p:nvPr/>
        </p:nvGrpSpPr>
        <p:grpSpPr bwMode="auto">
          <a:xfrm>
            <a:off x="1571625" y="5967413"/>
            <a:ext cx="6643688" cy="461962"/>
            <a:chOff x="1571846" y="5967862"/>
            <a:chExt cx="6725622" cy="462119"/>
          </a:xfrm>
        </p:grpSpPr>
        <p:sp>
          <p:nvSpPr>
            <p:cNvPr id="30" name="Text Box 129"/>
            <p:cNvSpPr txBox="1">
              <a:spLocks noChangeArrowheads="1"/>
            </p:cNvSpPr>
            <p:nvPr/>
          </p:nvSpPr>
          <p:spPr bwMode="auto">
            <a:xfrm>
              <a:off x="4464586" y="5967862"/>
              <a:ext cx="1054243" cy="462119"/>
            </a:xfrm>
            <a:prstGeom prst="rect">
              <a:avLst/>
            </a:prstGeom>
            <a:noFill/>
            <a:ln w="9525">
              <a:noFill/>
              <a:miter lim="800000"/>
              <a:headEnd/>
              <a:tailEnd/>
            </a:ln>
          </p:spPr>
          <p:txBody>
            <a:bodyPr>
              <a:spAutoFit/>
            </a:bodyPr>
            <a:lstStyle/>
            <a:p>
              <a:pPr fontAlgn="auto">
                <a:spcBef>
                  <a:spcPct val="50000"/>
                </a:spcBef>
                <a:spcAft>
                  <a:spcPts val="0"/>
                </a:spcAft>
                <a:buClr>
                  <a:schemeClr val="tx2"/>
                </a:buClr>
                <a:buFont typeface="Monotype Sorts" pitchFamily="2" charset="2"/>
                <a:buNone/>
                <a:defRPr/>
              </a:pPr>
              <a:r>
                <a:rPr lang="en-GB" sz="2400" b="1" i="1" kern="10" dirty="0">
                  <a:ln w="9525">
                    <a:noFill/>
                    <a:round/>
                    <a:headEnd/>
                    <a:tailEnd/>
                  </a:ln>
                  <a:solidFill>
                    <a:srgbClr val="FF0000"/>
                  </a:solidFill>
                  <a:latin typeface="+mn-lt"/>
                  <a:ea typeface="+mn-lt"/>
                  <a:cs typeface="+mn-lt"/>
                </a:rPr>
                <a:t>Time</a:t>
              </a:r>
              <a:endParaRPr lang="en-US" sz="2400" b="1" i="1" dirty="0">
                <a:solidFill>
                  <a:srgbClr val="FF0000"/>
                </a:solidFill>
                <a:latin typeface="+mn-lt"/>
              </a:endParaRPr>
            </a:p>
          </p:txBody>
        </p:sp>
        <p:sp>
          <p:nvSpPr>
            <p:cNvPr id="31" name="Line 9"/>
            <p:cNvSpPr>
              <a:spLocks noChangeShapeType="1"/>
            </p:cNvSpPr>
            <p:nvPr/>
          </p:nvSpPr>
          <p:spPr bwMode="auto">
            <a:xfrm rot="-60000">
              <a:off x="1571846" y="5972626"/>
              <a:ext cx="6725622" cy="85754"/>
            </a:xfrm>
            <a:prstGeom prst="line">
              <a:avLst/>
            </a:prstGeom>
            <a:noFill/>
            <a:ln w="38100">
              <a:solidFill>
                <a:srgbClr val="FF0000"/>
              </a:solidFill>
              <a:prstDash val="sysDot"/>
              <a:round/>
              <a:headEnd/>
              <a:tailEnd type="triangle" w="med" len="me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grpSp>
      <p:sp>
        <p:nvSpPr>
          <p:cNvPr id="32" name="WordArt 8"/>
          <p:cNvSpPr>
            <a:spLocks noChangeArrowheads="1" noChangeShapeType="1" noTextEdit="1"/>
          </p:cNvSpPr>
          <p:nvPr/>
        </p:nvSpPr>
        <p:spPr bwMode="auto">
          <a:xfrm rot="-179454">
            <a:off x="7478713" y="593725"/>
            <a:ext cx="1514475" cy="20050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Vision and </a:t>
            </a:r>
          </a:p>
          <a:p>
            <a:pPr algn="ctr"/>
            <a:r>
              <a:rPr lang="en-US" b="1" kern="10" dirty="0">
                <a:solidFill>
                  <a:srgbClr val="254061"/>
                </a:solidFill>
                <a:latin typeface="+mn-lt"/>
                <a:ea typeface="+mn-lt"/>
                <a:cs typeface="+mn-lt"/>
              </a:rPr>
              <a:t>Mission</a:t>
            </a:r>
          </a:p>
        </p:txBody>
      </p:sp>
    </p:spTree>
    <p:extLst>
      <p:ext uri="{BB962C8B-B14F-4D97-AF65-F5344CB8AC3E}">
        <p14:creationId xmlns:p14="http://schemas.microsoft.com/office/powerpoint/2010/main" val="277632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checkerboard(across)">
                                      <p:cBhvr>
                                        <p:cTn id="3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1"/>
          <p:cNvGrpSpPr>
            <a:grpSpLocks/>
          </p:cNvGrpSpPr>
          <p:nvPr/>
        </p:nvGrpSpPr>
        <p:grpSpPr bwMode="auto">
          <a:xfrm>
            <a:off x="2493963" y="3240088"/>
            <a:ext cx="1419225" cy="1062037"/>
            <a:chOff x="2743184" y="3864934"/>
            <a:chExt cx="1561148" cy="1202557"/>
          </a:xfrm>
        </p:grpSpPr>
        <p:sp>
          <p:nvSpPr>
            <p:cNvPr id="5" name="Line 17"/>
            <p:cNvSpPr>
              <a:spLocks noChangeShapeType="1"/>
            </p:cNvSpPr>
            <p:nvPr/>
          </p:nvSpPr>
          <p:spPr bwMode="auto">
            <a:xfrm rot="21540000" flipV="1">
              <a:off x="2813034" y="4815835"/>
              <a:ext cx="1363821" cy="251656"/>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6" name="Line 20"/>
            <p:cNvSpPr>
              <a:spLocks noChangeShapeType="1"/>
            </p:cNvSpPr>
            <p:nvPr/>
          </p:nvSpPr>
          <p:spPr bwMode="auto">
            <a:xfrm rot="21540000" flipV="1">
              <a:off x="4166378" y="3864934"/>
              <a:ext cx="137954" cy="938318"/>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7" name="TextBox 6"/>
            <p:cNvSpPr txBox="1"/>
            <p:nvPr/>
          </p:nvSpPr>
          <p:spPr bwMode="auto">
            <a:xfrm rot="21540000">
              <a:off x="2743184" y="4382627"/>
              <a:ext cx="1456373" cy="348724"/>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OUTPUT</a:t>
              </a:r>
            </a:p>
          </p:txBody>
        </p:sp>
      </p:grpSp>
      <p:grpSp>
        <p:nvGrpSpPr>
          <p:cNvPr id="8" name="Group 92"/>
          <p:cNvGrpSpPr>
            <a:grpSpLocks/>
          </p:cNvGrpSpPr>
          <p:nvPr/>
        </p:nvGrpSpPr>
        <p:grpSpPr bwMode="auto">
          <a:xfrm rot="482314">
            <a:off x="5553075" y="1738313"/>
            <a:ext cx="2187575" cy="1433512"/>
            <a:chOff x="4029068" y="3927200"/>
            <a:chExt cx="2405379" cy="1623340"/>
          </a:xfrm>
        </p:grpSpPr>
        <p:sp>
          <p:nvSpPr>
            <p:cNvPr id="9" name="Line 18"/>
            <p:cNvSpPr>
              <a:spLocks noChangeShapeType="1"/>
            </p:cNvSpPr>
            <p:nvPr/>
          </p:nvSpPr>
          <p:spPr bwMode="auto">
            <a:xfrm rot="21540000" flipV="1">
              <a:off x="4076620" y="5508564"/>
              <a:ext cx="1375500"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10" name="Line 21"/>
            <p:cNvSpPr>
              <a:spLocks noChangeShapeType="1"/>
            </p:cNvSpPr>
            <p:nvPr/>
          </p:nvSpPr>
          <p:spPr bwMode="auto">
            <a:xfrm rot="21540000" flipV="1">
              <a:off x="5456843" y="3912317"/>
              <a:ext cx="951330" cy="1601767"/>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11" name="TextBox 10"/>
            <p:cNvSpPr txBox="1"/>
            <p:nvPr/>
          </p:nvSpPr>
          <p:spPr bwMode="auto">
            <a:xfrm rot="21540000">
              <a:off x="3980836" y="5069816"/>
              <a:ext cx="1457542" cy="348758"/>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OUTCOME</a:t>
              </a:r>
            </a:p>
          </p:txBody>
        </p:sp>
      </p:grpSp>
      <p:grpSp>
        <p:nvGrpSpPr>
          <p:cNvPr id="12" name="Group 95"/>
          <p:cNvGrpSpPr>
            <a:grpSpLocks/>
          </p:cNvGrpSpPr>
          <p:nvPr/>
        </p:nvGrpSpPr>
        <p:grpSpPr bwMode="auto">
          <a:xfrm>
            <a:off x="1052513" y="5692775"/>
            <a:ext cx="1506537" cy="1042988"/>
            <a:chOff x="671482" y="6451494"/>
            <a:chExt cx="1657191" cy="1182052"/>
          </a:xfrm>
        </p:grpSpPr>
        <p:sp>
          <p:nvSpPr>
            <p:cNvPr id="13" name="Line 10"/>
            <p:cNvSpPr>
              <a:spLocks noChangeShapeType="1"/>
            </p:cNvSpPr>
            <p:nvPr/>
          </p:nvSpPr>
          <p:spPr bwMode="auto">
            <a:xfrm rot="21540000" flipV="1">
              <a:off x="1034702" y="7633546"/>
              <a:ext cx="1100138"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14" name="Line 12"/>
            <p:cNvSpPr>
              <a:spLocks noChangeShapeType="1"/>
            </p:cNvSpPr>
            <p:nvPr/>
          </p:nvSpPr>
          <p:spPr bwMode="auto">
            <a:xfrm rot="21540000" flipV="1">
              <a:off x="2124362" y="6451494"/>
              <a:ext cx="137953" cy="1171257"/>
            </a:xfrm>
            <a:prstGeom prst="line">
              <a:avLst/>
            </a:prstGeom>
            <a:noFill/>
            <a:ln w="57150">
              <a:solidFill>
                <a:schemeClr val="accent6">
                  <a:lumMod val="50000"/>
                </a:schemeClr>
              </a:solidFill>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15" name="TextBox 14"/>
            <p:cNvSpPr txBox="1"/>
            <p:nvPr/>
          </p:nvSpPr>
          <p:spPr bwMode="auto">
            <a:xfrm rot="21540000">
              <a:off x="671482" y="7214340"/>
              <a:ext cx="1657191" cy="349038"/>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INPUTS</a:t>
              </a:r>
            </a:p>
          </p:txBody>
        </p:sp>
      </p:grpSp>
      <p:grpSp>
        <p:nvGrpSpPr>
          <p:cNvPr id="16" name="Group 96"/>
          <p:cNvGrpSpPr>
            <a:grpSpLocks/>
          </p:cNvGrpSpPr>
          <p:nvPr/>
        </p:nvGrpSpPr>
        <p:grpSpPr bwMode="auto">
          <a:xfrm>
            <a:off x="508000" y="2922588"/>
            <a:ext cx="1565275" cy="1014412"/>
            <a:chOff x="559416" y="3311520"/>
            <a:chExt cx="1721803" cy="1151096"/>
          </a:xfrm>
        </p:grpSpPr>
        <p:sp>
          <p:nvSpPr>
            <p:cNvPr id="17" name="Line 10"/>
            <p:cNvSpPr>
              <a:spLocks noChangeShapeType="1"/>
            </p:cNvSpPr>
            <p:nvPr/>
          </p:nvSpPr>
          <p:spPr bwMode="auto">
            <a:xfrm rot="21540000" flipV="1">
              <a:off x="1158380" y="4462616"/>
              <a:ext cx="1100138" cy="0"/>
            </a:xfrm>
            <a:prstGeom prst="line">
              <a:avLst/>
            </a:prstGeom>
            <a:noFill/>
            <a:ln w="57150">
              <a:solidFill>
                <a:schemeClr val="accent6">
                  <a:lumMod val="50000"/>
                </a:schemeClr>
              </a:solidFill>
              <a:prstDash val="solid"/>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18" name="Line 12"/>
            <p:cNvSpPr>
              <a:spLocks noChangeShapeType="1"/>
            </p:cNvSpPr>
            <p:nvPr/>
          </p:nvSpPr>
          <p:spPr bwMode="auto">
            <a:xfrm rot="-60000" flipH="1" flipV="1">
              <a:off x="1895298" y="3311520"/>
              <a:ext cx="354488" cy="1143890"/>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19" name="TextBox 18"/>
            <p:cNvSpPr txBox="1"/>
            <p:nvPr/>
          </p:nvSpPr>
          <p:spPr bwMode="auto">
            <a:xfrm rot="21540000">
              <a:off x="559416" y="4023074"/>
              <a:ext cx="1721803" cy="347671"/>
            </a:xfrm>
            <a:prstGeom prst="rect">
              <a:avLst/>
            </a:prstGeom>
            <a:noFill/>
            <a:ln>
              <a:noFill/>
            </a:ln>
          </p:spPr>
          <p:txBody>
            <a:bodyPr>
              <a:spAutoFit/>
            </a:bodyPr>
            <a:lstStyle/>
            <a:p>
              <a:pPr algn="r" fontAlgn="auto">
                <a:spcBef>
                  <a:spcPts val="0"/>
                </a:spcBef>
                <a:spcAft>
                  <a:spcPts val="0"/>
                </a:spcAft>
                <a:defRPr/>
              </a:pPr>
              <a:r>
                <a:rPr lang="en-GB" sz="1400" b="1" dirty="0">
                  <a:solidFill>
                    <a:schemeClr val="accent1">
                      <a:lumMod val="50000"/>
                    </a:schemeClr>
                  </a:solidFill>
                  <a:latin typeface="+mn-lt"/>
                </a:rPr>
                <a:t>ACTIVITY</a:t>
              </a:r>
            </a:p>
          </p:txBody>
        </p:sp>
      </p:grpSp>
      <p:grpSp>
        <p:nvGrpSpPr>
          <p:cNvPr id="20" name="Group 97"/>
          <p:cNvGrpSpPr>
            <a:grpSpLocks/>
          </p:cNvGrpSpPr>
          <p:nvPr/>
        </p:nvGrpSpPr>
        <p:grpSpPr bwMode="auto">
          <a:xfrm>
            <a:off x="-357188" y="3873500"/>
            <a:ext cx="1508126" cy="1135063"/>
            <a:chOff x="-392289" y="4390149"/>
            <a:chExt cx="1657192" cy="1286910"/>
          </a:xfrm>
        </p:grpSpPr>
        <p:sp>
          <p:nvSpPr>
            <p:cNvPr id="21" name="Line 10"/>
            <p:cNvSpPr>
              <a:spLocks noChangeShapeType="1"/>
            </p:cNvSpPr>
            <p:nvPr/>
          </p:nvSpPr>
          <p:spPr bwMode="auto">
            <a:xfrm rot="21540000" flipV="1">
              <a:off x="-29451" y="5677059"/>
              <a:ext cx="1100724"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22" name="Line 12"/>
            <p:cNvSpPr>
              <a:spLocks noChangeShapeType="1"/>
            </p:cNvSpPr>
            <p:nvPr/>
          </p:nvSpPr>
          <p:spPr bwMode="auto">
            <a:xfrm rot="21540000" flipV="1">
              <a:off x="1060806" y="4390149"/>
              <a:ext cx="137809" cy="1274310"/>
            </a:xfrm>
            <a:prstGeom prst="line">
              <a:avLst/>
            </a:prstGeom>
            <a:noFill/>
            <a:ln w="57150">
              <a:solidFill>
                <a:schemeClr val="accent6">
                  <a:lumMod val="50000"/>
                </a:schemeClr>
              </a:solidFill>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23" name="TextBox 22"/>
            <p:cNvSpPr txBox="1"/>
            <p:nvPr/>
          </p:nvSpPr>
          <p:spPr bwMode="auto">
            <a:xfrm rot="21540000">
              <a:off x="-392289" y="5236089"/>
              <a:ext cx="1657192" cy="349175"/>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INPUTS</a:t>
              </a:r>
            </a:p>
          </p:txBody>
        </p:sp>
      </p:grpSp>
      <p:grpSp>
        <p:nvGrpSpPr>
          <p:cNvPr id="24" name="Group 98"/>
          <p:cNvGrpSpPr>
            <a:grpSpLocks/>
          </p:cNvGrpSpPr>
          <p:nvPr/>
        </p:nvGrpSpPr>
        <p:grpSpPr bwMode="auto">
          <a:xfrm>
            <a:off x="638175" y="1663700"/>
            <a:ext cx="3246438" cy="3079750"/>
            <a:chOff x="702292" y="1830827"/>
            <a:chExt cx="3571443" cy="3489045"/>
          </a:xfrm>
        </p:grpSpPr>
        <p:sp>
          <p:nvSpPr>
            <p:cNvPr id="25" name="Line 10"/>
            <p:cNvSpPr>
              <a:spLocks noChangeShapeType="1"/>
            </p:cNvSpPr>
            <p:nvPr/>
          </p:nvSpPr>
          <p:spPr bwMode="auto">
            <a:xfrm rot="21540000" flipV="1">
              <a:off x="1301317" y="5319872"/>
              <a:ext cx="1100249" cy="0"/>
            </a:xfrm>
            <a:prstGeom prst="line">
              <a:avLst/>
            </a:prstGeom>
            <a:noFill/>
            <a:ln w="57150">
              <a:solidFill>
                <a:schemeClr val="accent6">
                  <a:lumMod val="50000"/>
                </a:schemeClr>
              </a:solidFill>
              <a:prstDash val="solid"/>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26" name="Line 12"/>
            <p:cNvSpPr>
              <a:spLocks noChangeShapeType="1"/>
            </p:cNvSpPr>
            <p:nvPr/>
          </p:nvSpPr>
          <p:spPr bwMode="auto">
            <a:xfrm rot="21540000" flipV="1">
              <a:off x="2371876" y="1830827"/>
              <a:ext cx="1901859" cy="3462068"/>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27" name="TextBox 26"/>
            <p:cNvSpPr txBox="1"/>
            <p:nvPr/>
          </p:nvSpPr>
          <p:spPr bwMode="auto">
            <a:xfrm rot="21540000">
              <a:off x="702292" y="4879246"/>
              <a:ext cx="1721977" cy="348905"/>
            </a:xfrm>
            <a:prstGeom prst="rect">
              <a:avLst/>
            </a:prstGeom>
            <a:noFill/>
            <a:ln>
              <a:noFill/>
            </a:ln>
          </p:spPr>
          <p:txBody>
            <a:bodyPr>
              <a:spAutoFit/>
            </a:bodyPr>
            <a:lstStyle/>
            <a:p>
              <a:pPr algn="r" fontAlgn="auto">
                <a:spcBef>
                  <a:spcPts val="0"/>
                </a:spcBef>
                <a:spcAft>
                  <a:spcPts val="0"/>
                </a:spcAft>
                <a:defRPr/>
              </a:pPr>
              <a:r>
                <a:rPr lang="en-GB" sz="1400" b="1" dirty="0">
                  <a:solidFill>
                    <a:schemeClr val="accent1">
                      <a:lumMod val="50000"/>
                    </a:schemeClr>
                  </a:solidFill>
                  <a:latin typeface="+mn-lt"/>
                </a:rPr>
                <a:t>ACTIVITY</a:t>
              </a:r>
            </a:p>
          </p:txBody>
        </p:sp>
      </p:grpSp>
      <p:grpSp>
        <p:nvGrpSpPr>
          <p:cNvPr id="28" name="Group 99"/>
          <p:cNvGrpSpPr>
            <a:grpSpLocks/>
          </p:cNvGrpSpPr>
          <p:nvPr/>
        </p:nvGrpSpPr>
        <p:grpSpPr bwMode="auto">
          <a:xfrm>
            <a:off x="-227013" y="4629150"/>
            <a:ext cx="1506538" cy="1136650"/>
            <a:chOff x="-249413" y="5247405"/>
            <a:chExt cx="1657192" cy="1286910"/>
          </a:xfrm>
        </p:grpSpPr>
        <p:sp>
          <p:nvSpPr>
            <p:cNvPr id="29" name="Line 10"/>
            <p:cNvSpPr>
              <a:spLocks noChangeShapeType="1"/>
            </p:cNvSpPr>
            <p:nvPr/>
          </p:nvSpPr>
          <p:spPr bwMode="auto">
            <a:xfrm rot="21540000" flipV="1">
              <a:off x="113808" y="6534315"/>
              <a:ext cx="1100138"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30" name="Line 12"/>
            <p:cNvSpPr>
              <a:spLocks noChangeShapeType="1"/>
            </p:cNvSpPr>
            <p:nvPr/>
          </p:nvSpPr>
          <p:spPr bwMode="auto">
            <a:xfrm rot="21540000" flipV="1">
              <a:off x="1203468" y="5247405"/>
              <a:ext cx="137953" cy="1274329"/>
            </a:xfrm>
            <a:prstGeom prst="line">
              <a:avLst/>
            </a:prstGeom>
            <a:noFill/>
            <a:ln w="57150">
              <a:solidFill>
                <a:schemeClr val="accent6">
                  <a:lumMod val="50000"/>
                </a:schemeClr>
              </a:solidFill>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31" name="TextBox 30"/>
            <p:cNvSpPr txBox="1"/>
            <p:nvPr/>
          </p:nvSpPr>
          <p:spPr bwMode="auto">
            <a:xfrm rot="21540000">
              <a:off x="-249413" y="6093962"/>
              <a:ext cx="1657192" cy="348688"/>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INPUTS</a:t>
              </a:r>
            </a:p>
          </p:txBody>
        </p:sp>
      </p:grpSp>
      <p:grpSp>
        <p:nvGrpSpPr>
          <p:cNvPr id="32" name="Group 100"/>
          <p:cNvGrpSpPr>
            <a:grpSpLocks/>
          </p:cNvGrpSpPr>
          <p:nvPr/>
        </p:nvGrpSpPr>
        <p:grpSpPr bwMode="auto">
          <a:xfrm>
            <a:off x="896938" y="4422775"/>
            <a:ext cx="1670050" cy="1012825"/>
            <a:chOff x="988044" y="4958958"/>
            <a:chExt cx="1836489" cy="1146732"/>
          </a:xfrm>
        </p:grpSpPr>
        <p:sp>
          <p:nvSpPr>
            <p:cNvPr id="33" name="TextBox 32"/>
            <p:cNvSpPr txBox="1"/>
            <p:nvPr/>
          </p:nvSpPr>
          <p:spPr bwMode="auto">
            <a:xfrm rot="21540000">
              <a:off x="988044" y="5665331"/>
              <a:ext cx="1723017" cy="348693"/>
            </a:xfrm>
            <a:prstGeom prst="rect">
              <a:avLst/>
            </a:prstGeom>
            <a:noFill/>
            <a:ln>
              <a:noFill/>
            </a:ln>
          </p:spPr>
          <p:txBody>
            <a:bodyPr>
              <a:spAutoFit/>
            </a:bodyPr>
            <a:lstStyle/>
            <a:p>
              <a:pPr algn="r" fontAlgn="auto">
                <a:spcBef>
                  <a:spcPts val="0"/>
                </a:spcBef>
                <a:spcAft>
                  <a:spcPts val="0"/>
                </a:spcAft>
                <a:defRPr/>
              </a:pPr>
              <a:r>
                <a:rPr lang="en-GB" sz="1400" b="1" dirty="0">
                  <a:solidFill>
                    <a:schemeClr val="accent1">
                      <a:lumMod val="50000"/>
                    </a:schemeClr>
                  </a:solidFill>
                  <a:latin typeface="+mn-lt"/>
                </a:rPr>
                <a:t>ACTIVITY</a:t>
              </a:r>
            </a:p>
          </p:txBody>
        </p:sp>
        <p:sp>
          <p:nvSpPr>
            <p:cNvPr id="34" name="Line 10"/>
            <p:cNvSpPr>
              <a:spLocks noChangeShapeType="1"/>
            </p:cNvSpPr>
            <p:nvPr/>
          </p:nvSpPr>
          <p:spPr bwMode="auto">
            <a:xfrm rot="21540000" flipV="1">
              <a:off x="1588569" y="6105690"/>
              <a:ext cx="1098052" cy="0"/>
            </a:xfrm>
            <a:prstGeom prst="line">
              <a:avLst/>
            </a:prstGeom>
            <a:noFill/>
            <a:ln w="57150">
              <a:solidFill>
                <a:schemeClr val="accent6">
                  <a:lumMod val="50000"/>
                </a:schemeClr>
              </a:solidFill>
              <a:prstDash val="solid"/>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35" name="Line 12"/>
            <p:cNvSpPr>
              <a:spLocks noChangeShapeType="1"/>
            </p:cNvSpPr>
            <p:nvPr/>
          </p:nvSpPr>
          <p:spPr bwMode="auto">
            <a:xfrm rot="21540000" flipV="1">
              <a:off x="2677893" y="4958958"/>
              <a:ext cx="146640" cy="1134151"/>
            </a:xfrm>
            <a:prstGeom prst="line">
              <a:avLst/>
            </a:prstGeom>
            <a:noFill/>
            <a:ln w="57150">
              <a:solidFill>
                <a:schemeClr val="accent6">
                  <a:lumMod val="50000"/>
                </a:schemeClr>
              </a:solidFill>
              <a:prstDash val="solid"/>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grpSp>
      <p:grpSp>
        <p:nvGrpSpPr>
          <p:cNvPr id="36" name="Group 101"/>
          <p:cNvGrpSpPr>
            <a:grpSpLocks/>
          </p:cNvGrpSpPr>
          <p:nvPr/>
        </p:nvGrpSpPr>
        <p:grpSpPr bwMode="auto">
          <a:xfrm>
            <a:off x="-39688" y="5319713"/>
            <a:ext cx="1508126" cy="1136650"/>
            <a:chOff x="36339" y="6033223"/>
            <a:chExt cx="1657192" cy="1286910"/>
          </a:xfrm>
        </p:grpSpPr>
        <p:sp>
          <p:nvSpPr>
            <p:cNvPr id="37" name="Line 10"/>
            <p:cNvSpPr>
              <a:spLocks noChangeShapeType="1"/>
            </p:cNvSpPr>
            <p:nvPr/>
          </p:nvSpPr>
          <p:spPr bwMode="auto">
            <a:xfrm rot="21540000" flipV="1">
              <a:off x="399178" y="7320133"/>
              <a:ext cx="1100723" cy="0"/>
            </a:xfrm>
            <a:prstGeom prst="line">
              <a:avLst/>
            </a:prstGeom>
            <a:noFill/>
            <a:ln w="57150">
              <a:solidFill>
                <a:schemeClr val="accent6">
                  <a:lumMod val="50000"/>
                </a:schemeClr>
              </a:solidFill>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38" name="Line 12"/>
            <p:cNvSpPr>
              <a:spLocks noChangeShapeType="1"/>
            </p:cNvSpPr>
            <p:nvPr/>
          </p:nvSpPr>
          <p:spPr bwMode="auto">
            <a:xfrm rot="21540000" flipV="1">
              <a:off x="1489434" y="6033223"/>
              <a:ext cx="137809" cy="1274328"/>
            </a:xfrm>
            <a:prstGeom prst="line">
              <a:avLst/>
            </a:prstGeom>
            <a:noFill/>
            <a:ln w="57150">
              <a:solidFill>
                <a:schemeClr val="accent6">
                  <a:lumMod val="50000"/>
                </a:schemeClr>
              </a:solidFill>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39" name="TextBox 38"/>
            <p:cNvSpPr txBox="1"/>
            <p:nvPr/>
          </p:nvSpPr>
          <p:spPr bwMode="auto">
            <a:xfrm rot="21540000">
              <a:off x="36339" y="6879779"/>
              <a:ext cx="1657192" cy="348688"/>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INPUTS</a:t>
              </a:r>
            </a:p>
          </p:txBody>
        </p:sp>
      </p:grpSp>
      <p:grpSp>
        <p:nvGrpSpPr>
          <p:cNvPr id="40" name="Group 102"/>
          <p:cNvGrpSpPr>
            <a:grpSpLocks/>
          </p:cNvGrpSpPr>
          <p:nvPr/>
        </p:nvGrpSpPr>
        <p:grpSpPr bwMode="auto">
          <a:xfrm>
            <a:off x="390525" y="2039938"/>
            <a:ext cx="1323975" cy="839787"/>
            <a:chOff x="429555" y="2311492"/>
            <a:chExt cx="1456373" cy="953032"/>
          </a:xfrm>
        </p:grpSpPr>
        <p:sp>
          <p:nvSpPr>
            <p:cNvPr id="41" name="Line 17"/>
            <p:cNvSpPr>
              <a:spLocks noChangeShapeType="1"/>
            </p:cNvSpPr>
            <p:nvPr/>
          </p:nvSpPr>
          <p:spPr bwMode="auto">
            <a:xfrm rot="60000" flipH="1" flipV="1">
              <a:off x="455749" y="3264524"/>
              <a:ext cx="1238091"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42" name="Line 20"/>
            <p:cNvSpPr>
              <a:spLocks noChangeShapeType="1"/>
            </p:cNvSpPr>
            <p:nvPr/>
          </p:nvSpPr>
          <p:spPr bwMode="auto">
            <a:xfrm rot="60000" flipV="1">
              <a:off x="462734" y="2311492"/>
              <a:ext cx="344011" cy="945826"/>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43" name="TextBox 42"/>
            <p:cNvSpPr txBox="1"/>
            <p:nvPr/>
          </p:nvSpPr>
          <p:spPr bwMode="auto">
            <a:xfrm rot="60000" flipH="1">
              <a:off x="429555" y="2846559"/>
              <a:ext cx="1456373" cy="349505"/>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OUTPUT</a:t>
              </a:r>
            </a:p>
          </p:txBody>
        </p:sp>
      </p:grpSp>
      <p:grpSp>
        <p:nvGrpSpPr>
          <p:cNvPr id="44" name="Group 103"/>
          <p:cNvGrpSpPr>
            <a:grpSpLocks/>
          </p:cNvGrpSpPr>
          <p:nvPr/>
        </p:nvGrpSpPr>
        <p:grpSpPr bwMode="auto">
          <a:xfrm>
            <a:off x="3665538" y="1171575"/>
            <a:ext cx="1612900" cy="1298575"/>
            <a:chOff x="4032003" y="1272006"/>
            <a:chExt cx="1773730" cy="1473573"/>
          </a:xfrm>
        </p:grpSpPr>
        <p:sp>
          <p:nvSpPr>
            <p:cNvPr id="45" name="Line 17"/>
            <p:cNvSpPr>
              <a:spLocks noChangeShapeType="1"/>
            </p:cNvSpPr>
            <p:nvPr/>
          </p:nvSpPr>
          <p:spPr bwMode="auto">
            <a:xfrm rot="21540000" flipV="1">
              <a:off x="4292126" y="1693542"/>
              <a:ext cx="1241262"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46" name="Line 20"/>
            <p:cNvSpPr>
              <a:spLocks noChangeShapeType="1"/>
            </p:cNvSpPr>
            <p:nvPr/>
          </p:nvSpPr>
          <p:spPr bwMode="auto">
            <a:xfrm rot="-60000">
              <a:off x="5542117" y="1680932"/>
              <a:ext cx="263616" cy="1064647"/>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47" name="TextBox 46"/>
            <p:cNvSpPr txBox="1"/>
            <p:nvPr/>
          </p:nvSpPr>
          <p:spPr bwMode="auto">
            <a:xfrm rot="21540000">
              <a:off x="4032003" y="1272006"/>
              <a:ext cx="1455995" cy="349478"/>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OUTPUT</a:t>
              </a:r>
            </a:p>
          </p:txBody>
        </p:sp>
      </p:grpSp>
      <p:grpSp>
        <p:nvGrpSpPr>
          <p:cNvPr id="48" name="Group 134"/>
          <p:cNvGrpSpPr>
            <a:grpSpLocks/>
          </p:cNvGrpSpPr>
          <p:nvPr/>
        </p:nvGrpSpPr>
        <p:grpSpPr bwMode="auto">
          <a:xfrm>
            <a:off x="2233613" y="5067300"/>
            <a:ext cx="1885950" cy="688975"/>
            <a:chOff x="2518664" y="5672150"/>
            <a:chExt cx="2073028" cy="780761"/>
          </a:xfrm>
        </p:grpSpPr>
        <p:grpSp>
          <p:nvGrpSpPr>
            <p:cNvPr id="49" name="Group 94"/>
            <p:cNvGrpSpPr>
              <a:grpSpLocks/>
            </p:cNvGrpSpPr>
            <p:nvPr/>
          </p:nvGrpSpPr>
          <p:grpSpPr bwMode="auto">
            <a:xfrm>
              <a:off x="2518664" y="5672150"/>
              <a:ext cx="1721803" cy="780761"/>
              <a:chOff x="2518664" y="5672150"/>
              <a:chExt cx="1721803" cy="780761"/>
            </a:xfrm>
          </p:grpSpPr>
          <p:sp>
            <p:nvSpPr>
              <p:cNvPr id="51" name="Line 10"/>
              <p:cNvSpPr>
                <a:spLocks noChangeShapeType="1"/>
              </p:cNvSpPr>
              <p:nvPr/>
            </p:nvSpPr>
            <p:spPr bwMode="auto">
              <a:xfrm rot="21540000" flipV="1">
                <a:off x="2742021" y="6415133"/>
                <a:ext cx="581075" cy="37778"/>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52" name="Line 12"/>
              <p:cNvSpPr>
                <a:spLocks noChangeShapeType="1"/>
              </p:cNvSpPr>
              <p:nvPr/>
            </p:nvSpPr>
            <p:spPr bwMode="auto">
              <a:xfrm rot="21540000" flipV="1">
                <a:off x="3316116" y="5672150"/>
                <a:ext cx="748594" cy="730389"/>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53" name="TextBox 52"/>
              <p:cNvSpPr txBox="1"/>
              <p:nvPr/>
            </p:nvSpPr>
            <p:spPr bwMode="auto">
              <a:xfrm rot="21540000">
                <a:off x="2518664" y="6094913"/>
                <a:ext cx="1722288" cy="349004"/>
              </a:xfrm>
              <a:prstGeom prst="rect">
                <a:avLst/>
              </a:prstGeom>
              <a:noFill/>
              <a:ln>
                <a:noFill/>
              </a:ln>
            </p:spPr>
            <p:txBody>
              <a:bodyPr>
                <a:spAutoFit/>
              </a:bodyPr>
              <a:lstStyle/>
              <a:p>
                <a:pPr algn="r" fontAlgn="auto">
                  <a:spcBef>
                    <a:spcPts val="0"/>
                  </a:spcBef>
                  <a:spcAft>
                    <a:spcPts val="0"/>
                  </a:spcAft>
                  <a:defRPr/>
                </a:pPr>
                <a:r>
                  <a:rPr lang="en-GB" sz="1400" b="1" dirty="0">
                    <a:solidFill>
                      <a:schemeClr val="accent1">
                        <a:lumMod val="50000"/>
                      </a:schemeClr>
                    </a:solidFill>
                    <a:latin typeface="+mn-lt"/>
                  </a:rPr>
                  <a:t>ACTIVITY</a:t>
                </a:r>
              </a:p>
            </p:txBody>
          </p:sp>
        </p:grpSp>
        <p:sp>
          <p:nvSpPr>
            <p:cNvPr id="50" name="Line 12"/>
            <p:cNvSpPr>
              <a:spLocks noChangeShapeType="1"/>
            </p:cNvSpPr>
            <p:nvPr/>
          </p:nvSpPr>
          <p:spPr bwMode="auto">
            <a:xfrm rot="21540000" flipV="1">
              <a:off x="3162559" y="6398941"/>
              <a:ext cx="1429133" cy="46774"/>
            </a:xfrm>
            <a:custGeom>
              <a:avLst/>
              <a:gdLst>
                <a:gd name="T0" fmla="*/ 0 w 1429789"/>
                <a:gd name="T1" fmla="*/ 0 h 46492"/>
                <a:gd name="T2" fmla="*/ 1429789 w 1429789"/>
                <a:gd name="T3" fmla="*/ 46492 h 46492"/>
                <a:gd name="T4" fmla="*/ 0 60000 65536"/>
                <a:gd name="T5" fmla="*/ 0 60000 65536"/>
                <a:gd name="T6" fmla="*/ 0 w 1429789"/>
                <a:gd name="T7" fmla="*/ 0 h 46492"/>
                <a:gd name="T8" fmla="*/ 1429789 w 1429789"/>
                <a:gd name="T9" fmla="*/ 46492 h 46492"/>
              </a:gdLst>
              <a:ahLst/>
              <a:cxnLst>
                <a:cxn ang="T4">
                  <a:pos x="T0" y="T1"/>
                </a:cxn>
                <a:cxn ang="T5">
                  <a:pos x="T2" y="T3"/>
                </a:cxn>
              </a:cxnLst>
              <a:rect l="T6" t="T7" r="T8" b="T9"/>
              <a:pathLst>
                <a:path w="1429789" h="46492">
                  <a:moveTo>
                    <a:pt x="0" y="0"/>
                  </a:moveTo>
                  <a:lnTo>
                    <a:pt x="1429789" y="46492"/>
                  </a:lnTo>
                </a:path>
              </a:pathLst>
            </a:custGeom>
            <a:noFill/>
            <a:ln w="57150">
              <a:solidFill>
                <a:schemeClr val="accent6">
                  <a:lumMod val="50000"/>
                </a:schemeClr>
              </a:solidFill>
              <a:prstDash val="solid"/>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grpSp>
      <p:grpSp>
        <p:nvGrpSpPr>
          <p:cNvPr id="54" name="Group 104"/>
          <p:cNvGrpSpPr>
            <a:grpSpLocks/>
          </p:cNvGrpSpPr>
          <p:nvPr/>
        </p:nvGrpSpPr>
        <p:grpSpPr bwMode="auto">
          <a:xfrm>
            <a:off x="2689225" y="3681413"/>
            <a:ext cx="3511550" cy="668337"/>
            <a:chOff x="2240065" y="3347184"/>
            <a:chExt cx="3863872" cy="756467"/>
          </a:xfrm>
        </p:grpSpPr>
        <p:sp>
          <p:nvSpPr>
            <p:cNvPr id="55" name="Line 17"/>
            <p:cNvSpPr>
              <a:spLocks noChangeShapeType="1"/>
            </p:cNvSpPr>
            <p:nvPr/>
          </p:nvSpPr>
          <p:spPr bwMode="auto">
            <a:xfrm rot="21540000" flipV="1">
              <a:off x="2240065" y="3783814"/>
              <a:ext cx="3367787" cy="319837"/>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56" name="Line 20"/>
            <p:cNvSpPr>
              <a:spLocks noChangeShapeType="1"/>
            </p:cNvSpPr>
            <p:nvPr/>
          </p:nvSpPr>
          <p:spPr bwMode="auto">
            <a:xfrm rot="21540000" flipV="1">
              <a:off x="5600865" y="3390308"/>
              <a:ext cx="503072" cy="357570"/>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57" name="TextBox 56"/>
            <p:cNvSpPr txBox="1"/>
            <p:nvPr/>
          </p:nvSpPr>
          <p:spPr bwMode="auto">
            <a:xfrm rot="21540000">
              <a:off x="4172001" y="3347184"/>
              <a:ext cx="1455066" cy="348586"/>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OUTPUT</a:t>
              </a:r>
            </a:p>
          </p:txBody>
        </p:sp>
      </p:grpSp>
      <p:grpSp>
        <p:nvGrpSpPr>
          <p:cNvPr id="58" name="Group 105"/>
          <p:cNvGrpSpPr>
            <a:grpSpLocks/>
          </p:cNvGrpSpPr>
          <p:nvPr/>
        </p:nvGrpSpPr>
        <p:grpSpPr bwMode="auto">
          <a:xfrm>
            <a:off x="4376738" y="5221288"/>
            <a:ext cx="3952875" cy="1319212"/>
            <a:chOff x="4814886" y="5918952"/>
            <a:chExt cx="4348232" cy="1493162"/>
          </a:xfrm>
        </p:grpSpPr>
        <p:sp>
          <p:nvSpPr>
            <p:cNvPr id="59" name="Line 17"/>
            <p:cNvSpPr>
              <a:spLocks noChangeShapeType="1"/>
            </p:cNvSpPr>
            <p:nvPr/>
          </p:nvSpPr>
          <p:spPr bwMode="auto">
            <a:xfrm rot="21540000" flipV="1">
              <a:off x="5006977" y="6335816"/>
              <a:ext cx="1239857"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60" name="Line 20"/>
            <p:cNvSpPr>
              <a:spLocks noChangeShapeType="1"/>
            </p:cNvSpPr>
            <p:nvPr/>
          </p:nvSpPr>
          <p:spPr bwMode="auto">
            <a:xfrm rot="-60000">
              <a:off x="6255565" y="6299879"/>
              <a:ext cx="2907553" cy="1112235"/>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61" name="TextBox 60"/>
            <p:cNvSpPr txBox="1"/>
            <p:nvPr/>
          </p:nvSpPr>
          <p:spPr bwMode="auto">
            <a:xfrm rot="21540000">
              <a:off x="4814886" y="5918952"/>
              <a:ext cx="1456396" cy="348584"/>
            </a:xfrm>
            <a:prstGeom prst="rect">
              <a:avLst/>
            </a:prstGeom>
            <a:noFill/>
            <a:ln>
              <a:noFill/>
              <a:prstDash val="dash"/>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OUTPUT</a:t>
              </a:r>
            </a:p>
          </p:txBody>
        </p:sp>
      </p:grpSp>
      <p:sp>
        <p:nvSpPr>
          <p:cNvPr id="62" name="Line 12"/>
          <p:cNvSpPr>
            <a:spLocks noChangeShapeType="1"/>
          </p:cNvSpPr>
          <p:nvPr/>
        </p:nvSpPr>
        <p:spPr bwMode="auto">
          <a:xfrm rot="21540000" flipV="1">
            <a:off x="2032000" y="3057525"/>
            <a:ext cx="858838" cy="868363"/>
          </a:xfrm>
          <a:custGeom>
            <a:avLst/>
            <a:gdLst>
              <a:gd name="T0" fmla="*/ 0 w 946006"/>
              <a:gd name="T1" fmla="*/ 0 h 983772"/>
              <a:gd name="T2" fmla="*/ 705581 w 946006"/>
              <a:gd name="T3" fmla="*/ 677304 h 983772"/>
              <a:gd name="T4" fmla="*/ 0 60000 65536"/>
              <a:gd name="T5" fmla="*/ 0 60000 65536"/>
              <a:gd name="T6" fmla="*/ 0 w 946006"/>
              <a:gd name="T7" fmla="*/ 0 h 983772"/>
              <a:gd name="T8" fmla="*/ 946006 w 946006"/>
              <a:gd name="T9" fmla="*/ 983772 h 983772"/>
            </a:gdLst>
            <a:ahLst/>
            <a:cxnLst>
              <a:cxn ang="T4">
                <a:pos x="T0" y="T1"/>
              </a:cxn>
              <a:cxn ang="T5">
                <a:pos x="T2" y="T3"/>
              </a:cxn>
            </a:cxnLst>
            <a:rect l="T6" t="T7" r="T8" b="T9"/>
            <a:pathLst>
              <a:path w="946006" h="983772">
                <a:moveTo>
                  <a:pt x="0" y="0"/>
                </a:moveTo>
                <a:lnTo>
                  <a:pt x="946006" y="983772"/>
                </a:lnTo>
              </a:path>
            </a:pathLst>
          </a:custGeom>
          <a:noFill/>
          <a:ln w="57150">
            <a:solidFill>
              <a:schemeClr val="accent6">
                <a:lumMod val="50000"/>
              </a:schemeClr>
            </a:solidFill>
            <a:prstDash val="solid"/>
            <a:round/>
            <a:headEnd/>
            <a:tailEnd type="arrow" w="med" len="med"/>
          </a:ln>
        </p:spPr>
        <p:txBody>
          <a:bodyPr wrap="none" lIns="82058" tIns="41029" rIns="82058" bIns="41029" anchor="ctr"/>
          <a:lstStyle/>
          <a:p>
            <a:pPr fontAlgn="auto">
              <a:spcBef>
                <a:spcPts val="0"/>
              </a:spcBef>
              <a:spcAft>
                <a:spcPts val="0"/>
              </a:spcAft>
              <a:defRPr/>
            </a:pPr>
            <a:endParaRPr lang="en-GB" dirty="0">
              <a:solidFill>
                <a:schemeClr val="accent1">
                  <a:lumMod val="50000"/>
                </a:schemeClr>
              </a:solidFill>
              <a:latin typeface="+mn-lt"/>
            </a:endParaRPr>
          </a:p>
        </p:txBody>
      </p:sp>
      <p:grpSp>
        <p:nvGrpSpPr>
          <p:cNvPr id="63" name="Group 106"/>
          <p:cNvGrpSpPr>
            <a:grpSpLocks/>
          </p:cNvGrpSpPr>
          <p:nvPr/>
        </p:nvGrpSpPr>
        <p:grpSpPr bwMode="auto">
          <a:xfrm rot="-785046">
            <a:off x="1649413" y="957263"/>
            <a:ext cx="2085975" cy="835025"/>
            <a:chOff x="4029068" y="4601890"/>
            <a:chExt cx="2294186" cy="948650"/>
          </a:xfrm>
        </p:grpSpPr>
        <p:sp>
          <p:nvSpPr>
            <p:cNvPr id="64" name="Line 18"/>
            <p:cNvSpPr>
              <a:spLocks noChangeShapeType="1"/>
            </p:cNvSpPr>
            <p:nvPr/>
          </p:nvSpPr>
          <p:spPr bwMode="auto">
            <a:xfrm rot="21540000" flipV="1">
              <a:off x="4097100" y="5508158"/>
              <a:ext cx="1375813"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65" name="Line 21"/>
            <p:cNvSpPr>
              <a:spLocks noChangeShapeType="1"/>
            </p:cNvSpPr>
            <p:nvPr/>
          </p:nvSpPr>
          <p:spPr bwMode="auto">
            <a:xfrm rot="21540000" flipV="1">
              <a:off x="5451636" y="4551329"/>
              <a:ext cx="834567" cy="930615"/>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66" name="TextBox 65"/>
            <p:cNvSpPr txBox="1"/>
            <p:nvPr/>
          </p:nvSpPr>
          <p:spPr bwMode="auto">
            <a:xfrm rot="21540000">
              <a:off x="4023257" y="5108494"/>
              <a:ext cx="1456127" cy="349882"/>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OUTCOME</a:t>
              </a:r>
            </a:p>
          </p:txBody>
        </p:sp>
      </p:grpSp>
      <p:grpSp>
        <p:nvGrpSpPr>
          <p:cNvPr id="67" name="Group 110"/>
          <p:cNvGrpSpPr>
            <a:grpSpLocks/>
          </p:cNvGrpSpPr>
          <p:nvPr/>
        </p:nvGrpSpPr>
        <p:grpSpPr bwMode="auto">
          <a:xfrm>
            <a:off x="3792538" y="2365375"/>
            <a:ext cx="2278062" cy="520700"/>
            <a:chOff x="4029068" y="4960923"/>
            <a:chExt cx="2505367" cy="589617"/>
          </a:xfrm>
        </p:grpSpPr>
        <p:sp>
          <p:nvSpPr>
            <p:cNvPr id="68" name="Line 18"/>
            <p:cNvSpPr>
              <a:spLocks noChangeShapeType="1"/>
            </p:cNvSpPr>
            <p:nvPr/>
          </p:nvSpPr>
          <p:spPr bwMode="auto">
            <a:xfrm rot="21540000" flipV="1">
              <a:off x="4121600" y="5550540"/>
              <a:ext cx="1375770"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69" name="Line 21"/>
            <p:cNvSpPr>
              <a:spLocks noChangeShapeType="1"/>
            </p:cNvSpPr>
            <p:nvPr/>
          </p:nvSpPr>
          <p:spPr bwMode="auto">
            <a:xfrm rot="21540000" flipV="1">
              <a:off x="5492133" y="4960923"/>
              <a:ext cx="1042302" cy="569844"/>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70" name="TextBox 69"/>
            <p:cNvSpPr txBox="1"/>
            <p:nvPr/>
          </p:nvSpPr>
          <p:spPr bwMode="auto">
            <a:xfrm rot="21540000">
              <a:off x="4029068" y="5115518"/>
              <a:ext cx="1456081" cy="348737"/>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OUTCOME</a:t>
              </a:r>
            </a:p>
          </p:txBody>
        </p:sp>
      </p:grpSp>
      <p:grpSp>
        <p:nvGrpSpPr>
          <p:cNvPr id="71" name="Group 114"/>
          <p:cNvGrpSpPr>
            <a:grpSpLocks/>
          </p:cNvGrpSpPr>
          <p:nvPr/>
        </p:nvGrpSpPr>
        <p:grpSpPr bwMode="auto">
          <a:xfrm rot="2012174">
            <a:off x="7040563" y="4375150"/>
            <a:ext cx="1333500" cy="849313"/>
            <a:chOff x="4029068" y="4586699"/>
            <a:chExt cx="1468240" cy="963841"/>
          </a:xfrm>
        </p:grpSpPr>
        <p:sp>
          <p:nvSpPr>
            <p:cNvPr id="72" name="Line 18"/>
            <p:cNvSpPr>
              <a:spLocks noChangeShapeType="1"/>
            </p:cNvSpPr>
            <p:nvPr/>
          </p:nvSpPr>
          <p:spPr bwMode="auto">
            <a:xfrm rot="21540000" flipV="1">
              <a:off x="4118004" y="5550667"/>
              <a:ext cx="1375602"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73" name="Line 21"/>
            <p:cNvSpPr>
              <a:spLocks noChangeShapeType="1"/>
            </p:cNvSpPr>
            <p:nvPr/>
          </p:nvSpPr>
          <p:spPr bwMode="auto">
            <a:xfrm rot="-60000" flipH="1" flipV="1">
              <a:off x="5105459" y="4584933"/>
              <a:ext cx="381043" cy="954833"/>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74" name="TextBox 73"/>
            <p:cNvSpPr txBox="1"/>
            <p:nvPr/>
          </p:nvSpPr>
          <p:spPr bwMode="auto">
            <a:xfrm rot="21540000">
              <a:off x="4026951" y="5113950"/>
              <a:ext cx="1457753" cy="349505"/>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OUTCOME</a:t>
              </a:r>
            </a:p>
          </p:txBody>
        </p:sp>
      </p:grpSp>
      <p:grpSp>
        <p:nvGrpSpPr>
          <p:cNvPr id="75" name="Group 118"/>
          <p:cNvGrpSpPr>
            <a:grpSpLocks/>
          </p:cNvGrpSpPr>
          <p:nvPr/>
        </p:nvGrpSpPr>
        <p:grpSpPr bwMode="auto">
          <a:xfrm>
            <a:off x="3662363" y="4119563"/>
            <a:ext cx="1335087" cy="719137"/>
            <a:chOff x="4029068" y="4737560"/>
            <a:chExt cx="1468240" cy="812980"/>
          </a:xfrm>
        </p:grpSpPr>
        <p:sp>
          <p:nvSpPr>
            <p:cNvPr id="76" name="Line 18"/>
            <p:cNvSpPr>
              <a:spLocks noChangeShapeType="1"/>
            </p:cNvSpPr>
            <p:nvPr/>
          </p:nvSpPr>
          <p:spPr bwMode="auto">
            <a:xfrm rot="21540000" flipV="1">
              <a:off x="4121596" y="5550540"/>
              <a:ext cx="1375712"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77" name="Line 21"/>
            <p:cNvSpPr>
              <a:spLocks noChangeShapeType="1"/>
            </p:cNvSpPr>
            <p:nvPr/>
          </p:nvSpPr>
          <p:spPr bwMode="auto">
            <a:xfrm rot="-60000" flipH="1" flipV="1">
              <a:off x="4821673" y="4737560"/>
              <a:ext cx="668651" cy="805801"/>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78" name="TextBox 77"/>
            <p:cNvSpPr txBox="1"/>
            <p:nvPr/>
          </p:nvSpPr>
          <p:spPr bwMode="auto">
            <a:xfrm rot="21540000">
              <a:off x="4029068" y="5114438"/>
              <a:ext cx="1457765" cy="349958"/>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OUTCOME</a:t>
              </a:r>
            </a:p>
          </p:txBody>
        </p:sp>
      </p:grpSp>
      <p:grpSp>
        <p:nvGrpSpPr>
          <p:cNvPr id="79" name="Group 126"/>
          <p:cNvGrpSpPr>
            <a:grpSpLocks/>
          </p:cNvGrpSpPr>
          <p:nvPr/>
        </p:nvGrpSpPr>
        <p:grpSpPr bwMode="auto">
          <a:xfrm rot="-1089358">
            <a:off x="7285038" y="1895475"/>
            <a:ext cx="1335087" cy="2039938"/>
            <a:chOff x="4029068" y="3237192"/>
            <a:chExt cx="1468240" cy="2313348"/>
          </a:xfrm>
        </p:grpSpPr>
        <p:sp>
          <p:nvSpPr>
            <p:cNvPr id="80" name="Line 18"/>
            <p:cNvSpPr>
              <a:spLocks noChangeShapeType="1"/>
            </p:cNvSpPr>
            <p:nvPr/>
          </p:nvSpPr>
          <p:spPr bwMode="auto">
            <a:xfrm rot="21540000" flipV="1">
              <a:off x="4115532" y="5541378"/>
              <a:ext cx="1375712"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81" name="Line 21"/>
            <p:cNvSpPr>
              <a:spLocks noChangeShapeType="1"/>
            </p:cNvSpPr>
            <p:nvPr/>
          </p:nvSpPr>
          <p:spPr bwMode="auto">
            <a:xfrm rot="21540000" flipV="1">
              <a:off x="5445827" y="3191386"/>
              <a:ext cx="1746" cy="2300746"/>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82" name="TextBox 81"/>
            <p:cNvSpPr txBox="1"/>
            <p:nvPr/>
          </p:nvSpPr>
          <p:spPr bwMode="auto">
            <a:xfrm rot="21540000">
              <a:off x="4019505" y="5109137"/>
              <a:ext cx="1456020" cy="349252"/>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OUTCOME</a:t>
              </a:r>
            </a:p>
          </p:txBody>
        </p:sp>
      </p:grpSp>
      <p:grpSp>
        <p:nvGrpSpPr>
          <p:cNvPr id="83" name="Group 130"/>
          <p:cNvGrpSpPr>
            <a:grpSpLocks/>
          </p:cNvGrpSpPr>
          <p:nvPr/>
        </p:nvGrpSpPr>
        <p:grpSpPr bwMode="auto">
          <a:xfrm rot="2573326">
            <a:off x="5481638" y="530225"/>
            <a:ext cx="1335087" cy="715963"/>
            <a:chOff x="4029068" y="4737560"/>
            <a:chExt cx="1468240" cy="812980"/>
          </a:xfrm>
        </p:grpSpPr>
        <p:sp>
          <p:nvSpPr>
            <p:cNvPr id="84" name="Line 18"/>
            <p:cNvSpPr>
              <a:spLocks noChangeShapeType="1"/>
            </p:cNvSpPr>
            <p:nvPr/>
          </p:nvSpPr>
          <p:spPr bwMode="auto">
            <a:xfrm rot="21540000" flipV="1">
              <a:off x="4116567" y="5546129"/>
              <a:ext cx="1375712" cy="0"/>
            </a:xfrm>
            <a:prstGeom prst="line">
              <a:avLst/>
            </a:prstGeom>
            <a:noFill/>
            <a:ln w="57150">
              <a:solidFill>
                <a:schemeClr val="accent6">
                  <a:lumMod val="50000"/>
                </a:schemeClr>
              </a:solidFill>
              <a:prstDash val="dash"/>
              <a:round/>
              <a:headEnd/>
              <a:tailEn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85" name="Line 21"/>
            <p:cNvSpPr>
              <a:spLocks noChangeShapeType="1"/>
            </p:cNvSpPr>
            <p:nvPr/>
          </p:nvSpPr>
          <p:spPr bwMode="auto">
            <a:xfrm rot="-60000" flipH="1" flipV="1">
              <a:off x="4810599" y="4733407"/>
              <a:ext cx="670398" cy="805770"/>
            </a:xfrm>
            <a:prstGeom prst="line">
              <a:avLst/>
            </a:prstGeom>
            <a:noFill/>
            <a:ln w="57150">
              <a:solidFill>
                <a:schemeClr val="accent6">
                  <a:lumMod val="50000"/>
                </a:schemeClr>
              </a:solidFill>
              <a:prstDash val="dash"/>
              <a:round/>
              <a:headEnd/>
              <a:tailEnd type="arrow" w="med" len="med"/>
            </a:ln>
          </p:spPr>
          <p:txBody>
            <a:bodyPr wrap="none" anchor="ctr"/>
            <a:lstStyle/>
            <a:p>
              <a:pPr fontAlgn="auto">
                <a:spcBef>
                  <a:spcPts val="0"/>
                </a:spcBef>
                <a:spcAft>
                  <a:spcPts val="0"/>
                </a:spcAft>
                <a:defRPr/>
              </a:pPr>
              <a:endParaRPr lang="en-GB" dirty="0">
                <a:solidFill>
                  <a:schemeClr val="accent1">
                    <a:lumMod val="50000"/>
                  </a:schemeClr>
                </a:solidFill>
                <a:latin typeface="+mn-lt"/>
              </a:endParaRPr>
            </a:p>
          </p:txBody>
        </p:sp>
        <p:sp>
          <p:nvSpPr>
            <p:cNvPr id="86" name="TextBox 85"/>
            <p:cNvSpPr txBox="1"/>
            <p:nvPr/>
          </p:nvSpPr>
          <p:spPr bwMode="auto">
            <a:xfrm rot="21540000">
              <a:off x="4022404" y="5112238"/>
              <a:ext cx="1457765" cy="349707"/>
            </a:xfrm>
            <a:prstGeom prst="rect">
              <a:avLst/>
            </a:prstGeom>
            <a:noFill/>
            <a:ln>
              <a:noFill/>
            </a:ln>
          </p:spPr>
          <p:txBody>
            <a:bodyPr>
              <a:spAutoFit/>
            </a:bodyPr>
            <a:lstStyle/>
            <a:p>
              <a:pPr algn="ctr" fontAlgn="auto">
                <a:spcBef>
                  <a:spcPts val="0"/>
                </a:spcBef>
                <a:spcAft>
                  <a:spcPts val="0"/>
                </a:spcAft>
                <a:defRPr/>
              </a:pPr>
              <a:r>
                <a:rPr lang="en-GB" sz="1400" b="1" dirty="0">
                  <a:solidFill>
                    <a:schemeClr val="accent1">
                      <a:lumMod val="50000"/>
                    </a:schemeClr>
                  </a:solidFill>
                  <a:latin typeface="+mn-lt"/>
                </a:rPr>
                <a:t>OUTCOME</a:t>
              </a:r>
            </a:p>
          </p:txBody>
        </p:sp>
      </p:grpSp>
      <p:sp>
        <p:nvSpPr>
          <p:cNvPr id="87" name="Title 13"/>
          <p:cNvSpPr txBox="1">
            <a:spLocks/>
          </p:cNvSpPr>
          <p:nvPr/>
        </p:nvSpPr>
        <p:spPr bwMode="auto">
          <a:xfrm>
            <a:off x="35470" y="-17980"/>
            <a:ext cx="6408738" cy="7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r>
              <a:rPr lang="en-GB" dirty="0" smtClean="0"/>
              <a:t>In complex situations</a:t>
            </a:r>
          </a:p>
        </p:txBody>
      </p:sp>
      <p:sp>
        <p:nvSpPr>
          <p:cNvPr id="88" name="WordArt 7"/>
          <p:cNvSpPr>
            <a:spLocks noChangeArrowheads="1" noChangeShapeType="1" noTextEdit="1"/>
          </p:cNvSpPr>
          <p:nvPr/>
        </p:nvSpPr>
        <p:spPr bwMode="auto">
          <a:xfrm rot="-504316">
            <a:off x="508000" y="5911850"/>
            <a:ext cx="1028700"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Plan</a:t>
            </a:r>
          </a:p>
        </p:txBody>
      </p:sp>
      <p:grpSp>
        <p:nvGrpSpPr>
          <p:cNvPr id="89" name="Group 88"/>
          <p:cNvGrpSpPr>
            <a:grpSpLocks/>
          </p:cNvGrpSpPr>
          <p:nvPr/>
        </p:nvGrpSpPr>
        <p:grpSpPr bwMode="auto">
          <a:xfrm>
            <a:off x="1530350" y="1897063"/>
            <a:ext cx="6684963" cy="4532312"/>
            <a:chOff x="1530350" y="1897063"/>
            <a:chExt cx="6684963" cy="4532312"/>
          </a:xfrm>
        </p:grpSpPr>
        <p:sp>
          <p:nvSpPr>
            <p:cNvPr id="90" name="Line 9"/>
            <p:cNvSpPr>
              <a:spLocks noChangeShapeType="1"/>
            </p:cNvSpPr>
            <p:nvPr/>
          </p:nvSpPr>
          <p:spPr bwMode="auto">
            <a:xfrm rot="21540000" flipV="1">
              <a:off x="1530350" y="1897063"/>
              <a:ext cx="6029325" cy="4056062"/>
            </a:xfrm>
            <a:prstGeom prst="line">
              <a:avLst/>
            </a:prstGeom>
            <a:noFill/>
            <a:ln w="38100">
              <a:solidFill>
                <a:srgbClr val="FF0000"/>
              </a:solidFill>
              <a:prstDash val="sysDot"/>
              <a:round/>
              <a:headEnd/>
              <a:tailEnd type="triangle" w="med" len="me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grpSp>
          <p:nvGrpSpPr>
            <p:cNvPr id="91" name="Group 38"/>
            <p:cNvGrpSpPr>
              <a:grpSpLocks/>
            </p:cNvGrpSpPr>
            <p:nvPr/>
          </p:nvGrpSpPr>
          <p:grpSpPr bwMode="auto">
            <a:xfrm>
              <a:off x="1571625" y="5967413"/>
              <a:ext cx="6643688" cy="461962"/>
              <a:chOff x="1571846" y="5967862"/>
              <a:chExt cx="6725622" cy="462119"/>
            </a:xfrm>
          </p:grpSpPr>
          <p:sp>
            <p:nvSpPr>
              <p:cNvPr id="92" name="Text Box 129"/>
              <p:cNvSpPr txBox="1">
                <a:spLocks noChangeArrowheads="1"/>
              </p:cNvSpPr>
              <p:nvPr/>
            </p:nvSpPr>
            <p:spPr bwMode="auto">
              <a:xfrm>
                <a:off x="4464586" y="5967862"/>
                <a:ext cx="1054243" cy="462119"/>
              </a:xfrm>
              <a:prstGeom prst="rect">
                <a:avLst/>
              </a:prstGeom>
              <a:noFill/>
              <a:ln w="9525">
                <a:noFill/>
                <a:miter lim="800000"/>
                <a:headEnd/>
                <a:tailEnd/>
              </a:ln>
            </p:spPr>
            <p:txBody>
              <a:bodyPr>
                <a:spAutoFit/>
              </a:bodyPr>
              <a:lstStyle/>
              <a:p>
                <a:pPr fontAlgn="auto">
                  <a:spcBef>
                    <a:spcPct val="50000"/>
                  </a:spcBef>
                  <a:spcAft>
                    <a:spcPts val="0"/>
                  </a:spcAft>
                  <a:buClr>
                    <a:schemeClr val="tx2"/>
                  </a:buClr>
                  <a:buFont typeface="Monotype Sorts" pitchFamily="2" charset="2"/>
                  <a:buNone/>
                  <a:defRPr/>
                </a:pPr>
                <a:r>
                  <a:rPr lang="en-GB" sz="2400" b="1" i="1" kern="10" dirty="0">
                    <a:ln w="9525">
                      <a:noFill/>
                      <a:round/>
                      <a:headEnd/>
                      <a:tailEnd/>
                    </a:ln>
                    <a:solidFill>
                      <a:srgbClr val="FF0000"/>
                    </a:solidFill>
                    <a:latin typeface="+mn-lt"/>
                    <a:ea typeface="+mn-lt"/>
                    <a:cs typeface="+mn-lt"/>
                  </a:rPr>
                  <a:t>Time</a:t>
                </a:r>
                <a:endParaRPr lang="en-US" sz="2400" b="1" i="1" dirty="0">
                  <a:solidFill>
                    <a:srgbClr val="FF0000"/>
                  </a:solidFill>
                  <a:latin typeface="+mn-lt"/>
                </a:endParaRPr>
              </a:p>
            </p:txBody>
          </p:sp>
          <p:sp>
            <p:nvSpPr>
              <p:cNvPr id="93" name="Line 9"/>
              <p:cNvSpPr>
                <a:spLocks noChangeShapeType="1"/>
              </p:cNvSpPr>
              <p:nvPr/>
            </p:nvSpPr>
            <p:spPr bwMode="auto">
              <a:xfrm rot="-60000">
                <a:off x="1571846" y="5972626"/>
                <a:ext cx="6725622" cy="85754"/>
              </a:xfrm>
              <a:prstGeom prst="line">
                <a:avLst/>
              </a:prstGeom>
              <a:noFill/>
              <a:ln w="38100">
                <a:solidFill>
                  <a:srgbClr val="FF0000"/>
                </a:solidFill>
                <a:prstDash val="sysDot"/>
                <a:round/>
                <a:headEnd/>
                <a:tailEnd type="triangle" w="med" len="med"/>
              </a:ln>
            </p:spPr>
            <p:txBody>
              <a:bodyPr wrap="none" anchor="ctr"/>
              <a:lstStyle/>
              <a:p>
                <a:pPr fontAlgn="auto">
                  <a:spcBef>
                    <a:spcPts val="0"/>
                  </a:spcBef>
                  <a:spcAft>
                    <a:spcPts val="0"/>
                  </a:spcAft>
                  <a:defRPr/>
                </a:pPr>
                <a:endParaRPr lang="en-GB" b="1" dirty="0">
                  <a:solidFill>
                    <a:schemeClr val="accent1">
                      <a:lumMod val="50000"/>
                    </a:schemeClr>
                  </a:solidFill>
                  <a:latin typeface="+mn-lt"/>
                </a:endParaRPr>
              </a:p>
            </p:txBody>
          </p:sp>
        </p:grpSp>
      </p:grpSp>
      <p:sp>
        <p:nvSpPr>
          <p:cNvPr id="94" name="WordArt 8"/>
          <p:cNvSpPr>
            <a:spLocks noChangeArrowheads="1" noChangeShapeType="1" noTextEdit="1"/>
          </p:cNvSpPr>
          <p:nvPr/>
        </p:nvSpPr>
        <p:spPr bwMode="auto">
          <a:xfrm rot="-179454">
            <a:off x="7478713" y="298450"/>
            <a:ext cx="1514475" cy="20050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dirty="0">
                <a:solidFill>
                  <a:srgbClr val="254061"/>
                </a:solidFill>
                <a:latin typeface="+mn-lt"/>
                <a:ea typeface="+mn-lt"/>
                <a:cs typeface="+mn-lt"/>
              </a:rPr>
              <a:t>Vision and </a:t>
            </a:r>
          </a:p>
          <a:p>
            <a:pPr algn="ctr"/>
            <a:r>
              <a:rPr lang="en-US" b="1" kern="10" dirty="0">
                <a:solidFill>
                  <a:srgbClr val="254061"/>
                </a:solidFill>
                <a:latin typeface="+mn-lt"/>
                <a:ea typeface="+mn-lt"/>
                <a:cs typeface="+mn-lt"/>
              </a:rPr>
              <a:t>Mission</a:t>
            </a:r>
          </a:p>
        </p:txBody>
      </p:sp>
    </p:spTree>
    <p:extLst>
      <p:ext uri="{BB962C8B-B14F-4D97-AF65-F5344CB8AC3E}">
        <p14:creationId xmlns:p14="http://schemas.microsoft.com/office/powerpoint/2010/main" val="14967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2.5E-6 -4.44444E-6 L -0.15885 -0.00185 " pathEditMode="relative" rAng="0" ptsTypes="AA">
                                      <p:cBhvr>
                                        <p:cTn id="11" dur="2000" fill="hold"/>
                                        <p:tgtEl>
                                          <p:spTgt spid="89"/>
                                        </p:tgtEl>
                                        <p:attrNameLst>
                                          <p:attrName>ppt_x</p:attrName>
                                          <p:attrName>ppt_y</p:attrName>
                                        </p:attrNameLst>
                                      </p:cBhvr>
                                      <p:rCtr x="-7951" y="-9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xit" presetSubtype="0" fill="hold" grpId="0" nodeType="clickEffect">
                                  <p:stCondLst>
                                    <p:cond delay="0"/>
                                  </p:stCondLst>
                                  <p:childTnLst>
                                    <p:anim calcmode="lin" valueType="num">
                                      <p:cBhvr>
                                        <p:cTn id="40" dur="1000"/>
                                        <p:tgtEl>
                                          <p:spTgt spid="88"/>
                                        </p:tgtEl>
                                        <p:attrNameLst>
                                          <p:attrName>ppt_w</p:attrName>
                                        </p:attrNameLst>
                                      </p:cBhvr>
                                      <p:tavLst>
                                        <p:tav tm="0">
                                          <p:val>
                                            <p:strVal val="ppt_w"/>
                                          </p:val>
                                        </p:tav>
                                        <p:tav tm="100000">
                                          <p:val>
                                            <p:fltVal val="0"/>
                                          </p:val>
                                        </p:tav>
                                      </p:tavLst>
                                    </p:anim>
                                    <p:anim calcmode="lin" valueType="num">
                                      <p:cBhvr>
                                        <p:cTn id="41" dur="1000"/>
                                        <p:tgtEl>
                                          <p:spTgt spid="88"/>
                                        </p:tgtEl>
                                        <p:attrNameLst>
                                          <p:attrName>ppt_h</p:attrName>
                                        </p:attrNameLst>
                                      </p:cBhvr>
                                      <p:tavLst>
                                        <p:tav tm="0">
                                          <p:val>
                                            <p:strVal val="ppt_h"/>
                                          </p:val>
                                        </p:tav>
                                        <p:tav tm="100000">
                                          <p:val>
                                            <p:fltVal val="0"/>
                                          </p:val>
                                        </p:tav>
                                      </p:tavLst>
                                    </p:anim>
                                    <p:anim calcmode="lin" valueType="num">
                                      <p:cBhvr>
                                        <p:cTn id="42" dur="1000"/>
                                        <p:tgtEl>
                                          <p:spTgt spid="88"/>
                                        </p:tgtEl>
                                        <p:attrNameLst>
                                          <p:attrName>style.rotation</p:attrName>
                                        </p:attrNameLst>
                                      </p:cBhvr>
                                      <p:tavLst>
                                        <p:tav tm="0">
                                          <p:val>
                                            <p:fltVal val="0"/>
                                          </p:val>
                                        </p:tav>
                                        <p:tav tm="100000">
                                          <p:val>
                                            <p:fltVal val="90"/>
                                          </p:val>
                                        </p:tav>
                                      </p:tavLst>
                                    </p:anim>
                                    <p:animEffect transition="out" filter="fade">
                                      <p:cBhvr>
                                        <p:cTn id="43" dur="1000"/>
                                        <p:tgtEl>
                                          <p:spTgt spid="88"/>
                                        </p:tgtEl>
                                      </p:cBhvr>
                                    </p:animEffect>
                                    <p:set>
                                      <p:cBhvr>
                                        <p:cTn id="44" dur="1" fill="hold">
                                          <p:stCondLst>
                                            <p:cond delay="999"/>
                                          </p:stCondLst>
                                        </p:cTn>
                                        <p:tgtEl>
                                          <p:spTgt spid="88"/>
                                        </p:tgtEl>
                                        <p:attrNameLst>
                                          <p:attrName>style.visibility</p:attrName>
                                        </p:attrNameLst>
                                      </p:cBhvr>
                                      <p:to>
                                        <p:strVal val="hidden"/>
                                      </p:to>
                                    </p:set>
                                  </p:childTnLst>
                                </p:cTn>
                              </p:par>
                            </p:childTnLst>
                          </p:cTn>
                        </p:par>
                        <p:par>
                          <p:cTn id="45" fill="hold">
                            <p:stCondLst>
                              <p:cond delay="1000"/>
                            </p:stCondLst>
                            <p:childTnLst>
                              <p:par>
                                <p:cTn id="46" presetID="22" presetClass="entr" presetSubtype="4"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par>
                          <p:cTn id="49" fill="hold">
                            <p:stCondLst>
                              <p:cond delay="1500"/>
                            </p:stCondLst>
                            <p:childTnLst>
                              <p:par>
                                <p:cTn id="50" presetID="22" presetClass="entr" presetSubtype="4" fill="hold"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down)">
                                      <p:cBhvr>
                                        <p:cTn id="52" dur="500"/>
                                        <p:tgtEl>
                                          <p:spTgt spid="62"/>
                                        </p:tgtEl>
                                      </p:cBhvr>
                                    </p:animEffec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par>
                          <p:cTn id="57" fill="hold">
                            <p:stCondLst>
                              <p:cond delay="2500"/>
                            </p:stCondLst>
                            <p:childTnLst>
                              <p:par>
                                <p:cTn id="58" presetID="22" presetClass="entr" presetSubtype="8" fill="hold" nodeType="after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wipe(left)">
                                      <p:cBhvr>
                                        <p:cTn id="60" dur="500"/>
                                        <p:tgtEl>
                                          <p:spTgt spid="58"/>
                                        </p:tgtEl>
                                      </p:cBhvr>
                                    </p:animEffect>
                                  </p:childTnLst>
                                </p:cTn>
                              </p:par>
                            </p:childTnLst>
                          </p:cTn>
                        </p:par>
                        <p:par>
                          <p:cTn id="61" fill="hold">
                            <p:stCondLst>
                              <p:cond delay="3000"/>
                            </p:stCondLst>
                            <p:childTnLst>
                              <p:par>
                                <p:cTn id="62" presetID="22" presetClass="entr" presetSubtype="2"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right)">
                                      <p:cBhvr>
                                        <p:cTn id="64" dur="500"/>
                                        <p:tgtEl>
                                          <p:spTgt spid="75"/>
                                        </p:tgtEl>
                                      </p:cBhvr>
                                    </p:animEffect>
                                  </p:childTnLst>
                                </p:cTn>
                              </p:par>
                            </p:childTnLst>
                          </p:cTn>
                        </p:par>
                        <p:par>
                          <p:cTn id="65" fill="hold">
                            <p:stCondLst>
                              <p:cond delay="3500"/>
                            </p:stCondLst>
                            <p:childTnLst>
                              <p:par>
                                <p:cTn id="66" presetID="22" presetClass="entr" presetSubtype="4" fill="hold" nodeType="after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down)">
                                      <p:cBhvr>
                                        <p:cTn id="68" dur="500"/>
                                        <p:tgtEl>
                                          <p:spTgt spid="54"/>
                                        </p:tgtEl>
                                      </p:cBhvr>
                                    </p:animEffect>
                                  </p:childTnLst>
                                </p:cTn>
                              </p:par>
                            </p:childTnLst>
                          </p:cTn>
                        </p:par>
                        <p:par>
                          <p:cTn id="69" fill="hold">
                            <p:stCondLst>
                              <p:cond delay="4000"/>
                            </p:stCondLst>
                            <p:childTnLst>
                              <p:par>
                                <p:cTn id="70" presetID="8" presetClass="entr" presetSubtype="16" fill="hold" nodeType="after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diamond(in)">
                                      <p:cBhvr>
                                        <p:cTn id="72" dur="500"/>
                                        <p:tgtEl>
                                          <p:spTgt spid="71"/>
                                        </p:tgtEl>
                                      </p:cBhvr>
                                    </p:animEffect>
                                  </p:childTnLst>
                                </p:cTn>
                              </p:par>
                            </p:childTnLst>
                          </p:cTn>
                        </p:par>
                        <p:par>
                          <p:cTn id="73" fill="hold">
                            <p:stCondLst>
                              <p:cond delay="4500"/>
                            </p:stCondLst>
                            <p:childTnLst>
                              <p:par>
                                <p:cTn id="74" presetID="8" presetClass="entr" presetSubtype="16" fill="hold" nodeType="after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diamond(in)">
                                      <p:cBhvr>
                                        <p:cTn id="76" dur="500"/>
                                        <p:tgtEl>
                                          <p:spTgt spid="63"/>
                                        </p:tgtEl>
                                      </p:cBhvr>
                                    </p:animEffect>
                                  </p:childTnLst>
                                </p:cTn>
                              </p:par>
                            </p:childTnLst>
                          </p:cTn>
                        </p:par>
                        <p:par>
                          <p:cTn id="77" fill="hold">
                            <p:stCondLst>
                              <p:cond delay="5000"/>
                            </p:stCondLst>
                            <p:childTnLst>
                              <p:par>
                                <p:cTn id="78" presetID="22" presetClass="entr" presetSubtype="4"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down)">
                                      <p:cBhvr>
                                        <p:cTn id="80" dur="500"/>
                                        <p:tgtEl>
                                          <p:spTgt spid="4"/>
                                        </p:tgtEl>
                                      </p:cBhvr>
                                    </p:animEffect>
                                  </p:childTnLst>
                                </p:cTn>
                              </p:par>
                            </p:childTnLst>
                          </p:cTn>
                        </p:par>
                        <p:par>
                          <p:cTn id="81" fill="hold">
                            <p:stCondLst>
                              <p:cond delay="5500"/>
                            </p:stCondLst>
                            <p:childTnLst>
                              <p:par>
                                <p:cTn id="82" presetID="22" presetClass="entr" presetSubtype="4" fill="hold" nodeType="after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wipe(down)">
                                      <p:cBhvr>
                                        <p:cTn id="84" dur="500"/>
                                        <p:tgtEl>
                                          <p:spTgt spid="67"/>
                                        </p:tgtEl>
                                      </p:cBhvr>
                                    </p:animEffect>
                                  </p:childTnLst>
                                </p:cTn>
                              </p:par>
                            </p:childTnLst>
                          </p:cTn>
                        </p:par>
                        <p:par>
                          <p:cTn id="85" fill="hold">
                            <p:stCondLst>
                              <p:cond delay="6000"/>
                            </p:stCondLst>
                            <p:childTnLst>
                              <p:par>
                                <p:cTn id="86" presetID="22" presetClass="entr" presetSubtype="4" fill="hold"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down)">
                                      <p:cBhvr>
                                        <p:cTn id="88" dur="500"/>
                                        <p:tgtEl>
                                          <p:spTgt spid="8"/>
                                        </p:tgtEl>
                                      </p:cBhvr>
                                    </p:animEffect>
                                  </p:childTnLst>
                                </p:cTn>
                              </p:par>
                            </p:childTnLst>
                          </p:cTn>
                        </p:par>
                        <p:par>
                          <p:cTn id="89" fill="hold">
                            <p:stCondLst>
                              <p:cond delay="6500"/>
                            </p:stCondLst>
                            <p:childTnLst>
                              <p:par>
                                <p:cTn id="90" presetID="22" presetClass="entr" presetSubtype="4" fill="hold" nodeType="afterEffect">
                                  <p:stCondLst>
                                    <p:cond delay="0"/>
                                  </p:stCondLst>
                                  <p:childTnLst>
                                    <p:set>
                                      <p:cBhvr>
                                        <p:cTn id="91" dur="1" fill="hold">
                                          <p:stCondLst>
                                            <p:cond delay="0"/>
                                          </p:stCondLst>
                                        </p:cTn>
                                        <p:tgtEl>
                                          <p:spTgt spid="79"/>
                                        </p:tgtEl>
                                        <p:attrNameLst>
                                          <p:attrName>style.visibility</p:attrName>
                                        </p:attrNameLst>
                                      </p:cBhvr>
                                      <p:to>
                                        <p:strVal val="visible"/>
                                      </p:to>
                                    </p:set>
                                    <p:animEffect transition="in" filter="wipe(down)">
                                      <p:cBhvr>
                                        <p:cTn id="92" dur="500"/>
                                        <p:tgtEl>
                                          <p:spTgt spid="79"/>
                                        </p:tgtEl>
                                      </p:cBhvr>
                                    </p:animEffect>
                                  </p:childTnLst>
                                </p:cTn>
                              </p:par>
                            </p:childTnLst>
                          </p:cTn>
                        </p:par>
                        <p:par>
                          <p:cTn id="93" fill="hold">
                            <p:stCondLst>
                              <p:cond delay="7000"/>
                            </p:stCondLst>
                            <p:childTnLst>
                              <p:par>
                                <p:cTn id="94" presetID="22" presetClass="entr" presetSubtype="4" fill="hold" nodeType="afterEffect">
                                  <p:stCondLst>
                                    <p:cond delay="0"/>
                                  </p:stCondLst>
                                  <p:childTnLst>
                                    <p:set>
                                      <p:cBhvr>
                                        <p:cTn id="95" dur="1" fill="hold">
                                          <p:stCondLst>
                                            <p:cond delay="0"/>
                                          </p:stCondLst>
                                        </p:cTn>
                                        <p:tgtEl>
                                          <p:spTgt spid="83"/>
                                        </p:tgtEl>
                                        <p:attrNameLst>
                                          <p:attrName>style.visibility</p:attrName>
                                        </p:attrNameLst>
                                      </p:cBhvr>
                                      <p:to>
                                        <p:strVal val="visible"/>
                                      </p:to>
                                    </p:set>
                                    <p:animEffect transition="in" filter="wipe(down)">
                                      <p:cBhvr>
                                        <p:cTn id="96" dur="500"/>
                                        <p:tgtEl>
                                          <p:spTgt spid="83"/>
                                        </p:tgtEl>
                                      </p:cBhvr>
                                    </p:animEffect>
                                  </p:childTnLst>
                                </p:cTn>
                              </p:par>
                            </p:childTnLst>
                          </p:cTn>
                        </p:par>
                        <p:par>
                          <p:cTn id="97" fill="hold">
                            <p:stCondLst>
                              <p:cond delay="7500"/>
                            </p:stCondLst>
                            <p:childTnLst>
                              <p:par>
                                <p:cTn id="98" presetID="22" presetClass="entr" presetSubtype="4" fill="hold" nodeType="after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ipe(down)">
                                      <p:cBhvr>
                                        <p:cTn id="10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don’t we measure impact?</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grpSp>
        <p:nvGrpSpPr>
          <p:cNvPr id="5" name="Group 4"/>
          <p:cNvGrpSpPr/>
          <p:nvPr/>
        </p:nvGrpSpPr>
        <p:grpSpPr>
          <a:xfrm>
            <a:off x="1331168" y="1988840"/>
            <a:ext cx="6553200" cy="3048000"/>
            <a:chOff x="1331168" y="2492896"/>
            <a:chExt cx="6553200" cy="3048000"/>
          </a:xfrm>
        </p:grpSpPr>
        <p:sp>
          <p:nvSpPr>
            <p:cNvPr id="6" name="AutoShape 3"/>
            <p:cNvSpPr>
              <a:spLocks noChangeArrowheads="1"/>
            </p:cNvSpPr>
            <p:nvPr/>
          </p:nvSpPr>
          <p:spPr bwMode="auto">
            <a:xfrm>
              <a:off x="1331168" y="2492896"/>
              <a:ext cx="6553200" cy="3048000"/>
            </a:xfrm>
            <a:prstGeom prst="flowChartAlternateProcess">
              <a:avLst/>
            </a:prstGeom>
            <a:solidFill>
              <a:schemeClr val="accent1"/>
            </a:solidFill>
            <a:ln w="9525">
              <a:solidFill>
                <a:schemeClr val="tx1"/>
              </a:solidFill>
              <a:miter lim="800000"/>
              <a:headEnd/>
              <a:tailEnd/>
            </a:ln>
          </p:spPr>
          <p:txBody>
            <a:bodyPr wrap="none" anchor="ctr"/>
            <a:lstStyle/>
            <a:p>
              <a:endParaRPr lang="en-GB" dirty="0"/>
            </a:p>
          </p:txBody>
        </p:sp>
        <p:sp>
          <p:nvSpPr>
            <p:cNvPr id="7" name="TextBox 6"/>
            <p:cNvSpPr txBox="1"/>
            <p:nvPr/>
          </p:nvSpPr>
          <p:spPr>
            <a:xfrm>
              <a:off x="2195736" y="2996952"/>
              <a:ext cx="4752528" cy="1513235"/>
            </a:xfrm>
            <a:prstGeom prst="rect">
              <a:avLst/>
            </a:prstGeom>
            <a:noFill/>
          </p:spPr>
          <p:txBody>
            <a:bodyPr wrap="square" rtlCol="0">
              <a:spAutoFit/>
            </a:bodyPr>
            <a:lstStyle/>
            <a:p>
              <a:pPr algn="ctr">
                <a:spcAft>
                  <a:spcPts val="1000"/>
                </a:spcAft>
              </a:pPr>
              <a:r>
                <a:rPr lang="en-US" sz="2800" b="1" u="sng" dirty="0" smtClean="0">
                  <a:latin typeface="Calibri" pitchFamily="34" charset="0"/>
                  <a:cs typeface="Calibri" pitchFamily="34" charset="0"/>
                </a:rPr>
                <a:t>EXERCISE</a:t>
              </a:r>
            </a:p>
            <a:p>
              <a:pPr algn="ctr"/>
              <a:r>
                <a:rPr lang="en-GB" sz="2800" b="1" dirty="0" smtClean="0">
                  <a:latin typeface="Calibri" pitchFamily="34" charset="0"/>
                  <a:cs typeface="Calibri" pitchFamily="34" charset="0"/>
                </a:rPr>
                <a:t>Brainstorm: Why do we not try to measure impact?</a:t>
              </a:r>
              <a:endParaRPr lang="en-GB" sz="2800" b="1" dirty="0">
                <a:latin typeface="Calibri" pitchFamily="34" charset="0"/>
                <a:cs typeface="Calibri" pitchFamily="34" charset="0"/>
              </a:endParaRPr>
            </a:p>
          </p:txBody>
        </p:sp>
      </p:grpSp>
    </p:spTree>
    <p:extLst>
      <p:ext uri="{BB962C8B-B14F-4D97-AF65-F5344CB8AC3E}">
        <p14:creationId xmlns:p14="http://schemas.microsoft.com/office/powerpoint/2010/main" val="21812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Definitions</a:t>
            </a:r>
            <a:endParaRPr lang="en-US" dirty="0"/>
          </a:p>
        </p:txBody>
      </p:sp>
      <p:sp>
        <p:nvSpPr>
          <p:cNvPr id="3" name="Content Placeholder 2"/>
          <p:cNvSpPr>
            <a:spLocks noGrp="1"/>
          </p:cNvSpPr>
          <p:nvPr>
            <p:ph idx="1"/>
          </p:nvPr>
        </p:nvSpPr>
        <p:spPr>
          <a:xfrm>
            <a:off x="1143000" y="1219200"/>
            <a:ext cx="6781800" cy="3865984"/>
          </a:xfrm>
        </p:spPr>
        <p:txBody>
          <a:bodyPr/>
          <a:lstStyle/>
          <a:p>
            <a:r>
              <a:rPr lang="en-GB" dirty="0"/>
              <a:t>“Long-term, widespread improvement in society” – World Bank</a:t>
            </a:r>
          </a:p>
          <a:p>
            <a:r>
              <a:rPr lang="en-GB" dirty="0"/>
              <a:t>“Longer term or ultimate result  attributable to a development intervention” – OECD</a:t>
            </a:r>
          </a:p>
          <a:p>
            <a:r>
              <a:rPr lang="en-GB" dirty="0"/>
              <a:t>“Long-term and national-level development change” – UNDP</a:t>
            </a:r>
          </a:p>
          <a:p>
            <a:r>
              <a:rPr lang="en-GB" dirty="0"/>
              <a:t>“Ultimate sustainable changes, sometimes attributable to action. ” – Gates Foundation</a:t>
            </a:r>
          </a:p>
          <a:p>
            <a:pPr marL="0" indent="0">
              <a:buNone/>
            </a:pP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3303709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Biosecurity</a:t>
            </a:r>
            <a:endParaRPr lang="en-US" dirty="0"/>
          </a:p>
        </p:txBody>
      </p:sp>
      <p:sp>
        <p:nvSpPr>
          <p:cNvPr id="3" name="Content Placeholder 2"/>
          <p:cNvSpPr>
            <a:spLocks noGrp="1"/>
          </p:cNvSpPr>
          <p:nvPr>
            <p:ph idx="1"/>
          </p:nvPr>
        </p:nvSpPr>
        <p:spPr>
          <a:xfrm>
            <a:off x="1143000" y="1219200"/>
            <a:ext cx="6781800" cy="1489720"/>
          </a:xfrm>
        </p:spPr>
        <p:txBody>
          <a:bodyPr/>
          <a:lstStyle/>
          <a:p>
            <a:pPr marL="0" indent="0">
              <a:buNone/>
            </a:pPr>
            <a:r>
              <a:rPr lang="en-GB" dirty="0" smtClean="0"/>
              <a:t>David Cook, ‘</a:t>
            </a:r>
            <a:r>
              <a:rPr lang="en-GB" dirty="0"/>
              <a:t>Without biosecurity, higher crop yields mean better-fed rodents’, The Conversation, 12 April 2011</a:t>
            </a:r>
            <a:r>
              <a:rPr lang="en-GB" dirty="0" smtClean="0"/>
              <a:t>.</a:t>
            </a:r>
          </a:p>
          <a:p>
            <a:endParaRPr lang="en-US" dirty="0"/>
          </a:p>
        </p:txBody>
      </p:sp>
      <p:sp>
        <p:nvSpPr>
          <p:cNvPr id="4" name="Footer Placeholder 3"/>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916832"/>
            <a:ext cx="3959994" cy="4191105"/>
          </a:xfrm>
          <a:prstGeom prst="rect">
            <a:avLst/>
          </a:prstGeom>
        </p:spPr>
      </p:pic>
    </p:spTree>
    <p:extLst>
      <p:ext uri="{BB962C8B-B14F-4D97-AF65-F5344CB8AC3E}">
        <p14:creationId xmlns:p14="http://schemas.microsoft.com/office/powerpoint/2010/main" val="19946976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Definitions</a:t>
            </a:r>
            <a:endParaRPr lang="en-US" dirty="0"/>
          </a:p>
        </p:txBody>
      </p:sp>
      <p:sp>
        <p:nvSpPr>
          <p:cNvPr id="3" name="Content Placeholder 2"/>
          <p:cNvSpPr>
            <a:spLocks noGrp="1"/>
          </p:cNvSpPr>
          <p:nvPr>
            <p:ph idx="1"/>
          </p:nvPr>
        </p:nvSpPr>
        <p:spPr>
          <a:xfrm>
            <a:off x="1143000" y="1219200"/>
            <a:ext cx="6781800" cy="3865984"/>
          </a:xfrm>
        </p:spPr>
        <p:txBody>
          <a:bodyPr/>
          <a:lstStyle/>
          <a:p>
            <a:r>
              <a:rPr lang="en-GB" dirty="0"/>
              <a:t>“</a:t>
            </a:r>
            <a:r>
              <a:rPr lang="en-GB" b="1" dirty="0">
                <a:solidFill>
                  <a:srgbClr val="FF0000"/>
                </a:solidFill>
              </a:rPr>
              <a:t>Long-term</a:t>
            </a:r>
            <a:r>
              <a:rPr lang="en-GB" dirty="0"/>
              <a:t>, widespread improvement in society” – World Bank</a:t>
            </a:r>
          </a:p>
          <a:p>
            <a:r>
              <a:rPr lang="en-GB" dirty="0"/>
              <a:t>“</a:t>
            </a:r>
            <a:r>
              <a:rPr lang="en-GB" b="1" dirty="0">
                <a:solidFill>
                  <a:srgbClr val="FF0000"/>
                </a:solidFill>
              </a:rPr>
              <a:t>Longer term</a:t>
            </a:r>
            <a:r>
              <a:rPr lang="en-GB" b="1" dirty="0"/>
              <a:t> </a:t>
            </a:r>
            <a:r>
              <a:rPr lang="en-GB" dirty="0"/>
              <a:t>or ultimate result  attributable to a development intervention” – OECD</a:t>
            </a:r>
          </a:p>
          <a:p>
            <a:r>
              <a:rPr lang="en-GB" dirty="0"/>
              <a:t>“</a:t>
            </a:r>
            <a:r>
              <a:rPr lang="en-GB" b="1" dirty="0">
                <a:solidFill>
                  <a:srgbClr val="FF0000"/>
                </a:solidFill>
              </a:rPr>
              <a:t>Long-term</a:t>
            </a:r>
            <a:r>
              <a:rPr lang="en-GB" dirty="0"/>
              <a:t> and national-level development change” – UNDP</a:t>
            </a:r>
          </a:p>
          <a:p>
            <a:r>
              <a:rPr lang="en-GB" dirty="0"/>
              <a:t>“</a:t>
            </a:r>
            <a:r>
              <a:rPr lang="en-GB" b="1" dirty="0">
                <a:solidFill>
                  <a:srgbClr val="FF0000"/>
                </a:solidFill>
              </a:rPr>
              <a:t>Ultimate</a:t>
            </a:r>
            <a:r>
              <a:rPr lang="en-GB" dirty="0"/>
              <a:t> sustainable changes, sometimes attributable to action. ” – Gates Foundation</a:t>
            </a:r>
          </a:p>
          <a:p>
            <a:pPr marL="0" indent="0">
              <a:buNone/>
            </a:pP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2193923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idx="1"/>
          </p:nvPr>
        </p:nvSpPr>
        <p:spPr>
          <a:xfrm>
            <a:off x="539552" y="1219200"/>
            <a:ext cx="8208912" cy="4724400"/>
          </a:xfrm>
        </p:spPr>
        <p:txBody>
          <a:bodyPr/>
          <a:lstStyle/>
          <a:p>
            <a:r>
              <a:rPr lang="en-GB" sz="2600" dirty="0"/>
              <a:t>Programmes </a:t>
            </a:r>
            <a:r>
              <a:rPr lang="en-GB" sz="2600" dirty="0" smtClean="0"/>
              <a:t>&amp; projects operate </a:t>
            </a:r>
            <a:r>
              <a:rPr lang="en-GB" sz="2600" dirty="0"/>
              <a:t>in a complex and uncertain world</a:t>
            </a:r>
          </a:p>
          <a:p>
            <a:r>
              <a:rPr lang="en-GB" sz="2600" dirty="0" smtClean="0"/>
              <a:t>The </a:t>
            </a:r>
            <a:r>
              <a:rPr lang="en-GB" sz="2600" dirty="0"/>
              <a:t>logic of cause and effect can be effective in simple situations but is challenged by complexity</a:t>
            </a:r>
          </a:p>
          <a:p>
            <a:r>
              <a:rPr lang="en-GB" sz="2600" dirty="0"/>
              <a:t>Impact is long term, attribution is often unrealistic and contribution to impact is often practically impossible to measure </a:t>
            </a:r>
          </a:p>
          <a:p>
            <a:pPr lvl="1"/>
            <a:r>
              <a:rPr lang="en-GB" sz="2400" dirty="0"/>
              <a:t>A </a:t>
            </a:r>
            <a:r>
              <a:rPr lang="en-GB" sz="2400" dirty="0" smtClean="0"/>
              <a:t>project more </a:t>
            </a:r>
            <a:r>
              <a:rPr lang="en-GB" sz="2400" dirty="0"/>
              <a:t>or less controls outputs</a:t>
            </a:r>
          </a:p>
          <a:p>
            <a:pPr lvl="1"/>
            <a:r>
              <a:rPr lang="en-GB" sz="2400" dirty="0"/>
              <a:t>Only influences outcomes  </a:t>
            </a:r>
          </a:p>
          <a:p>
            <a:pPr lvl="1"/>
            <a:r>
              <a:rPr lang="en-GB" sz="2400" dirty="0"/>
              <a:t>And </a:t>
            </a:r>
            <a:r>
              <a:rPr lang="en-GB" sz="2400" dirty="0" smtClean="0"/>
              <a:t>contributes </a:t>
            </a:r>
            <a:r>
              <a:rPr lang="en-GB" sz="2400" dirty="0"/>
              <a:t>to impact</a:t>
            </a:r>
          </a:p>
          <a:p>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6020134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384"/>
            <a:ext cx="7456726" cy="806152"/>
          </a:xfrm>
        </p:spPr>
        <p:txBody>
          <a:bodyPr/>
          <a:lstStyle/>
          <a:p>
            <a:r>
              <a:rPr lang="en-US" dirty="0" smtClean="0"/>
              <a:t>BUT we are still concerned with impact</a:t>
            </a:r>
            <a:endParaRPr lang="en-US" dirty="0"/>
          </a:p>
        </p:txBody>
      </p:sp>
      <p:sp>
        <p:nvSpPr>
          <p:cNvPr id="3" name="Content Placeholder 2"/>
          <p:cNvSpPr>
            <a:spLocks noGrp="1"/>
          </p:cNvSpPr>
          <p:nvPr>
            <p:ph idx="1"/>
          </p:nvPr>
        </p:nvSpPr>
        <p:spPr>
          <a:xfrm>
            <a:off x="1143000" y="1219200"/>
            <a:ext cx="6781800" cy="1201688"/>
          </a:xfrm>
        </p:spPr>
        <p:txBody>
          <a:bodyPr/>
          <a:lstStyle/>
          <a:p>
            <a:pPr marL="0" indent="0">
              <a:buNone/>
            </a:pPr>
            <a:r>
              <a:rPr lang="en-US" dirty="0" smtClean="0"/>
              <a:t>Impact is our guiding star but not our measuring stick</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719" y="2564904"/>
            <a:ext cx="4770561" cy="2973201"/>
          </a:xfrm>
          <a:prstGeom prst="rect">
            <a:avLst/>
          </a:prstGeom>
        </p:spPr>
      </p:pic>
    </p:spTree>
    <p:extLst>
      <p:ext uri="{BB962C8B-B14F-4D97-AF65-F5344CB8AC3E}">
        <p14:creationId xmlns:p14="http://schemas.microsoft.com/office/powerpoint/2010/main" val="3062141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Changing the M&amp;E perspective</a:t>
            </a:r>
            <a:endParaRPr lang="en-GB" dirty="0"/>
          </a:p>
        </p:txBody>
      </p:sp>
      <p:sp>
        <p:nvSpPr>
          <p:cNvPr id="4" name="Footer Placeholder 3"/>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
        <p:nvSpPr>
          <p:cNvPr id="5" name="Rectangle 3"/>
          <p:cNvSpPr txBox="1">
            <a:spLocks noChangeArrowheads="1"/>
          </p:cNvSpPr>
          <p:nvPr/>
        </p:nvSpPr>
        <p:spPr bwMode="auto">
          <a:xfrm>
            <a:off x="457200" y="1600200"/>
            <a:ext cx="404336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358775" indent="-358775" defTabSz="957263">
              <a:buFont typeface="Wingdings" pitchFamily="2" charset="2"/>
              <a:buNone/>
            </a:pPr>
            <a:r>
              <a:rPr lang="en-GB" sz="2000" dirty="0" smtClean="0"/>
              <a:t>Old M&amp;E:</a:t>
            </a:r>
          </a:p>
          <a:p>
            <a:pPr marL="358775" indent="-358775" defTabSz="957263"/>
            <a:r>
              <a:rPr lang="en-GB" sz="2000" dirty="0" smtClean="0"/>
              <a:t>M&amp;E is mainly for external funding body</a:t>
            </a:r>
          </a:p>
          <a:p>
            <a:pPr marL="358775" indent="-358775" defTabSz="957263"/>
            <a:r>
              <a:rPr lang="en-GB" sz="2000" dirty="0" smtClean="0"/>
              <a:t>Concentrates </a:t>
            </a:r>
            <a:r>
              <a:rPr lang="nl-BE" sz="2000" dirty="0" smtClean="0"/>
              <a:t>on </a:t>
            </a:r>
            <a:r>
              <a:rPr lang="en-GB" sz="2000" dirty="0" smtClean="0"/>
              <a:t>activities and financial reporting</a:t>
            </a:r>
          </a:p>
          <a:p>
            <a:pPr marL="358775" indent="-358775" defTabSz="957263"/>
            <a:r>
              <a:rPr lang="en-GB" sz="2000" dirty="0" smtClean="0"/>
              <a:t>Lots of data and little analysis (big reports!)</a:t>
            </a:r>
          </a:p>
          <a:p>
            <a:pPr marL="358775" indent="-358775" defTabSz="957263"/>
            <a:r>
              <a:rPr lang="en-GB" sz="2000" dirty="0" smtClean="0"/>
              <a:t>Little learning takes place</a:t>
            </a:r>
          </a:p>
          <a:p>
            <a:pPr marL="358775" indent="-358775" defTabSz="957263"/>
            <a:r>
              <a:rPr lang="en-GB" sz="2000" dirty="0" smtClean="0"/>
              <a:t>Little stakeholder participation</a:t>
            </a:r>
          </a:p>
          <a:p>
            <a:pPr marL="358775" indent="-358775" defTabSz="957263"/>
            <a:r>
              <a:rPr lang="en-GB" sz="2000" dirty="0" smtClean="0"/>
              <a:t>M&amp;E is boring and not very useful for project staff and beneficiaries</a:t>
            </a:r>
          </a:p>
          <a:p>
            <a:pPr marL="358775" indent="-358775" defTabSz="957263">
              <a:buFont typeface="Wingdings" pitchFamily="2" charset="2"/>
              <a:buNone/>
            </a:pPr>
            <a:endParaRPr lang="en-GB" sz="2000" dirty="0" smtClean="0"/>
          </a:p>
        </p:txBody>
      </p:sp>
      <p:sp>
        <p:nvSpPr>
          <p:cNvPr id="6" name="Rectangle 4"/>
          <p:cNvSpPr>
            <a:spLocks noGrp="1" noChangeArrowheads="1"/>
          </p:cNvSpPr>
          <p:nvPr>
            <p:ph sz="half" idx="4294967295"/>
          </p:nvPr>
        </p:nvSpPr>
        <p:spPr>
          <a:xfrm>
            <a:off x="4643438" y="1600200"/>
            <a:ext cx="4043362" cy="4530725"/>
          </a:xfrm>
          <a:prstGeom prst="rect">
            <a:avLst/>
          </a:prstGeom>
        </p:spPr>
        <p:txBody>
          <a:bodyPr/>
          <a:lstStyle/>
          <a:p>
            <a:pPr eaLnBrk="1" hangingPunct="1">
              <a:buFont typeface="Wingdings" pitchFamily="2" charset="2"/>
              <a:buNone/>
            </a:pPr>
            <a:r>
              <a:rPr lang="en-GB" sz="2000" dirty="0" smtClean="0"/>
              <a:t>New M&amp;E</a:t>
            </a:r>
          </a:p>
          <a:p>
            <a:pPr eaLnBrk="1" hangingPunct="1"/>
            <a:r>
              <a:rPr lang="en-GB" sz="2000" dirty="0" smtClean="0"/>
              <a:t>M&amp;E is for everybody involved in project</a:t>
            </a:r>
          </a:p>
          <a:p>
            <a:pPr eaLnBrk="1" hangingPunct="1"/>
            <a:r>
              <a:rPr lang="en-GB" sz="2000" dirty="0" smtClean="0"/>
              <a:t>Also look at effects and outcome</a:t>
            </a:r>
            <a:r>
              <a:rPr lang="nl-BE" sz="2000" dirty="0" smtClean="0"/>
              <a:t>s</a:t>
            </a:r>
            <a:r>
              <a:rPr lang="en-GB" sz="2000" dirty="0" smtClean="0"/>
              <a:t> and why there is success and failure</a:t>
            </a:r>
          </a:p>
          <a:p>
            <a:pPr eaLnBrk="1" hangingPunct="1"/>
            <a:r>
              <a:rPr lang="en-GB" sz="2000" dirty="0" smtClean="0"/>
              <a:t>Learning is a key function of M&amp;E</a:t>
            </a:r>
          </a:p>
          <a:p>
            <a:pPr eaLnBrk="1" hangingPunct="1"/>
            <a:r>
              <a:rPr lang="en-GB" sz="2000" dirty="0" smtClean="0"/>
              <a:t>Good analysis on how to improve project</a:t>
            </a:r>
          </a:p>
          <a:p>
            <a:pPr eaLnBrk="1" hangingPunct="1"/>
            <a:r>
              <a:rPr lang="en-GB" sz="2000" dirty="0" smtClean="0"/>
              <a:t>Lots of stakeholder participation</a:t>
            </a:r>
          </a:p>
          <a:p>
            <a:pPr eaLnBrk="1" hangingPunct="1"/>
            <a:r>
              <a:rPr lang="en-GB" sz="2000" dirty="0" smtClean="0"/>
              <a:t>M&amp;E is active, interesting and useful</a:t>
            </a:r>
          </a:p>
        </p:txBody>
      </p:sp>
    </p:spTree>
    <p:extLst>
      <p:ext uri="{BB962C8B-B14F-4D97-AF65-F5344CB8AC3E}">
        <p14:creationId xmlns:p14="http://schemas.microsoft.com/office/powerpoint/2010/main" val="230965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6632"/>
            <a:ext cx="6781800" cy="882352"/>
          </a:xfrm>
        </p:spPr>
        <p:txBody>
          <a:bodyPr/>
          <a:lstStyle/>
          <a:p>
            <a:r>
              <a:rPr lang="en-US" dirty="0" smtClean="0"/>
              <a:t>HOW DO WE MONITOR?</a:t>
            </a:r>
            <a:endParaRPr lang="en-US" dirty="0"/>
          </a:p>
        </p:txBody>
      </p:sp>
      <p:sp>
        <p:nvSpPr>
          <p:cNvPr id="3" name="Content Placeholder 2"/>
          <p:cNvSpPr>
            <a:spLocks noGrp="1"/>
          </p:cNvSpPr>
          <p:nvPr>
            <p:ph idx="1"/>
          </p:nvPr>
        </p:nvSpPr>
        <p:spPr>
          <a:xfrm>
            <a:off x="1143000" y="1368896"/>
            <a:ext cx="6781800" cy="4724400"/>
          </a:xfrm>
        </p:spPr>
        <p:txBody>
          <a:bodyPr/>
          <a:lstStyle/>
          <a:p>
            <a:pPr lvl="0"/>
            <a:r>
              <a:rPr lang="en-GB" dirty="0" smtClean="0"/>
              <a:t>Assess readiness for monitoring</a:t>
            </a:r>
          </a:p>
          <a:p>
            <a:pPr lvl="0"/>
            <a:r>
              <a:rPr lang="en-GB" dirty="0" smtClean="0"/>
              <a:t>Establish tools for monitoring inputs, processes and outputs</a:t>
            </a:r>
          </a:p>
          <a:p>
            <a:pPr lvl="0"/>
            <a:r>
              <a:rPr lang="en-GB" dirty="0" smtClean="0"/>
              <a:t>Establish tools for monitoring results/outcomes</a:t>
            </a:r>
          </a:p>
          <a:p>
            <a:pPr lvl="0"/>
            <a:endParaRPr lang="en-GB" sz="2000" dirty="0"/>
          </a:p>
          <a:p>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3311541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6632"/>
            <a:ext cx="6781800" cy="810344"/>
          </a:xfrm>
        </p:spPr>
        <p:txBody>
          <a:bodyPr/>
          <a:lstStyle/>
          <a:p>
            <a:r>
              <a:rPr lang="en-US" dirty="0" smtClean="0"/>
              <a:t>Assess readiness for monitoring</a:t>
            </a:r>
            <a:endParaRPr lang="en-US" dirty="0"/>
          </a:p>
        </p:txBody>
      </p:sp>
      <p:sp>
        <p:nvSpPr>
          <p:cNvPr id="3" name="Content Placeholder 2"/>
          <p:cNvSpPr>
            <a:spLocks noGrp="1"/>
          </p:cNvSpPr>
          <p:nvPr>
            <p:ph idx="1"/>
          </p:nvPr>
        </p:nvSpPr>
        <p:spPr>
          <a:xfrm>
            <a:off x="1143000" y="1219200"/>
            <a:ext cx="6781800" cy="4082008"/>
          </a:xfrm>
        </p:spPr>
        <p:txBody>
          <a:bodyPr/>
          <a:lstStyle/>
          <a:p>
            <a:r>
              <a:rPr lang="en-GB" sz="2000" dirty="0"/>
              <a:t>Why do we want to embark on setting up a monitoring system? </a:t>
            </a:r>
          </a:p>
          <a:p>
            <a:r>
              <a:rPr lang="en-GB" sz="2000" dirty="0"/>
              <a:t>What are the advantages of setting up a monitoring system? </a:t>
            </a:r>
          </a:p>
          <a:p>
            <a:r>
              <a:rPr lang="en-GB" sz="2000" dirty="0"/>
              <a:t>What are the difficulties people see in monitoring? </a:t>
            </a:r>
          </a:p>
          <a:p>
            <a:r>
              <a:rPr lang="en-GB" sz="2000" dirty="0" smtClean="0"/>
              <a:t>What </a:t>
            </a:r>
            <a:r>
              <a:rPr lang="en-GB" sz="2000" dirty="0"/>
              <a:t>are the necessary supporting measures?</a:t>
            </a:r>
          </a:p>
          <a:p>
            <a:r>
              <a:rPr lang="en-GB" sz="2000" dirty="0"/>
              <a:t>Which incentives can be given to motivate people to monitor?</a:t>
            </a:r>
          </a:p>
          <a:p>
            <a:r>
              <a:rPr lang="en-GB" sz="2000" dirty="0"/>
              <a:t>Who </a:t>
            </a:r>
            <a:r>
              <a:rPr lang="en-GB" sz="2000" dirty="0" smtClean="0"/>
              <a:t>will be </a:t>
            </a:r>
            <a:r>
              <a:rPr lang="en-GB" sz="2000" dirty="0"/>
              <a:t>the responsible person(s) for designing and enforcing the monitoring system?</a:t>
            </a:r>
          </a:p>
          <a:p>
            <a:r>
              <a:rPr lang="en-GB" sz="2000" dirty="0"/>
              <a:t>Who will be the users of the monitoring system? </a:t>
            </a:r>
          </a:p>
          <a:p>
            <a:r>
              <a:rPr lang="en-GB" sz="2000" dirty="0"/>
              <a:t>What are the users’ needs? What type of information do the users need?</a:t>
            </a:r>
          </a:p>
          <a:p>
            <a:r>
              <a:rPr lang="en-GB" sz="2000" dirty="0"/>
              <a:t>Whose interests and needs are to be given priority? </a:t>
            </a:r>
          </a:p>
        </p:txBody>
      </p:sp>
      <p:sp>
        <p:nvSpPr>
          <p:cNvPr id="4" name="Footer Placeholder 3"/>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Tree>
    <p:extLst>
      <p:ext uri="{BB962C8B-B14F-4D97-AF65-F5344CB8AC3E}">
        <p14:creationId xmlns:p14="http://schemas.microsoft.com/office/powerpoint/2010/main" val="346558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47" y="692696"/>
            <a:ext cx="7505306" cy="472480"/>
          </a:xfrm>
        </p:spPr>
        <p:txBody>
          <a:bodyPr/>
          <a:lstStyle/>
          <a:p>
            <a:r>
              <a:rPr lang="en-GB" dirty="0"/>
              <a:t/>
            </a:r>
            <a:br>
              <a:rPr lang="en-GB" dirty="0"/>
            </a:br>
            <a:r>
              <a:rPr lang="en-GB" dirty="0"/>
              <a:t>Tools for monitoring inputs, </a:t>
            </a:r>
            <a:r>
              <a:rPr lang="en-GB" dirty="0" smtClean="0"/>
              <a:t>activities and </a:t>
            </a:r>
            <a:r>
              <a:rPr lang="en-GB" dirty="0"/>
              <a:t>outputs</a:t>
            </a:r>
            <a:endParaRPr lang="en-US" dirty="0"/>
          </a:p>
        </p:txBody>
      </p:sp>
      <p:sp>
        <p:nvSpPr>
          <p:cNvPr id="3" name="Footer Placeholder 2"/>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
        <p:nvSpPr>
          <p:cNvPr id="4" name="Content Placeholder 2"/>
          <p:cNvSpPr txBox="1">
            <a:spLocks/>
          </p:cNvSpPr>
          <p:nvPr/>
        </p:nvSpPr>
        <p:spPr>
          <a:xfrm>
            <a:off x="1143000" y="1368896"/>
            <a:ext cx="6781800" cy="2131542"/>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buNone/>
            </a:pPr>
            <a:r>
              <a:rPr lang="en-GB" dirty="0" smtClean="0"/>
              <a:t>a) Activities and tasks over time</a:t>
            </a:r>
          </a:p>
          <a:p>
            <a:r>
              <a:rPr lang="en-GB" dirty="0" smtClean="0"/>
              <a:t>Gantt charts = breakdown of tasks that must be completed in the required order to achieve a project result</a:t>
            </a:r>
          </a:p>
          <a:p>
            <a:endParaRPr lang="en-GB" sz="2000" dirty="0" smtClean="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4005064"/>
            <a:ext cx="73723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0864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5" name="Title 1"/>
          <p:cNvSpPr>
            <a:spLocks noGrp="1"/>
          </p:cNvSpPr>
          <p:nvPr>
            <p:ph type="title"/>
          </p:nvPr>
        </p:nvSpPr>
        <p:spPr>
          <a:xfrm>
            <a:off x="683568" y="1372344"/>
            <a:ext cx="7505306" cy="472480"/>
          </a:xfrm>
        </p:spPr>
        <p:txBody>
          <a:bodyPr/>
          <a:lstStyle/>
          <a:p>
            <a:r>
              <a:rPr lang="en-GB" dirty="0"/>
              <a:t/>
            </a:r>
            <a:br>
              <a:rPr lang="en-GB" dirty="0"/>
            </a:br>
            <a:r>
              <a:rPr lang="en-GB" b="1" dirty="0" smtClean="0"/>
              <a:t>Daily cash book/Journal</a:t>
            </a:r>
            <a:endParaRPr lang="en-US" b="1" dirty="0"/>
          </a:p>
        </p:txBody>
      </p:sp>
      <p:sp>
        <p:nvSpPr>
          <p:cNvPr id="4" name="Title 1"/>
          <p:cNvSpPr txBox="1">
            <a:spLocks/>
          </p:cNvSpPr>
          <p:nvPr/>
        </p:nvSpPr>
        <p:spPr bwMode="auto">
          <a:xfrm>
            <a:off x="819347" y="692696"/>
            <a:ext cx="7505306" cy="47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a:lstStyle>
          <a:p>
            <a:r>
              <a:rPr lang="en-GB" smtClean="0"/>
              <a:t/>
            </a:r>
            <a:br>
              <a:rPr lang="en-GB" smtClean="0"/>
            </a:br>
            <a:r>
              <a:rPr lang="en-GB" smtClean="0"/>
              <a:t>Tools for monitoring inputs, activities and outputs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887634808"/>
              </p:ext>
            </p:extLst>
          </p:nvPr>
        </p:nvGraphicFramePr>
        <p:xfrm>
          <a:off x="467544" y="2564904"/>
          <a:ext cx="8280918" cy="2844800"/>
        </p:xfrm>
        <a:graphic>
          <a:graphicData uri="http://schemas.openxmlformats.org/drawingml/2006/table">
            <a:tbl>
              <a:tblPr firstRow="1" bandRow="1">
                <a:tableStyleId>{E929F9F4-4A8F-4326-A1B4-22849713DDAB}</a:tableStyleId>
              </a:tblPr>
              <a:tblGrid>
                <a:gridCol w="936104"/>
                <a:gridCol w="1296144"/>
                <a:gridCol w="2736304"/>
                <a:gridCol w="936104"/>
                <a:gridCol w="996109"/>
                <a:gridCol w="1380153"/>
              </a:tblGrid>
              <a:tr h="122312">
                <a:tc>
                  <a:txBody>
                    <a:bodyPr/>
                    <a:lstStyle/>
                    <a:p>
                      <a:endParaRPr lang="en-US" b="1" dirty="0"/>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t>Cash</a:t>
                      </a:r>
                      <a:r>
                        <a:rPr lang="en-US" b="1" baseline="0" dirty="0" smtClean="0"/>
                        <a:t> Advance N</a:t>
                      </a:r>
                      <a:r>
                        <a:rPr lang="en-US" b="1" baseline="30000" dirty="0" smtClean="0"/>
                        <a:t>o</a:t>
                      </a:r>
                      <a:r>
                        <a:rPr lang="en-US" b="1" baseline="0" dirty="0" smtClean="0"/>
                        <a:t> 1</a:t>
                      </a:r>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endParaRPr lang="en-US" b="1"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US"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632">
                <a:tc>
                  <a:txBody>
                    <a:bodyPr/>
                    <a:lstStyle/>
                    <a:p>
                      <a:endParaRPr lang="en-US" b="1" dirty="0"/>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mn-lt"/>
                          <a:ea typeface="+mn-ea"/>
                          <a:cs typeface="+mn-cs"/>
                        </a:rPr>
                        <a:t>Cash Advance No 2</a:t>
                      </a:r>
                      <a:endParaRPr lang="en-US" sz="1800" b="1" kern="1200" dirty="0">
                        <a:solidFill>
                          <a:schemeClr val="lt1"/>
                        </a:solidFill>
                        <a:latin typeface="+mn-lt"/>
                        <a:ea typeface="+mn-ea"/>
                        <a:cs typeface="+mn-cs"/>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endParaRPr lang="en-US" b="1"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US"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312">
                <a:tc>
                  <a:txBody>
                    <a:bodyPr/>
                    <a:lstStyle/>
                    <a:p>
                      <a:endParaRPr lang="en-US" b="1" dirty="0"/>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t>Total</a:t>
                      </a:r>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3">
                  <a:txBody>
                    <a:bodyPr/>
                    <a:lstStyle/>
                    <a:p>
                      <a:endParaRPr lang="en-US" b="1"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US"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122312">
                <a:tc>
                  <a:txBody>
                    <a:bodyPr/>
                    <a:lstStyle/>
                    <a:p>
                      <a:endParaRPr lang="en-US" b="1" dirty="0"/>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b="1" dirty="0" smtClean="0"/>
                        <a:t>Balance after expenditures</a:t>
                      </a:r>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3">
                  <a:txBody>
                    <a:bodyPr/>
                    <a:lstStyle/>
                    <a:p>
                      <a:endParaRPr lang="en-US" b="1"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US"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122312">
                <a:tc>
                  <a:txBody>
                    <a:bodyPr/>
                    <a:lstStyle/>
                    <a:p>
                      <a:r>
                        <a:rPr lang="en-US" b="1" smtClean="0"/>
                        <a:t>Date</a:t>
                      </a:r>
                      <a:endParaRPr lang="en-US" b="1" dirty="0"/>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smtClean="0"/>
                        <a:t>Code</a:t>
                      </a:r>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smtClean="0"/>
                        <a:t>Description</a:t>
                      </a:r>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b="1" smtClean="0"/>
                        <a:t>Amount</a:t>
                      </a:r>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a:txBody>
                    <a:bodyPr/>
                    <a:lstStyle/>
                    <a:p>
                      <a:r>
                        <a:rPr lang="en-US" b="1" smtClean="0"/>
                        <a:t>Observation</a:t>
                      </a:r>
                      <a:endParaRPr lang="en-US" b="1"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algn="l" defTabSz="914400" rtl="0" eaLnBrk="1" latinLnBrk="0" hangingPunct="1"/>
                      <a:endParaRPr lang="en-US" sz="1800" b="1" kern="1200" dirty="0">
                        <a:solidFill>
                          <a:schemeClr val="lt1"/>
                        </a:solidFill>
                        <a:latin typeface="+mn-lt"/>
                        <a:ea typeface="+mn-ea"/>
                        <a:cs typeface="+mn-cs"/>
                      </a:endParaRPr>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defTabSz="914400" rtl="0" eaLnBrk="1" latinLnBrk="0" hangingPunct="1"/>
                      <a:endParaRPr lang="en-US" sz="1800" b="1" kern="1200" dirty="0">
                        <a:solidFill>
                          <a:schemeClr val="lt1"/>
                        </a:solidFill>
                        <a:latin typeface="+mn-lt"/>
                        <a:ea typeface="+mn-ea"/>
                        <a:cs typeface="+mn-cs"/>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defTabSz="914400" rtl="0" eaLnBrk="1" latinLnBrk="0" hangingPunct="1"/>
                      <a:endParaRPr lang="en-US" sz="1800" b="1" kern="1200" dirty="0">
                        <a:solidFill>
                          <a:schemeClr val="lt1"/>
                        </a:solidFill>
                        <a:latin typeface="+mn-lt"/>
                        <a:ea typeface="+mn-ea"/>
                        <a:cs typeface="+mn-cs"/>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800" b="1" kern="1200" smtClean="0">
                          <a:solidFill>
                            <a:schemeClr val="lt1"/>
                          </a:solidFill>
                          <a:latin typeface="+mn-lt"/>
                          <a:ea typeface="+mn-ea"/>
                          <a:cs typeface="+mn-cs"/>
                        </a:rPr>
                        <a:t>Credit</a:t>
                      </a:r>
                      <a:endParaRPr lang="en-US" sz="1800" b="1" kern="1200" dirty="0">
                        <a:solidFill>
                          <a:schemeClr val="lt1"/>
                        </a:solidFill>
                        <a:latin typeface="+mn-lt"/>
                        <a:ea typeface="+mn-ea"/>
                        <a:cs typeface="+mn-cs"/>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en-US" sz="1800" b="1" kern="1200" smtClean="0">
                          <a:solidFill>
                            <a:schemeClr val="lt1"/>
                          </a:solidFill>
                          <a:latin typeface="+mn-lt"/>
                          <a:ea typeface="+mn-ea"/>
                          <a:cs typeface="+mn-cs"/>
                        </a:rPr>
                        <a:t>Debit</a:t>
                      </a:r>
                      <a:endParaRPr lang="en-US" sz="1800" b="1" kern="1200" dirty="0">
                        <a:solidFill>
                          <a:schemeClr val="lt1"/>
                        </a:solidFill>
                        <a:latin typeface="+mn-lt"/>
                        <a:ea typeface="+mn-ea"/>
                        <a:cs typeface="+mn-cs"/>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algn="l" defTabSz="914400" rtl="0" eaLnBrk="1" latinLnBrk="0" hangingPunct="1"/>
                      <a:endParaRPr lang="en-US" sz="1800" b="1" kern="1200" dirty="0">
                        <a:solidFill>
                          <a:schemeClr val="lt1"/>
                        </a:solidFill>
                        <a:latin typeface="+mn-lt"/>
                        <a:ea typeface="+mn-ea"/>
                        <a:cs typeface="+mn-cs"/>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70840">
                <a:tc>
                  <a:txBody>
                    <a:bodyPr/>
                    <a:lstStyle/>
                    <a:p>
                      <a:endParaRPr lang="en-US" b="1" dirty="0"/>
                    </a:p>
                  </a:txBody>
                  <a:tcP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lang="en-US" b="1"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lang="en-US" b="1" dirty="0"/>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bl>
          </a:graphicData>
        </a:graphic>
      </p:graphicFrame>
    </p:spTree>
    <p:extLst>
      <p:ext uri="{BB962C8B-B14F-4D97-AF65-F5344CB8AC3E}">
        <p14:creationId xmlns:p14="http://schemas.microsoft.com/office/powerpoint/2010/main" val="13319771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4" name="TextBox 3"/>
          <p:cNvSpPr txBox="1"/>
          <p:nvPr/>
        </p:nvSpPr>
        <p:spPr>
          <a:xfrm>
            <a:off x="834438" y="1628800"/>
            <a:ext cx="7049930" cy="1938992"/>
          </a:xfrm>
          <a:prstGeom prst="rect">
            <a:avLst/>
          </a:prstGeom>
          <a:noFill/>
        </p:spPr>
        <p:txBody>
          <a:bodyPr wrap="square" rtlCol="0">
            <a:spAutoFit/>
          </a:bodyPr>
          <a:lstStyle/>
          <a:p>
            <a:r>
              <a:rPr lang="en-GB" dirty="0"/>
              <a:t>What does the above table tell us?</a:t>
            </a:r>
          </a:p>
          <a:p>
            <a:pPr marL="342900" indent="-342900">
              <a:buFont typeface="Arial" pitchFamily="34" charset="0"/>
              <a:buChar char="•"/>
            </a:pPr>
            <a:r>
              <a:rPr lang="en-GB" dirty="0" smtClean="0"/>
              <a:t>It enables you to monitor income and expenditure and to see </a:t>
            </a:r>
            <a:r>
              <a:rPr lang="en-GB" i="1" dirty="0" smtClean="0"/>
              <a:t>on a daily basis </a:t>
            </a:r>
            <a:r>
              <a:rPr lang="en-GB" dirty="0"/>
              <a:t>how</a:t>
            </a:r>
            <a:r>
              <a:rPr lang="en-GB" dirty="0" smtClean="0"/>
              <a:t> you have spent the cash and on what activity </a:t>
            </a:r>
          </a:p>
          <a:p>
            <a:pPr marL="342900" indent="-342900">
              <a:buFont typeface="Arial" pitchFamily="34" charset="0"/>
              <a:buChar char="•"/>
            </a:pPr>
            <a:r>
              <a:rPr lang="en-GB" dirty="0" smtClean="0"/>
              <a:t>This is a basis upon which you can plan expenditure</a:t>
            </a:r>
            <a:endParaRPr lang="en-GB" dirty="0"/>
          </a:p>
        </p:txBody>
      </p:sp>
      <p:sp>
        <p:nvSpPr>
          <p:cNvPr id="5" name="Title 1"/>
          <p:cNvSpPr txBox="1">
            <a:spLocks/>
          </p:cNvSpPr>
          <p:nvPr/>
        </p:nvSpPr>
        <p:spPr bwMode="auto">
          <a:xfrm>
            <a:off x="535433" y="332656"/>
            <a:ext cx="8073133" cy="47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rgbClr val="000000"/>
                </a:solidFill>
                <a:latin typeface="+mj-lt"/>
                <a:ea typeface="+mj-ea"/>
                <a:cs typeface="+mj-cs"/>
              </a:defRPr>
            </a:lvl1pPr>
            <a:lvl2pPr algn="l" rtl="0" eaLnBrk="1" fontAlgn="base" hangingPunct="1">
              <a:spcBef>
                <a:spcPct val="0"/>
              </a:spcBef>
              <a:spcAft>
                <a:spcPct val="0"/>
              </a:spcAft>
              <a:defRPr sz="3600">
                <a:solidFill>
                  <a:srgbClr val="000000"/>
                </a:solidFill>
                <a:latin typeface="Garamond" pitchFamily="18" charset="0"/>
              </a:defRPr>
            </a:lvl2pPr>
            <a:lvl3pPr algn="l" rtl="0" eaLnBrk="1" fontAlgn="base" hangingPunct="1">
              <a:spcBef>
                <a:spcPct val="0"/>
              </a:spcBef>
              <a:spcAft>
                <a:spcPct val="0"/>
              </a:spcAft>
              <a:defRPr sz="3600">
                <a:solidFill>
                  <a:srgbClr val="000000"/>
                </a:solidFill>
                <a:latin typeface="Garamond" pitchFamily="18" charset="0"/>
              </a:defRPr>
            </a:lvl3pPr>
            <a:lvl4pPr algn="l" rtl="0" eaLnBrk="1" fontAlgn="base" hangingPunct="1">
              <a:spcBef>
                <a:spcPct val="0"/>
              </a:spcBef>
              <a:spcAft>
                <a:spcPct val="0"/>
              </a:spcAft>
              <a:defRPr sz="3600">
                <a:solidFill>
                  <a:srgbClr val="000000"/>
                </a:solidFill>
                <a:latin typeface="Garamond" pitchFamily="18" charset="0"/>
              </a:defRPr>
            </a:lvl4pPr>
            <a:lvl5pPr algn="l" rtl="0" eaLnBrk="1" fontAlgn="base" hangingPunct="1">
              <a:spcBef>
                <a:spcPct val="0"/>
              </a:spcBef>
              <a:spcAft>
                <a:spcPct val="0"/>
              </a:spcAft>
              <a:defRPr sz="3600">
                <a:solidFill>
                  <a:srgbClr val="000000"/>
                </a:solidFill>
                <a:latin typeface="Garamond" pitchFamily="18"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a:lstStyle>
          <a:p>
            <a:r>
              <a:rPr lang="en-GB" dirty="0" smtClean="0"/>
              <a:t>Monitoring money &amp; resources (continued)</a:t>
            </a:r>
            <a:endParaRPr lang="en-US" dirty="0"/>
          </a:p>
        </p:txBody>
      </p:sp>
    </p:spTree>
    <p:extLst>
      <p:ext uri="{BB962C8B-B14F-4D97-AF65-F5344CB8AC3E}">
        <p14:creationId xmlns:p14="http://schemas.microsoft.com/office/powerpoint/2010/main" val="575257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47" y="692696"/>
            <a:ext cx="7505306" cy="472480"/>
          </a:xfrm>
        </p:spPr>
        <p:txBody>
          <a:bodyPr/>
          <a:lstStyle/>
          <a:p>
            <a:r>
              <a:rPr lang="en-GB" dirty="0"/>
              <a:t/>
            </a:r>
            <a:br>
              <a:rPr lang="en-GB" dirty="0"/>
            </a:br>
            <a:r>
              <a:rPr lang="en-GB" dirty="0"/>
              <a:t>Tools for monitoring inputs, </a:t>
            </a:r>
            <a:r>
              <a:rPr lang="en-GB" dirty="0" smtClean="0"/>
              <a:t>activities and </a:t>
            </a:r>
            <a:r>
              <a:rPr lang="en-GB" dirty="0"/>
              <a:t>outputs</a:t>
            </a:r>
            <a:endParaRPr lang="en-US" dirty="0"/>
          </a:p>
        </p:txBody>
      </p:sp>
      <p:sp>
        <p:nvSpPr>
          <p:cNvPr id="3" name="Footer Placeholder 2"/>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
        <p:nvSpPr>
          <p:cNvPr id="4" name="Content Placeholder 2"/>
          <p:cNvSpPr txBox="1">
            <a:spLocks/>
          </p:cNvSpPr>
          <p:nvPr/>
        </p:nvSpPr>
        <p:spPr>
          <a:xfrm>
            <a:off x="1143000" y="1368896"/>
            <a:ext cx="6781800" cy="2131542"/>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buNone/>
            </a:pPr>
            <a:r>
              <a:rPr lang="en-GB" dirty="0" smtClean="0"/>
              <a:t>b) Money &amp; resources</a:t>
            </a:r>
          </a:p>
          <a:p>
            <a:r>
              <a:rPr lang="en-GB" dirty="0" smtClean="0"/>
              <a:t>Original budget versus actual expenditures as summarised in quarterly financial reports</a:t>
            </a:r>
          </a:p>
          <a:p>
            <a:endParaRPr lang="en-GB" sz="2000"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6642845"/>
              </p:ext>
            </p:extLst>
          </p:nvPr>
        </p:nvGraphicFramePr>
        <p:xfrm>
          <a:off x="467544" y="3021568"/>
          <a:ext cx="8280918" cy="1559560"/>
        </p:xfrm>
        <a:graphic>
          <a:graphicData uri="http://schemas.openxmlformats.org/drawingml/2006/table">
            <a:tbl>
              <a:tblPr firstRow="1" bandRow="1">
                <a:tableStyleId>{5C22544A-7EE6-4342-B048-85BDC9FD1C3A}</a:tableStyleId>
              </a:tblPr>
              <a:tblGrid>
                <a:gridCol w="936104"/>
                <a:gridCol w="1296144"/>
                <a:gridCol w="1908211"/>
                <a:gridCol w="1380153"/>
                <a:gridCol w="1380153"/>
                <a:gridCol w="1380153"/>
              </a:tblGrid>
              <a:tr h="370840">
                <a:tc>
                  <a:txBody>
                    <a:bodyPr/>
                    <a:lstStyle/>
                    <a:p>
                      <a:r>
                        <a:rPr lang="en-US" dirty="0" smtClean="0"/>
                        <a:t>Budget</a:t>
                      </a:r>
                      <a:r>
                        <a:rPr lang="en-US" baseline="0" dirty="0" smtClean="0"/>
                        <a:t> item</a:t>
                      </a:r>
                      <a:endParaRPr lang="en-US" dirty="0"/>
                    </a:p>
                  </a:txBody>
                  <a:tcPr/>
                </a:tc>
                <a:tc>
                  <a:txBody>
                    <a:bodyPr/>
                    <a:lstStyle/>
                    <a:p>
                      <a:r>
                        <a:rPr lang="en-US" dirty="0" smtClean="0"/>
                        <a:t>Original budget</a:t>
                      </a:r>
                      <a:endParaRPr lang="en-US" dirty="0"/>
                    </a:p>
                  </a:txBody>
                  <a:tcPr/>
                </a:tc>
                <a:tc>
                  <a:txBody>
                    <a:bodyPr/>
                    <a:lstStyle/>
                    <a:p>
                      <a:r>
                        <a:rPr lang="en-US" dirty="0" smtClean="0"/>
                        <a:t>Budget spend</a:t>
                      </a:r>
                      <a:r>
                        <a:rPr lang="en-US" baseline="0" dirty="0" smtClean="0"/>
                        <a:t> as per d/m/yr (reporting period x)</a:t>
                      </a:r>
                      <a:endParaRPr lang="en-US" dirty="0"/>
                    </a:p>
                  </a:txBody>
                  <a:tcPr/>
                </a:tc>
                <a:tc>
                  <a:txBody>
                    <a:bodyPr/>
                    <a:lstStyle/>
                    <a:p>
                      <a:r>
                        <a:rPr lang="en-US" dirty="0" smtClean="0"/>
                        <a:t>Total budget spent</a:t>
                      </a:r>
                      <a:endParaRPr lang="en-US" dirty="0"/>
                    </a:p>
                  </a:txBody>
                  <a:tcPr/>
                </a:tc>
                <a:tc>
                  <a:txBody>
                    <a:bodyPr/>
                    <a:lstStyle/>
                    <a:p>
                      <a:r>
                        <a:rPr lang="en-US" dirty="0" smtClean="0"/>
                        <a:t>Remaining</a:t>
                      </a:r>
                      <a:r>
                        <a:rPr lang="en-US" baseline="0" dirty="0" smtClean="0"/>
                        <a:t> budget</a:t>
                      </a:r>
                      <a:endParaRPr lang="en-US" dirty="0"/>
                    </a:p>
                  </a:txBody>
                  <a:tcPr/>
                </a:tc>
                <a:tc>
                  <a:txBody>
                    <a:bodyPr/>
                    <a:lstStyle/>
                    <a:p>
                      <a:r>
                        <a:rPr lang="en-US" dirty="0" smtClean="0"/>
                        <a:t>Deviation from plan</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Content Placeholder 2"/>
          <p:cNvSpPr txBox="1">
            <a:spLocks/>
          </p:cNvSpPr>
          <p:nvPr/>
        </p:nvSpPr>
        <p:spPr>
          <a:xfrm>
            <a:off x="1187624" y="5157192"/>
            <a:ext cx="6781800" cy="1512168"/>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lgn="r">
              <a:buNone/>
            </a:pPr>
            <a:r>
              <a:rPr lang="en-GB" sz="2000" dirty="0" smtClean="0"/>
              <a:t>Continued…</a:t>
            </a:r>
          </a:p>
          <a:p>
            <a:endParaRPr lang="en-GB" sz="2000" dirty="0" smtClean="0"/>
          </a:p>
          <a:p>
            <a:endParaRPr lang="en-US" dirty="0"/>
          </a:p>
        </p:txBody>
      </p:sp>
    </p:spTree>
    <p:extLst>
      <p:ext uri="{BB962C8B-B14F-4D97-AF65-F5344CB8AC3E}">
        <p14:creationId xmlns:p14="http://schemas.microsoft.com/office/powerpoint/2010/main" val="1760100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27384"/>
            <a:ext cx="7772400" cy="926976"/>
          </a:xfrm>
        </p:spPr>
        <p:txBody>
          <a:bodyPr/>
          <a:lstStyle/>
          <a:p>
            <a:r>
              <a:rPr lang="en-GB" b="1" dirty="0" smtClean="0"/>
              <a:t>Objective</a:t>
            </a:r>
            <a:endParaRPr lang="en-GB" b="1" dirty="0"/>
          </a:p>
        </p:txBody>
      </p:sp>
      <p:sp>
        <p:nvSpPr>
          <p:cNvPr id="3" name="Content Placeholder 2"/>
          <p:cNvSpPr>
            <a:spLocks noGrp="1"/>
          </p:cNvSpPr>
          <p:nvPr>
            <p:ph idx="1"/>
          </p:nvPr>
        </p:nvSpPr>
        <p:spPr>
          <a:xfrm>
            <a:off x="683568" y="1159669"/>
            <a:ext cx="8134672" cy="4538662"/>
          </a:xfrm>
        </p:spPr>
        <p:txBody>
          <a:bodyPr/>
          <a:lstStyle/>
          <a:p>
            <a:pPr>
              <a:spcAft>
                <a:spcPts val="1000"/>
              </a:spcAft>
            </a:pPr>
            <a:r>
              <a:rPr lang="en-GB" sz="2600" dirty="0"/>
              <a:t>To </a:t>
            </a:r>
            <a:r>
              <a:rPr lang="en-GB" sz="2600" dirty="0" smtClean="0"/>
              <a:t>outline the Project Benefit Monitoring and Evaluation (PBME) System for the Cameroon Biosecurity Project</a:t>
            </a:r>
            <a:endParaRPr lang="en-GB" sz="2600" dirty="0"/>
          </a:p>
        </p:txBody>
      </p:sp>
      <p:sp>
        <p:nvSpPr>
          <p:cNvPr id="4" name="Footer Placeholder 4"/>
          <p:cNvSpPr>
            <a:spLocks noGrp="1"/>
          </p:cNvSpPr>
          <p:nvPr>
            <p:ph type="ftr" sz="quarter" idx="4294967295"/>
          </p:nvPr>
        </p:nvSpPr>
        <p:spPr>
          <a:xfrm>
            <a:off x="3124200" y="6248400"/>
            <a:ext cx="2895600" cy="381000"/>
          </a:xfrm>
          <a:prstGeom prst="rect">
            <a:avLst/>
          </a:prstGeom>
        </p:spPr>
        <p:txBody>
          <a:bodyPr/>
          <a:lstStyle/>
          <a:p>
            <a:pPr algn="ctr"/>
            <a:r>
              <a:rPr lang="en-GB" sz="1400" dirty="0" smtClean="0">
                <a:latin typeface="+mn-lt"/>
              </a:rPr>
              <a:t>Cameroon Biosecurity Project</a:t>
            </a:r>
            <a:endParaRPr lang="en-GB" sz="1400" dirty="0">
              <a:latin typeface="+mn-lt"/>
            </a:endParaRPr>
          </a:p>
        </p:txBody>
      </p:sp>
    </p:spTree>
    <p:extLst>
      <p:ext uri="{BB962C8B-B14F-4D97-AF65-F5344CB8AC3E}">
        <p14:creationId xmlns:p14="http://schemas.microsoft.com/office/powerpoint/2010/main" val="8060869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15" y="332656"/>
            <a:ext cx="8073133" cy="472480"/>
          </a:xfrm>
        </p:spPr>
        <p:txBody>
          <a:bodyPr/>
          <a:lstStyle/>
          <a:p>
            <a:r>
              <a:rPr lang="en-GB" dirty="0" smtClean="0"/>
              <a:t>Monitoring money &amp; resources (continued)</a:t>
            </a:r>
            <a:endParaRPr lang="en-US" dirty="0"/>
          </a:p>
        </p:txBody>
      </p:sp>
      <p:sp>
        <p:nvSpPr>
          <p:cNvPr id="3" name="Footer Placeholder 2"/>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
        <p:nvSpPr>
          <p:cNvPr id="4" name="Content Placeholder 2"/>
          <p:cNvSpPr txBox="1">
            <a:spLocks/>
          </p:cNvSpPr>
          <p:nvPr/>
        </p:nvSpPr>
        <p:spPr>
          <a:xfrm>
            <a:off x="1130311" y="1196752"/>
            <a:ext cx="6781800" cy="2131542"/>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buNone/>
            </a:pPr>
            <a:r>
              <a:rPr lang="en-GB" dirty="0" smtClean="0"/>
              <a:t>What does the above table tell us?</a:t>
            </a:r>
          </a:p>
          <a:p>
            <a:r>
              <a:rPr lang="en-GB" sz="2600" dirty="0"/>
              <a:t>The cost of the planned activity at completion.</a:t>
            </a:r>
          </a:p>
          <a:p>
            <a:r>
              <a:rPr lang="en-GB" sz="2600" dirty="0"/>
              <a:t>If the planned and actual expenditure is on schedule or if there are any deviations.</a:t>
            </a:r>
          </a:p>
          <a:p>
            <a:r>
              <a:rPr lang="en-GB" sz="2600" dirty="0"/>
              <a:t>If any variance is within a manageable margin of error.</a:t>
            </a:r>
          </a:p>
          <a:p>
            <a:r>
              <a:rPr lang="en-GB" sz="2600" dirty="0"/>
              <a:t>If all the </a:t>
            </a:r>
            <a:r>
              <a:rPr lang="en-GB" sz="2600" dirty="0" smtClean="0"/>
              <a:t>activities </a:t>
            </a:r>
            <a:r>
              <a:rPr lang="en-GB" sz="2600" dirty="0"/>
              <a:t>are being carried out as planned.</a:t>
            </a:r>
          </a:p>
          <a:p>
            <a:r>
              <a:rPr lang="en-GB" sz="2600" dirty="0"/>
              <a:t>If there are sufficient financial resources to conduct activities.</a:t>
            </a:r>
          </a:p>
          <a:p>
            <a:endParaRPr lang="en-GB" sz="2000" dirty="0" smtClean="0"/>
          </a:p>
          <a:p>
            <a:endParaRPr lang="en-US" dirty="0"/>
          </a:p>
        </p:txBody>
      </p:sp>
    </p:spTree>
    <p:extLst>
      <p:ext uri="{BB962C8B-B14F-4D97-AF65-F5344CB8AC3E}">
        <p14:creationId xmlns:p14="http://schemas.microsoft.com/office/powerpoint/2010/main" val="16567804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47" y="692696"/>
            <a:ext cx="7505306" cy="472480"/>
          </a:xfrm>
        </p:spPr>
        <p:txBody>
          <a:bodyPr/>
          <a:lstStyle/>
          <a:p>
            <a:r>
              <a:rPr lang="en-GB" dirty="0"/>
              <a:t/>
            </a:r>
            <a:br>
              <a:rPr lang="en-GB" dirty="0"/>
            </a:br>
            <a:r>
              <a:rPr lang="en-GB" dirty="0"/>
              <a:t>Tools for monitoring inputs, </a:t>
            </a:r>
            <a:r>
              <a:rPr lang="en-GB" dirty="0" smtClean="0"/>
              <a:t>activities and </a:t>
            </a:r>
            <a:r>
              <a:rPr lang="en-GB" dirty="0"/>
              <a:t>outputs</a:t>
            </a:r>
            <a:endParaRPr lang="en-US" dirty="0"/>
          </a:p>
        </p:txBody>
      </p:sp>
      <p:sp>
        <p:nvSpPr>
          <p:cNvPr id="3" name="Footer Placeholder 2"/>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
        <p:nvSpPr>
          <p:cNvPr id="4" name="Content Placeholder 2"/>
          <p:cNvSpPr txBox="1">
            <a:spLocks/>
          </p:cNvSpPr>
          <p:nvPr/>
        </p:nvSpPr>
        <p:spPr>
          <a:xfrm>
            <a:off x="1143000" y="1124744"/>
            <a:ext cx="6781800" cy="691952"/>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buNone/>
            </a:pPr>
            <a:r>
              <a:rPr lang="en-GB" dirty="0" smtClean="0"/>
              <a:t>c) Quantity of outputs - Output tracking tools</a:t>
            </a:r>
          </a:p>
          <a:p>
            <a:endParaRPr lang="en-GB" sz="2000" dirty="0" smtClean="0"/>
          </a:p>
          <a:p>
            <a:endParaRPr lang="en-US" dirty="0"/>
          </a:p>
        </p:txBody>
      </p:sp>
      <p:sp>
        <p:nvSpPr>
          <p:cNvPr id="9" name="Content Placeholder 2"/>
          <p:cNvSpPr txBox="1">
            <a:spLocks/>
          </p:cNvSpPr>
          <p:nvPr/>
        </p:nvSpPr>
        <p:spPr>
          <a:xfrm>
            <a:off x="6982172" y="6006480"/>
            <a:ext cx="1885256" cy="446856"/>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lgn="r">
              <a:buNone/>
            </a:pPr>
            <a:r>
              <a:rPr lang="en-GB" sz="2000" dirty="0" smtClean="0"/>
              <a:t>Continued…</a:t>
            </a:r>
          </a:p>
          <a:p>
            <a:endParaRPr lang="en-GB" sz="2000"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45629585"/>
              </p:ext>
            </p:extLst>
          </p:nvPr>
        </p:nvGraphicFramePr>
        <p:xfrm>
          <a:off x="467544" y="1700808"/>
          <a:ext cx="8280920" cy="4297680"/>
        </p:xfrm>
        <a:graphic>
          <a:graphicData uri="http://schemas.openxmlformats.org/drawingml/2006/table">
            <a:tbl>
              <a:tblPr firstRow="1" bandRow="1">
                <a:tableStyleId>{073A0DAA-6AF3-43AB-8588-CEC1D06C72B9}</a:tableStyleId>
              </a:tblPr>
              <a:tblGrid>
                <a:gridCol w="870857"/>
                <a:gridCol w="1505407"/>
                <a:gridCol w="1152128"/>
                <a:gridCol w="936104"/>
                <a:gridCol w="1008112"/>
                <a:gridCol w="1296144"/>
                <a:gridCol w="1512168"/>
              </a:tblGrid>
              <a:tr h="370840">
                <a:tc>
                  <a:txBody>
                    <a:bodyPr/>
                    <a:lstStyle/>
                    <a:p>
                      <a:r>
                        <a:rPr lang="en-GB" sz="1400" dirty="0" smtClean="0"/>
                        <a:t>Date Received</a:t>
                      </a:r>
                      <a:endParaRPr lang="en-GB" sz="1400" dirty="0"/>
                    </a:p>
                  </a:txBody>
                  <a:tcPr/>
                </a:tc>
                <a:tc>
                  <a:txBody>
                    <a:bodyPr/>
                    <a:lstStyle/>
                    <a:p>
                      <a:r>
                        <a:rPr lang="en-GB" sz="1400" dirty="0" smtClean="0"/>
                        <a:t>Citation</a:t>
                      </a:r>
                      <a:endParaRPr lang="en-GB" sz="1400" dirty="0"/>
                    </a:p>
                  </a:txBody>
                  <a:tcPr/>
                </a:tc>
                <a:tc>
                  <a:txBody>
                    <a:bodyPr/>
                    <a:lstStyle/>
                    <a:p>
                      <a:r>
                        <a:rPr lang="en-GB" sz="1400" dirty="0" smtClean="0"/>
                        <a:t>File name</a:t>
                      </a:r>
                      <a:endParaRPr lang="en-GB" sz="1400" dirty="0"/>
                    </a:p>
                  </a:txBody>
                  <a:tcPr/>
                </a:tc>
                <a:tc>
                  <a:txBody>
                    <a:bodyPr/>
                    <a:lstStyle/>
                    <a:p>
                      <a:r>
                        <a:rPr lang="en-GB" sz="1400" dirty="0" smtClean="0"/>
                        <a:t>Type of output</a:t>
                      </a:r>
                      <a:endParaRPr lang="en-GB" sz="1400" dirty="0"/>
                    </a:p>
                  </a:txBody>
                  <a:tcPr/>
                </a:tc>
                <a:tc>
                  <a:txBody>
                    <a:bodyPr/>
                    <a:lstStyle/>
                    <a:p>
                      <a:r>
                        <a:rPr lang="en-GB" sz="1400" dirty="0" smtClean="0"/>
                        <a:t>Status (draft, complete)</a:t>
                      </a:r>
                      <a:endParaRPr lang="en-GB" sz="1400" dirty="0"/>
                    </a:p>
                  </a:txBody>
                  <a:tcPr/>
                </a:tc>
                <a:tc>
                  <a:txBody>
                    <a:bodyPr/>
                    <a:lstStyle/>
                    <a:p>
                      <a:r>
                        <a:rPr lang="en-GB" sz="1400" dirty="0" smtClean="0"/>
                        <a:t>Follow up action</a:t>
                      </a:r>
                      <a:endParaRPr lang="en-GB" sz="1400" dirty="0"/>
                    </a:p>
                  </a:txBody>
                  <a:tcPr/>
                </a:tc>
                <a:tc>
                  <a:txBody>
                    <a:bodyPr/>
                    <a:lstStyle/>
                    <a:p>
                      <a:r>
                        <a:rPr lang="en-GB" sz="1400" dirty="0" smtClean="0"/>
                        <a:t>Notes</a:t>
                      </a:r>
                      <a:endParaRPr lang="en-GB" sz="1400" dirty="0"/>
                    </a:p>
                  </a:txBody>
                  <a:tcPr/>
                </a:tc>
              </a:tr>
              <a:tr h="370840">
                <a:tc>
                  <a:txBody>
                    <a:bodyPr/>
                    <a:lstStyle/>
                    <a:p>
                      <a:r>
                        <a:rPr lang="en-GB" sz="1200" dirty="0" smtClean="0"/>
                        <a:t>11 Jan 09</a:t>
                      </a:r>
                      <a:endParaRPr lang="en-GB" sz="1200" dirty="0"/>
                    </a:p>
                  </a:txBody>
                  <a:tcPr/>
                </a:tc>
                <a:tc>
                  <a:txBody>
                    <a:bodyPr/>
                    <a:lstStyle/>
                    <a:p>
                      <a:r>
                        <a:rPr lang="en-GB" sz="1200" dirty="0" smtClean="0"/>
                        <a:t>EAFRINET brochure featuring the UVIMA Project (2009)</a:t>
                      </a:r>
                      <a:endParaRPr lang="en-GB" sz="1200" dirty="0"/>
                    </a:p>
                  </a:txBody>
                  <a:tcPr/>
                </a:tc>
                <a:tc>
                  <a:txBody>
                    <a:bodyPr/>
                    <a:lstStyle/>
                    <a:p>
                      <a:r>
                        <a:rPr lang="en-GB" sz="1200" dirty="0" smtClean="0"/>
                        <a:t>EAFRINET REVISED FLIER JAN 2009.pdf</a:t>
                      </a:r>
                      <a:endParaRPr lang="en-GB" sz="1200" dirty="0"/>
                    </a:p>
                  </a:txBody>
                  <a:tcPr/>
                </a:tc>
                <a:tc>
                  <a:txBody>
                    <a:bodyPr/>
                    <a:lstStyle/>
                    <a:p>
                      <a:r>
                        <a:rPr lang="en-GB" sz="1200" dirty="0" smtClean="0"/>
                        <a:t>Brochure</a:t>
                      </a:r>
                      <a:endParaRPr lang="en-GB" sz="1200" dirty="0"/>
                    </a:p>
                  </a:txBody>
                  <a:tcPr/>
                </a:tc>
                <a:tc>
                  <a:txBody>
                    <a:bodyPr/>
                    <a:lstStyle/>
                    <a:p>
                      <a:r>
                        <a:rPr lang="en-GB" sz="1200" dirty="0" smtClean="0"/>
                        <a:t>Complete</a:t>
                      </a:r>
                      <a:endParaRPr lang="en-GB" sz="1200" dirty="0"/>
                    </a:p>
                  </a:txBody>
                  <a:tcPr/>
                </a:tc>
                <a:tc>
                  <a:txBody>
                    <a:bodyPr/>
                    <a:lstStyle/>
                    <a:p>
                      <a:endParaRPr lang="en-GB" sz="1200" dirty="0"/>
                    </a:p>
                  </a:txBody>
                  <a:tcPr/>
                </a:tc>
                <a:tc>
                  <a:txBody>
                    <a:bodyPr/>
                    <a:lstStyle/>
                    <a:p>
                      <a:endParaRPr lang="en-GB" sz="1200" dirty="0"/>
                    </a:p>
                  </a:txBody>
                  <a:tcPr/>
                </a:tc>
              </a:tr>
              <a:tr h="370840">
                <a:tc>
                  <a:txBody>
                    <a:bodyPr/>
                    <a:lstStyle/>
                    <a:p>
                      <a:pPr marL="0" algn="l" defTabSz="914400" rtl="0" eaLnBrk="1" latinLnBrk="0" hangingPunct="1"/>
                      <a:r>
                        <a:rPr lang="en-GB" sz="1200" kern="1200" dirty="0" smtClean="0">
                          <a:solidFill>
                            <a:schemeClr val="dk1"/>
                          </a:solidFill>
                          <a:latin typeface="+mn-lt"/>
                          <a:ea typeface="+mn-ea"/>
                          <a:cs typeface="+mn-cs"/>
                        </a:rPr>
                        <a:t>30 Jul 09</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chemeClr val="dk1"/>
                          </a:solidFill>
                          <a:latin typeface="+mn-lt"/>
                          <a:ea typeface="+mn-ea"/>
                          <a:cs typeface="+mn-cs"/>
                        </a:rPr>
                        <a:t>The UVIMA Project Preparatory Workshop Summary Report. 29th June - 1st July 2009, Lukenya Getaway, Athi River, Kenya.</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chemeClr val="dk1"/>
                          </a:solidFill>
                          <a:latin typeface="+mn-lt"/>
                          <a:ea typeface="+mn-ea"/>
                          <a:cs typeface="+mn-cs"/>
                        </a:rPr>
                        <a:t>UVIMA</a:t>
                      </a:r>
                      <a:r>
                        <a:rPr lang="en-GB" sz="1200" kern="1200" baseline="0" dirty="0" smtClean="0">
                          <a:solidFill>
                            <a:schemeClr val="dk1"/>
                          </a:solidFill>
                          <a:latin typeface="+mn-lt"/>
                          <a:ea typeface="+mn-ea"/>
                          <a:cs typeface="+mn-cs"/>
                        </a:rPr>
                        <a:t> </a:t>
                      </a:r>
                      <a:r>
                        <a:rPr lang="en-GB" sz="1200" kern="1200" dirty="0" smtClean="0">
                          <a:solidFill>
                            <a:schemeClr val="dk1"/>
                          </a:solidFill>
                          <a:latin typeface="+mn-lt"/>
                          <a:ea typeface="+mn-ea"/>
                          <a:cs typeface="+mn-cs"/>
                        </a:rPr>
                        <a:t>Final Project Preparatory Workshop Report.pdf</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chemeClr val="dk1"/>
                          </a:solidFill>
                          <a:latin typeface="+mn-lt"/>
                          <a:ea typeface="+mn-ea"/>
                          <a:cs typeface="+mn-cs"/>
                        </a:rPr>
                        <a:t>Report</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chemeClr val="dk1"/>
                          </a:solidFill>
                          <a:latin typeface="+mn-lt"/>
                          <a:ea typeface="+mn-ea"/>
                          <a:cs typeface="+mn-cs"/>
                        </a:rPr>
                        <a:t>Complete</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endParaRPr lang="en-GB" sz="1200" kern="1200" dirty="0">
                        <a:solidFill>
                          <a:schemeClr val="dk1"/>
                        </a:solidFill>
                        <a:latin typeface="+mn-lt"/>
                        <a:ea typeface="+mn-ea"/>
                        <a:cs typeface="+mn-cs"/>
                      </a:endParaRPr>
                    </a:p>
                  </a:txBody>
                  <a:tcPr/>
                </a:tc>
                <a:tc>
                  <a:txBody>
                    <a:bodyPr/>
                    <a:lstStyle/>
                    <a:p>
                      <a:pPr marL="0" algn="l" defTabSz="914400" rtl="0" eaLnBrk="1" latinLnBrk="0" hangingPunct="1"/>
                      <a:endParaRPr lang="en-GB" sz="1200" kern="1200" dirty="0">
                        <a:solidFill>
                          <a:schemeClr val="dk1"/>
                        </a:solidFill>
                        <a:latin typeface="+mn-lt"/>
                        <a:ea typeface="+mn-ea"/>
                        <a:cs typeface="+mn-cs"/>
                      </a:endParaRPr>
                    </a:p>
                  </a:txBody>
                  <a:tcPr/>
                </a:tc>
              </a:tr>
              <a:tr h="370840">
                <a:tc>
                  <a:txBody>
                    <a:bodyPr/>
                    <a:lstStyle/>
                    <a:p>
                      <a:pPr marL="0" algn="l" defTabSz="914400" rtl="0" eaLnBrk="1" latinLnBrk="0" hangingPunct="1"/>
                      <a:r>
                        <a:rPr lang="en-GB" sz="1200" kern="1200" dirty="0" smtClean="0">
                          <a:solidFill>
                            <a:schemeClr val="dk1"/>
                          </a:solidFill>
                          <a:latin typeface="+mn-lt"/>
                          <a:ea typeface="+mn-ea"/>
                          <a:cs typeface="+mn-cs"/>
                        </a:rPr>
                        <a:t>29 Sep 09</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chemeClr val="dk1"/>
                          </a:solidFill>
                          <a:latin typeface="+mn-lt"/>
                          <a:ea typeface="+mn-ea"/>
                          <a:cs typeface="+mn-cs"/>
                        </a:rPr>
                        <a:t>Agwanda, B., Odhiambo, C. &amp; Malaki, P. (2009). Baseline review of taxonomic capacity and infrastructure on pests in Kenya.</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chemeClr val="dk1"/>
                          </a:solidFill>
                          <a:latin typeface="+mn-lt"/>
                          <a:ea typeface="+mn-ea"/>
                          <a:cs typeface="+mn-cs"/>
                        </a:rPr>
                        <a:t>2009-07_UVIMA_Kenya_Baseline_Pests.pdf</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chemeClr val="dk1"/>
                          </a:solidFill>
                          <a:latin typeface="+mn-lt"/>
                          <a:ea typeface="+mn-ea"/>
                          <a:cs typeface="+mn-cs"/>
                        </a:rPr>
                        <a:t>Report</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chemeClr val="dk1"/>
                          </a:solidFill>
                          <a:latin typeface="+mn-lt"/>
                          <a:ea typeface="+mn-ea"/>
                          <a:cs typeface="+mn-cs"/>
                        </a:rPr>
                        <a:t>Draft</a:t>
                      </a:r>
                      <a:endParaRPr lang="en-GB" sz="1200" kern="1200" dirty="0">
                        <a:solidFill>
                          <a:schemeClr val="dk1"/>
                        </a:solidFill>
                        <a:latin typeface="+mn-lt"/>
                        <a:ea typeface="+mn-ea"/>
                        <a:cs typeface="+mn-cs"/>
                      </a:endParaRPr>
                    </a:p>
                  </a:txBody>
                  <a:tcPr/>
                </a:tc>
                <a:tc>
                  <a:txBody>
                    <a:bodyPr/>
                    <a:lstStyle/>
                    <a:p>
                      <a:pPr marL="0" algn="l" defTabSz="914400" rtl="0" eaLnBrk="1" latinLnBrk="0" hangingPunct="1"/>
                      <a:r>
                        <a:rPr lang="en-GB" sz="1200" kern="1200" dirty="0" smtClean="0">
                          <a:solidFill>
                            <a:srgbClr val="FF0000"/>
                          </a:solidFill>
                          <a:latin typeface="+mn-lt"/>
                          <a:ea typeface="+mn-ea"/>
                          <a:cs typeface="+mn-cs"/>
                        </a:rPr>
                        <a:t>JM to finalise editing &amp; send to PK for formatting</a:t>
                      </a:r>
                      <a:endParaRPr lang="en-GB" sz="1200" kern="1200" dirty="0">
                        <a:solidFill>
                          <a:srgbClr val="FF0000"/>
                        </a:solidFill>
                        <a:latin typeface="+mn-lt"/>
                        <a:ea typeface="+mn-ea"/>
                        <a:cs typeface="+mn-cs"/>
                      </a:endParaRPr>
                    </a:p>
                  </a:txBody>
                  <a:tcPr/>
                </a:tc>
                <a:tc>
                  <a:txBody>
                    <a:bodyPr/>
                    <a:lstStyle/>
                    <a:p>
                      <a:pPr marL="0" algn="l" defTabSz="914400" rtl="0" eaLnBrk="1" latinLnBrk="0" hangingPunct="1"/>
                      <a:endParaRPr lang="en-GB" sz="1200" kern="1200" dirty="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38282113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47" y="692696"/>
            <a:ext cx="7505306" cy="472480"/>
          </a:xfrm>
        </p:spPr>
        <p:txBody>
          <a:bodyPr/>
          <a:lstStyle/>
          <a:p>
            <a:r>
              <a:rPr lang="en-GB" dirty="0"/>
              <a:t/>
            </a:r>
            <a:br>
              <a:rPr lang="en-GB" dirty="0"/>
            </a:br>
            <a:r>
              <a:rPr lang="en-GB" dirty="0"/>
              <a:t>Tools for monitoring inputs, processes and outputs</a:t>
            </a:r>
            <a:endParaRPr lang="en-US" dirty="0"/>
          </a:p>
        </p:txBody>
      </p:sp>
      <p:sp>
        <p:nvSpPr>
          <p:cNvPr id="3" name="Footer Placeholder 2"/>
          <p:cNvSpPr>
            <a:spLocks noGrp="1"/>
          </p:cNvSpPr>
          <p:nvPr>
            <p:ph type="ftr" sz="quarter" idx="11"/>
          </p:nvPr>
        </p:nvSpPr>
        <p:spPr/>
        <p:txBody>
          <a:bodyPr/>
          <a:lstStyle/>
          <a:p>
            <a:r>
              <a:rPr lang="en-GB" dirty="0" smtClean="0">
                <a:solidFill>
                  <a:srgbClr val="000000"/>
                </a:solidFill>
              </a:rPr>
              <a:t>The Cameroon Biosecurity Project</a:t>
            </a:r>
            <a:endParaRPr lang="en-GB" dirty="0">
              <a:solidFill>
                <a:srgbClr val="000000"/>
              </a:solidFill>
            </a:endParaRPr>
          </a:p>
        </p:txBody>
      </p:sp>
      <p:sp>
        <p:nvSpPr>
          <p:cNvPr id="4" name="Content Placeholder 2"/>
          <p:cNvSpPr txBox="1">
            <a:spLocks/>
          </p:cNvSpPr>
          <p:nvPr/>
        </p:nvSpPr>
        <p:spPr>
          <a:xfrm>
            <a:off x="251520" y="1196752"/>
            <a:ext cx="7673280" cy="691952"/>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buNone/>
            </a:pPr>
            <a:r>
              <a:rPr lang="en-GB" dirty="0" smtClean="0"/>
              <a:t>d) Quality of outputs - Quality Assurance Checklists</a:t>
            </a:r>
          </a:p>
          <a:p>
            <a:endParaRPr lang="en-GB" sz="2000" dirty="0" smtClean="0"/>
          </a:p>
          <a:p>
            <a:pPr marL="0" indent="0">
              <a:buNone/>
            </a:pPr>
            <a:endParaRPr lang="en-US" dirty="0"/>
          </a:p>
        </p:txBody>
      </p:sp>
      <p:sp>
        <p:nvSpPr>
          <p:cNvPr id="8" name="TextBox 7"/>
          <p:cNvSpPr txBox="1"/>
          <p:nvPr/>
        </p:nvSpPr>
        <p:spPr>
          <a:xfrm>
            <a:off x="2555776" y="5877272"/>
            <a:ext cx="4075411" cy="400110"/>
          </a:xfrm>
          <a:prstGeom prst="rect">
            <a:avLst/>
          </a:prstGeom>
          <a:noFill/>
        </p:spPr>
        <p:txBody>
          <a:bodyPr wrap="none" rtlCol="0">
            <a:spAutoFit/>
          </a:bodyPr>
          <a:lstStyle/>
          <a:p>
            <a:r>
              <a:rPr lang="en-US" sz="2000" dirty="0" smtClean="0"/>
              <a:t>Example Quality Assurance Checklist</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3693774901"/>
              </p:ext>
            </p:extLst>
          </p:nvPr>
        </p:nvGraphicFramePr>
        <p:xfrm>
          <a:off x="611561" y="1671032"/>
          <a:ext cx="8208910" cy="4113704"/>
        </p:xfrm>
        <a:graphic>
          <a:graphicData uri="http://schemas.openxmlformats.org/drawingml/2006/table">
            <a:tbl>
              <a:tblPr>
                <a:tableStyleId>{5C22544A-7EE6-4342-B048-85BDC9FD1C3A}</a:tableStyleId>
              </a:tblPr>
              <a:tblGrid>
                <a:gridCol w="319827"/>
                <a:gridCol w="2825145"/>
                <a:gridCol w="1391531"/>
                <a:gridCol w="1380309"/>
                <a:gridCol w="426436"/>
                <a:gridCol w="426436"/>
                <a:gridCol w="1439226"/>
              </a:tblGrid>
              <a:tr h="117434">
                <a:tc gridSpan="2">
                  <a:txBody>
                    <a:bodyPr/>
                    <a:lstStyle/>
                    <a:p>
                      <a:pPr algn="ct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hMerge="1">
                  <a:txBody>
                    <a:bodyPr/>
                    <a:lstStyle/>
                    <a:p>
                      <a:endParaRPr lang="en-GB"/>
                    </a:p>
                  </a:txBody>
                  <a:tcPr/>
                </a:tc>
                <a:tc gridSpan="2">
                  <a:txBody>
                    <a:bodyPr/>
                    <a:lstStyle/>
                    <a:p>
                      <a:pPr algn="ctr" hangingPunct="0">
                        <a:spcAft>
                          <a:spcPts val="0"/>
                        </a:spcAft>
                      </a:pPr>
                      <a:r>
                        <a:rPr lang="en-US" sz="1200" b="1" dirty="0">
                          <a:effectLst/>
                        </a:rPr>
                        <a:t>To be completed by Author</a:t>
                      </a:r>
                      <a:endParaRPr lang="en-GB" sz="1200" b="1" dirty="0">
                        <a:effectLst/>
                        <a:latin typeface="Times New Roman"/>
                        <a:ea typeface="Times New Roman"/>
                      </a:endParaRPr>
                    </a:p>
                  </a:txBody>
                  <a:tcPr marL="52845" marR="52845" marT="0" marB="0"/>
                </a:tc>
                <a:tc hMerge="1">
                  <a:txBody>
                    <a:bodyPr/>
                    <a:lstStyle/>
                    <a:p>
                      <a:endParaRPr lang="en-GB"/>
                    </a:p>
                  </a:txBody>
                  <a:tcPr/>
                </a:tc>
                <a:tc gridSpan="3">
                  <a:txBody>
                    <a:bodyPr/>
                    <a:lstStyle/>
                    <a:p>
                      <a:pPr algn="ctr" hangingPunct="0">
                        <a:spcAft>
                          <a:spcPts val="0"/>
                        </a:spcAft>
                      </a:pPr>
                      <a:r>
                        <a:rPr lang="en-US" sz="1200" b="1" dirty="0">
                          <a:effectLst/>
                        </a:rPr>
                        <a:t>To be completed by Reviewer</a:t>
                      </a:r>
                      <a:endParaRPr lang="en-GB" sz="1200" b="1" dirty="0">
                        <a:effectLst/>
                        <a:latin typeface="Times New Roman"/>
                        <a:ea typeface="Times New Roman"/>
                      </a:endParaRPr>
                    </a:p>
                  </a:txBody>
                  <a:tcPr marL="52845" marR="52845" marT="0" marB="0"/>
                </a:tc>
                <a:tc hMerge="1">
                  <a:txBody>
                    <a:bodyPr/>
                    <a:lstStyle/>
                    <a:p>
                      <a:endParaRPr lang="en-GB"/>
                    </a:p>
                  </a:txBody>
                  <a:tcPr/>
                </a:tc>
                <a:tc hMerge="1">
                  <a:txBody>
                    <a:bodyPr/>
                    <a:lstStyle/>
                    <a:p>
                      <a:endParaRPr lang="en-GB"/>
                    </a:p>
                  </a:txBody>
                  <a:tcPr/>
                </a:tc>
              </a:tr>
              <a:tr h="638984">
                <a:tc gridSpan="2">
                  <a:txBody>
                    <a:bodyPr/>
                    <a:lstStyle/>
                    <a:p>
                      <a:pPr algn="ctr" hangingPunct="0">
                        <a:spcBef>
                          <a:spcPts val="1200"/>
                        </a:spcBef>
                        <a:spcAft>
                          <a:spcPts val="0"/>
                        </a:spcAft>
                      </a:pPr>
                      <a:r>
                        <a:rPr lang="en-US" sz="1200" b="1" dirty="0">
                          <a:effectLst/>
                        </a:rPr>
                        <a:t>REQUIREMENT</a:t>
                      </a:r>
                      <a:endParaRPr lang="en-GB" sz="1200" b="1" dirty="0">
                        <a:effectLst/>
                        <a:latin typeface="Times New Roman"/>
                        <a:ea typeface="Times New Roman"/>
                      </a:endParaRPr>
                    </a:p>
                  </a:txBody>
                  <a:tcPr marL="52845" marR="52845" marT="0" marB="0"/>
                </a:tc>
                <a:tc hMerge="1">
                  <a:txBody>
                    <a:bodyPr/>
                    <a:lstStyle/>
                    <a:p>
                      <a:endParaRPr lang="en-GB"/>
                    </a:p>
                  </a:txBody>
                  <a:tcPr/>
                </a:tc>
                <a:tc>
                  <a:txBody>
                    <a:bodyPr/>
                    <a:lstStyle/>
                    <a:p>
                      <a:pPr algn="ctr" hangingPunct="0">
                        <a:spcAft>
                          <a:spcPts val="0"/>
                        </a:spcAft>
                      </a:pPr>
                      <a:r>
                        <a:rPr lang="en-US" sz="1200" b="1" dirty="0">
                          <a:effectLst/>
                        </a:rPr>
                        <a:t>AUTHOR X‑REFERENCE Page #/Section #</a:t>
                      </a:r>
                      <a:endParaRPr lang="en-GB" sz="1200" b="1" dirty="0">
                        <a:effectLst/>
                        <a:latin typeface="Times New Roman"/>
                        <a:ea typeface="Times New Roman"/>
                      </a:endParaRPr>
                    </a:p>
                  </a:txBody>
                  <a:tcPr marL="52845" marR="52845" marT="0" marB="0"/>
                </a:tc>
                <a:tc>
                  <a:txBody>
                    <a:bodyPr/>
                    <a:lstStyle/>
                    <a:p>
                      <a:pPr algn="ctr" hangingPunct="0">
                        <a:spcBef>
                          <a:spcPts val="1200"/>
                        </a:spcBef>
                        <a:spcAft>
                          <a:spcPts val="0"/>
                        </a:spcAft>
                      </a:pPr>
                      <a:r>
                        <a:rPr lang="en-US" sz="1200" b="1" dirty="0">
                          <a:effectLst/>
                        </a:rPr>
                        <a:t>AUTHOR COMMENTS</a:t>
                      </a:r>
                      <a:endParaRPr lang="en-GB" sz="1200" b="1" dirty="0">
                        <a:effectLst/>
                        <a:latin typeface="Times New Roman"/>
                        <a:ea typeface="Times New Roman"/>
                      </a:endParaRPr>
                    </a:p>
                  </a:txBody>
                  <a:tcPr marL="52845" marR="52845" marT="0" marB="0"/>
                </a:tc>
                <a:tc gridSpan="2">
                  <a:txBody>
                    <a:bodyPr/>
                    <a:lstStyle/>
                    <a:p>
                      <a:pPr algn="ctr" hangingPunct="0">
                        <a:spcBef>
                          <a:spcPts val="1200"/>
                        </a:spcBef>
                        <a:spcAft>
                          <a:spcPts val="0"/>
                        </a:spcAft>
                      </a:pPr>
                      <a:r>
                        <a:rPr lang="en-US" sz="1200" b="1" dirty="0">
                          <a:effectLst/>
                        </a:rPr>
                        <a:t>COMPLY</a:t>
                      </a:r>
                      <a:endParaRPr lang="en-GB" sz="1200" b="1" dirty="0">
                        <a:effectLst/>
                        <a:latin typeface="Times New Roman"/>
                        <a:ea typeface="Times New Roman"/>
                      </a:endParaRPr>
                    </a:p>
                  </a:txBody>
                  <a:tcPr marL="52845" marR="52845" marT="0" marB="0"/>
                </a:tc>
                <a:tc hMerge="1">
                  <a:txBody>
                    <a:bodyPr/>
                    <a:lstStyle/>
                    <a:p>
                      <a:endParaRPr lang="en-GB"/>
                    </a:p>
                  </a:txBody>
                  <a:tcPr/>
                </a:tc>
                <a:tc>
                  <a:txBody>
                    <a:bodyPr/>
                    <a:lstStyle/>
                    <a:p>
                      <a:pPr algn="ctr" hangingPunct="0">
                        <a:spcBef>
                          <a:spcPts val="1200"/>
                        </a:spcBef>
                        <a:spcAft>
                          <a:spcPts val="0"/>
                        </a:spcAft>
                      </a:pPr>
                      <a:r>
                        <a:rPr lang="en-US" sz="1200" b="1" dirty="0">
                          <a:effectLst/>
                        </a:rPr>
                        <a:t>REVIEWER COMMENTS</a:t>
                      </a:r>
                      <a:endParaRPr lang="en-GB" sz="1200" b="1" dirty="0">
                        <a:effectLst/>
                        <a:latin typeface="Times New Roman"/>
                        <a:ea typeface="Times New Roman"/>
                      </a:endParaRPr>
                    </a:p>
                  </a:txBody>
                  <a:tcPr marL="52845" marR="52845" marT="0" marB="0"/>
                </a:tc>
              </a:tr>
              <a:tr h="117434">
                <a:tc gridSpan="2">
                  <a:txBody>
                    <a:bodyPr/>
                    <a:lstStyle/>
                    <a:p>
                      <a:pPr algn="ct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hMerge="1">
                  <a:txBody>
                    <a:bodyPr/>
                    <a:lstStyle/>
                    <a:p>
                      <a:endParaRPr lang="en-GB"/>
                    </a:p>
                  </a:txBody>
                  <a:tcPr/>
                </a:tc>
                <a:tc>
                  <a:txBody>
                    <a:bodyPr/>
                    <a:lstStyle/>
                    <a:p>
                      <a:pPr algn="ct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algn="ct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algn="ctr" hangingPunct="0">
                        <a:spcAft>
                          <a:spcPts val="0"/>
                        </a:spcAft>
                      </a:pPr>
                      <a:r>
                        <a:rPr lang="en-US" sz="1200" dirty="0">
                          <a:effectLst/>
                        </a:rPr>
                        <a:t>Y</a:t>
                      </a:r>
                      <a:endParaRPr lang="en-GB" sz="1200" dirty="0">
                        <a:effectLst/>
                        <a:latin typeface="Times New Roman"/>
                        <a:ea typeface="Times New Roman"/>
                      </a:endParaRPr>
                    </a:p>
                  </a:txBody>
                  <a:tcPr marL="52845" marR="52845" marT="0" marB="0"/>
                </a:tc>
                <a:tc>
                  <a:txBody>
                    <a:bodyPr/>
                    <a:lstStyle/>
                    <a:p>
                      <a:pPr algn="ctr" hangingPunct="0">
                        <a:spcAft>
                          <a:spcPts val="0"/>
                        </a:spcAft>
                      </a:pPr>
                      <a:r>
                        <a:rPr lang="en-US" sz="1200" dirty="0">
                          <a:effectLst/>
                        </a:rPr>
                        <a:t>N</a:t>
                      </a:r>
                      <a:endParaRPr lang="en-GB" sz="1200" dirty="0">
                        <a:effectLst/>
                        <a:latin typeface="Times New Roman"/>
                        <a:ea typeface="Times New Roman"/>
                      </a:endParaRPr>
                    </a:p>
                  </a:txBody>
                  <a:tcPr marL="52845" marR="52845" marT="0" marB="0"/>
                </a:tc>
                <a:tc>
                  <a:txBody>
                    <a:bodyPr/>
                    <a:lstStyle/>
                    <a:p>
                      <a:pPr algn="ctr" hangingPunct="0">
                        <a:spcAft>
                          <a:spcPts val="0"/>
                        </a:spcAft>
                      </a:pPr>
                      <a:r>
                        <a:rPr lang="en-US" sz="1200" dirty="0">
                          <a:effectLst/>
                        </a:rPr>
                        <a:t> </a:t>
                      </a:r>
                      <a:endParaRPr lang="en-GB" sz="1200" dirty="0">
                        <a:effectLst/>
                        <a:latin typeface="Times New Roman"/>
                        <a:ea typeface="Times New Roman"/>
                      </a:endParaRPr>
                    </a:p>
                  </a:txBody>
                  <a:tcPr marL="52845" marR="52845" marT="0" marB="0"/>
                </a:tc>
              </a:tr>
              <a:tr h="117434">
                <a:tc gridSpan="7">
                  <a:txBody>
                    <a:bodyPr/>
                    <a:lstStyle/>
                    <a:p>
                      <a:pPr marL="457200" indent="-457200" hangingPunct="0">
                        <a:spcAft>
                          <a:spcPts val="0"/>
                        </a:spcAft>
                        <a:tabLst>
                          <a:tab pos="457200" algn="l"/>
                          <a:tab pos="274320" algn="l"/>
                        </a:tabLst>
                      </a:pPr>
                      <a:r>
                        <a:rPr lang="en-US" sz="1200" b="1" dirty="0">
                          <a:effectLst/>
                        </a:rPr>
                        <a:t>1.0	GENERAL INFORMATION</a:t>
                      </a:r>
                      <a:endParaRPr lang="en-GB" sz="1200" b="1" dirty="0">
                        <a:effectLst/>
                        <a:latin typeface="Times New Roman"/>
                        <a:ea typeface="Times New Roman"/>
                      </a:endParaRPr>
                    </a:p>
                  </a:txBody>
                  <a:tcPr marL="52845" marR="52845"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23488">
                <a:tc>
                  <a:txBody>
                    <a:bodyPr/>
                    <a:lstStyle/>
                    <a:p>
                      <a:pPr hangingPunct="0">
                        <a:spcAft>
                          <a:spcPts val="0"/>
                        </a:spcAft>
                      </a:pPr>
                      <a:r>
                        <a:rPr lang="en-US" sz="1200" dirty="0">
                          <a:effectLst/>
                        </a:rPr>
                        <a:t>1.1</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b="1" dirty="0">
                          <a:effectLst/>
                        </a:rPr>
                        <a:t>Purpose</a:t>
                      </a:r>
                      <a:r>
                        <a:rPr lang="en-US" sz="1200" dirty="0">
                          <a:effectLst/>
                        </a:rPr>
                        <a:t>:  </a:t>
                      </a:r>
                      <a:r>
                        <a:rPr lang="en-US" sz="1200" dirty="0" smtClean="0">
                          <a:effectLst/>
                        </a:rPr>
                        <a:t>Describes </a:t>
                      </a:r>
                      <a:r>
                        <a:rPr lang="en-US" sz="1200" dirty="0">
                          <a:effectLst/>
                        </a:rPr>
                        <a:t>the purpose of the </a:t>
                      </a:r>
                      <a:r>
                        <a:rPr lang="en-US" sz="1200" dirty="0" smtClean="0">
                          <a:effectLst/>
                        </a:rPr>
                        <a:t>report</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r>
              <a:tr h="234868">
                <a:tc>
                  <a:txBody>
                    <a:bodyPr/>
                    <a:lstStyle/>
                    <a:p>
                      <a:pPr hangingPunct="0">
                        <a:spcAft>
                          <a:spcPts val="0"/>
                        </a:spcAft>
                      </a:pPr>
                      <a:r>
                        <a:rPr lang="en-US" sz="1200" dirty="0">
                          <a:effectLst/>
                        </a:rPr>
                        <a:t>1.2</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b="1" dirty="0">
                          <a:effectLst/>
                        </a:rPr>
                        <a:t>Scope</a:t>
                      </a:r>
                      <a:r>
                        <a:rPr lang="en-US" sz="1200" dirty="0">
                          <a:effectLst/>
                        </a:rPr>
                        <a:t>:  </a:t>
                      </a:r>
                      <a:r>
                        <a:rPr lang="en-US" sz="1200" dirty="0" smtClean="0">
                          <a:effectLst/>
                        </a:rPr>
                        <a:t>Describes </a:t>
                      </a:r>
                      <a:r>
                        <a:rPr lang="en-US" sz="1200" dirty="0">
                          <a:effectLst/>
                        </a:rPr>
                        <a:t>the scope of the </a:t>
                      </a:r>
                      <a:r>
                        <a:rPr lang="en-US" sz="1200" dirty="0" smtClean="0">
                          <a:effectLst/>
                        </a:rPr>
                        <a:t>report and how it relates </a:t>
                      </a:r>
                      <a:r>
                        <a:rPr lang="en-US" sz="1200" dirty="0">
                          <a:effectLst/>
                        </a:rPr>
                        <a:t>to the project.</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r>
              <a:tr h="292852">
                <a:tc>
                  <a:txBody>
                    <a:bodyPr/>
                    <a:lstStyle/>
                    <a:p>
                      <a:pPr hangingPunct="0">
                        <a:spcAft>
                          <a:spcPts val="0"/>
                        </a:spcAft>
                      </a:pPr>
                      <a:r>
                        <a:rPr lang="en-US" sz="1200" dirty="0">
                          <a:effectLst/>
                        </a:rPr>
                        <a:t>1.3</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b="1" dirty="0" smtClean="0">
                          <a:effectLst/>
                        </a:rPr>
                        <a:t>Overview</a:t>
                      </a:r>
                      <a:r>
                        <a:rPr lang="en-US" sz="1200" b="1" dirty="0">
                          <a:effectLst/>
                        </a:rPr>
                        <a:t>:  </a:t>
                      </a:r>
                      <a:r>
                        <a:rPr lang="en-US" sz="1200" dirty="0" smtClean="0">
                          <a:effectLst/>
                        </a:rPr>
                        <a:t>Provides </a:t>
                      </a:r>
                      <a:r>
                        <a:rPr lang="en-US" sz="1200" dirty="0">
                          <a:effectLst/>
                        </a:rPr>
                        <a:t>a brief </a:t>
                      </a:r>
                      <a:r>
                        <a:rPr lang="en-US" sz="1200" dirty="0" smtClean="0">
                          <a:effectLst/>
                        </a:rPr>
                        <a:t>overview </a:t>
                      </a:r>
                      <a:r>
                        <a:rPr lang="en-US" sz="1200" dirty="0">
                          <a:effectLst/>
                        </a:rPr>
                        <a:t>description as a point of reference for the remainder of the </a:t>
                      </a:r>
                      <a:r>
                        <a:rPr lang="en-US" sz="1200" dirty="0" smtClean="0">
                          <a:effectLst/>
                        </a:rPr>
                        <a:t>report.</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r>
              <a:tr h="234868">
                <a:tc>
                  <a:txBody>
                    <a:bodyPr/>
                    <a:lstStyle/>
                    <a:p>
                      <a:pPr hangingPunct="0">
                        <a:spcAft>
                          <a:spcPts val="0"/>
                        </a:spcAft>
                      </a:pPr>
                      <a:r>
                        <a:rPr lang="en-US" sz="1200" dirty="0">
                          <a:effectLst/>
                        </a:rPr>
                        <a:t>1.4</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b="1" dirty="0" smtClean="0">
                          <a:effectLst/>
                        </a:rPr>
                        <a:t>References</a:t>
                      </a:r>
                      <a:r>
                        <a:rPr lang="en-US" sz="1200" b="1" dirty="0">
                          <a:effectLst/>
                        </a:rPr>
                        <a:t>:  </a:t>
                      </a:r>
                      <a:r>
                        <a:rPr lang="en-US" sz="1200" dirty="0" smtClean="0">
                          <a:effectLst/>
                        </a:rPr>
                        <a:t>Provides </a:t>
                      </a:r>
                      <a:r>
                        <a:rPr lang="en-US" sz="1200" dirty="0">
                          <a:effectLst/>
                        </a:rPr>
                        <a:t>a list of the references that were used in preparation of </a:t>
                      </a:r>
                      <a:r>
                        <a:rPr lang="en-US" sz="1200" dirty="0" smtClean="0">
                          <a:effectLst/>
                        </a:rPr>
                        <a:t>the report.</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r>
              <a:tr h="260216">
                <a:tc>
                  <a:txBody>
                    <a:bodyPr/>
                    <a:lstStyle/>
                    <a:p>
                      <a:pPr hangingPunct="0">
                        <a:spcAft>
                          <a:spcPts val="0"/>
                        </a:spcAft>
                      </a:pPr>
                      <a:r>
                        <a:rPr lang="en-US" sz="1200" dirty="0">
                          <a:effectLst/>
                        </a:rPr>
                        <a:t>1.5</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b="1" dirty="0">
                          <a:effectLst/>
                        </a:rPr>
                        <a:t>Acronyms and Abbreviations:  </a:t>
                      </a:r>
                      <a:r>
                        <a:rPr lang="en-US" sz="1200" dirty="0">
                          <a:effectLst/>
                        </a:rPr>
                        <a:t>Provide a list of the acronyms and abbreviations used in this </a:t>
                      </a:r>
                      <a:r>
                        <a:rPr lang="en-US" sz="1200" dirty="0" smtClean="0">
                          <a:effectLst/>
                        </a:rPr>
                        <a:t>report and </a:t>
                      </a:r>
                      <a:r>
                        <a:rPr lang="en-US" sz="1200" dirty="0">
                          <a:effectLst/>
                        </a:rPr>
                        <a:t>the meaning of each.</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r>
              <a:tr h="117434">
                <a:tc>
                  <a:txBody>
                    <a:bodyPr/>
                    <a:lstStyle/>
                    <a:p>
                      <a:pPr hangingPunct="0">
                        <a:spcAft>
                          <a:spcPts val="0"/>
                        </a:spcAft>
                      </a:pPr>
                      <a:r>
                        <a:rPr lang="en-US" sz="1200" dirty="0">
                          <a:effectLst/>
                        </a:rPr>
                        <a:t>1.6</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Points of Contact</a:t>
                      </a:r>
                      <a:r>
                        <a:rPr lang="en-US" sz="1200" dirty="0" smtClean="0">
                          <a:effectLst/>
                        </a:rPr>
                        <a:t>: Provides</a:t>
                      </a:r>
                      <a:r>
                        <a:rPr lang="en-US" sz="1200" baseline="0" dirty="0" smtClean="0">
                          <a:effectLst/>
                        </a:rPr>
                        <a:t> a list of points of organisational contact that may be needed by the document users for additional information and support.</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c>
                  <a:txBody>
                    <a:bodyPr/>
                    <a:lstStyle/>
                    <a:p>
                      <a:pPr hangingPunct="0">
                        <a:spcAft>
                          <a:spcPts val="0"/>
                        </a:spcAft>
                      </a:pPr>
                      <a:r>
                        <a:rPr lang="en-US" sz="1200" dirty="0">
                          <a:effectLst/>
                        </a:rPr>
                        <a:t> </a:t>
                      </a:r>
                      <a:endParaRPr lang="en-GB" sz="1200" dirty="0">
                        <a:effectLst/>
                        <a:latin typeface="Times New Roman"/>
                        <a:ea typeface="Times New Roman"/>
                      </a:endParaRPr>
                    </a:p>
                  </a:txBody>
                  <a:tcPr marL="52845" marR="52845" marT="0" marB="0"/>
                </a:tc>
              </a:tr>
            </a:tbl>
          </a:graphicData>
        </a:graphic>
      </p:graphicFrame>
    </p:spTree>
    <p:extLst>
      <p:ext uri="{BB962C8B-B14F-4D97-AF65-F5344CB8AC3E}">
        <p14:creationId xmlns:p14="http://schemas.microsoft.com/office/powerpoint/2010/main" val="11268333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The Cameroon Biosecurity Project</a:t>
            </a:r>
            <a:endParaRPr lang="en-GB" dirty="0">
              <a:solidFill>
                <a:srgbClr val="000000"/>
              </a:solidFill>
            </a:endParaRPr>
          </a:p>
        </p:txBody>
      </p:sp>
      <p:sp>
        <p:nvSpPr>
          <p:cNvPr id="3" name="Title 2"/>
          <p:cNvSpPr>
            <a:spLocks noGrp="1"/>
          </p:cNvSpPr>
          <p:nvPr>
            <p:ph type="title"/>
          </p:nvPr>
        </p:nvSpPr>
        <p:spPr/>
        <p:txBody>
          <a:bodyPr/>
          <a:lstStyle/>
          <a:p>
            <a:r>
              <a:rPr lang="en-GB" dirty="0" smtClean="0"/>
              <a:t>Getting from Outputs to Outcomes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1344" y="1887538"/>
            <a:ext cx="2609088" cy="3657600"/>
          </a:xfrm>
          <a:prstGeom prst="rect">
            <a:avLst/>
          </a:prstGeom>
        </p:spPr>
      </p:pic>
      <p:graphicFrame>
        <p:nvGraphicFramePr>
          <p:cNvPr id="5" name="Diagram 4"/>
          <p:cNvGraphicFramePr/>
          <p:nvPr>
            <p:extLst>
              <p:ext uri="{D42A27DB-BD31-4B8C-83A1-F6EECF244321}">
                <p14:modId xmlns:p14="http://schemas.microsoft.com/office/powerpoint/2010/main" val="2926203042"/>
              </p:ext>
            </p:extLst>
          </p:nvPr>
        </p:nvGraphicFramePr>
        <p:xfrm>
          <a:off x="395536" y="143245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Arrow 5"/>
          <p:cNvSpPr/>
          <p:nvPr/>
        </p:nvSpPr>
        <p:spPr bwMode="auto">
          <a:xfrm rot="11386621">
            <a:off x="3143706" y="2210141"/>
            <a:ext cx="2443083" cy="348706"/>
          </a:xfrm>
          <a:prstGeom prst="left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Left Arrow 6"/>
          <p:cNvSpPr/>
          <p:nvPr/>
        </p:nvSpPr>
        <p:spPr bwMode="auto">
          <a:xfrm rot="10800000">
            <a:off x="3143705" y="3541984"/>
            <a:ext cx="2443083" cy="348706"/>
          </a:xfrm>
          <a:prstGeom prst="left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8" name="Left Arrow 7"/>
          <p:cNvSpPr/>
          <p:nvPr/>
        </p:nvSpPr>
        <p:spPr bwMode="auto">
          <a:xfrm rot="10172711">
            <a:off x="3296105" y="4797152"/>
            <a:ext cx="2443083" cy="348706"/>
          </a:xfrm>
          <a:prstGeom prst="left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834408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78" y="318592"/>
            <a:ext cx="6781800" cy="806152"/>
          </a:xfrm>
        </p:spPr>
        <p:txBody>
          <a:bodyPr/>
          <a:lstStyle/>
          <a:p>
            <a:pPr algn="ctr"/>
            <a:r>
              <a:rPr lang="en-US" dirty="0" smtClean="0"/>
              <a:t>Tools for Monitoring Outcomes</a:t>
            </a:r>
            <a:br>
              <a:rPr lang="en-US" dirty="0" smtClean="0"/>
            </a:br>
            <a:r>
              <a:rPr lang="en-US" b="1" dirty="0" smtClean="0"/>
              <a:t>Outcome Mapping</a:t>
            </a:r>
            <a:endParaRPr lang="en-US" b="1" dirty="0"/>
          </a:p>
        </p:txBody>
      </p:sp>
      <p:sp>
        <p:nvSpPr>
          <p:cNvPr id="3" name="Content Placeholder 2"/>
          <p:cNvSpPr>
            <a:spLocks noGrp="1"/>
          </p:cNvSpPr>
          <p:nvPr>
            <p:ph idx="1"/>
          </p:nvPr>
        </p:nvSpPr>
        <p:spPr>
          <a:xfrm>
            <a:off x="395536" y="1435224"/>
            <a:ext cx="8280920" cy="769640"/>
          </a:xfrm>
        </p:spPr>
        <p:txBody>
          <a:bodyPr/>
          <a:lstStyle/>
          <a:p>
            <a:r>
              <a:rPr lang="en-US" sz="2600" dirty="0" smtClean="0"/>
              <a:t>Adapting the Project Logframe using Outcome Mapping</a:t>
            </a:r>
          </a:p>
        </p:txBody>
      </p:sp>
      <p:pic>
        <p:nvPicPr>
          <p:cNvPr id="6" name="Picture 2" descr="C:\2 Projects\idrc\outcome logo\new OM stuff\OM logo\english\OM english logo sc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564904"/>
            <a:ext cx="2445682" cy="332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76056" y="2852936"/>
            <a:ext cx="3168352" cy="1569660"/>
          </a:xfrm>
          <a:prstGeom prst="rect">
            <a:avLst/>
          </a:prstGeom>
          <a:noFill/>
        </p:spPr>
        <p:txBody>
          <a:bodyPr wrap="square" rtlCol="0">
            <a:spAutoFit/>
          </a:bodyPr>
          <a:lstStyle/>
          <a:p>
            <a:r>
              <a:rPr lang="en-GB" dirty="0" smtClean="0"/>
              <a:t>A highly adaptable participatory planning, monitoring and evaluation approach</a:t>
            </a:r>
            <a:endParaRPr lang="en-GB" dirty="0"/>
          </a:p>
        </p:txBody>
      </p:sp>
    </p:spTree>
    <p:extLst>
      <p:ext uri="{BB962C8B-B14F-4D97-AF65-F5344CB8AC3E}">
        <p14:creationId xmlns:p14="http://schemas.microsoft.com/office/powerpoint/2010/main" val="20527263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Outcome Mapping Framework</a:t>
            </a:r>
            <a:endParaRPr lang="en-GB"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114300"/>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p:cNvGrpSpPr>
            <a:grpSpLocks/>
          </p:cNvGrpSpPr>
          <p:nvPr/>
        </p:nvGrpSpPr>
        <p:grpSpPr bwMode="auto">
          <a:xfrm>
            <a:off x="795808" y="4333627"/>
            <a:ext cx="4105275" cy="1857375"/>
            <a:chOff x="-4284984" y="1726406"/>
            <a:chExt cx="4105275" cy="1857375"/>
          </a:xfrm>
        </p:grpSpPr>
        <p:sp>
          <p:nvSpPr>
            <p:cNvPr id="7" name="Rectangle 6"/>
            <p:cNvSpPr/>
            <p:nvPr/>
          </p:nvSpPr>
          <p:spPr bwMode="auto">
            <a:xfrm>
              <a:off x="-4284984" y="1726406"/>
              <a:ext cx="4105275" cy="1857375"/>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latin typeface="Franklin Gothic Medium" pitchFamily="34" charset="0"/>
              </a:endParaRPr>
            </a:p>
            <a:p>
              <a:pPr>
                <a:spcBef>
                  <a:spcPts val="300"/>
                </a:spcBef>
                <a:spcAft>
                  <a:spcPts val="300"/>
                </a:spcAft>
                <a:defRPr/>
              </a:pPr>
              <a:endParaRPr lang="en-GB" sz="1100" b="1" cap="small" spc="110" dirty="0">
                <a:latin typeface="Franklin Gothic Medium" pitchFamily="34" charset="0"/>
              </a:endParaRPr>
            </a:p>
            <a:p>
              <a:pPr>
                <a:spcBef>
                  <a:spcPts val="300"/>
                </a:spcBef>
                <a:spcAft>
                  <a:spcPts val="300"/>
                </a:spcAft>
                <a:defRPr/>
              </a:pPr>
              <a:endParaRPr lang="en-GB" sz="1100" b="1" cap="small" spc="110" dirty="0">
                <a:latin typeface="Franklin Gothic Medium" pitchFamily="34" charset="0"/>
              </a:endParaRPr>
            </a:p>
            <a:p>
              <a:pPr>
                <a:spcBef>
                  <a:spcPts val="300"/>
                </a:spcBef>
                <a:spcAft>
                  <a:spcPts val="300"/>
                </a:spcAft>
                <a:defRPr/>
              </a:pPr>
              <a:r>
                <a:rPr lang="en-GB" sz="1400" b="1" spc="110" dirty="0" smtClean="0">
                  <a:latin typeface="Franklin Gothic Medium" pitchFamily="34" charset="0"/>
                </a:rPr>
                <a:t>Monitoring </a:t>
              </a:r>
              <a:r>
                <a:rPr lang="en-GB" sz="1400" b="1" spc="110" dirty="0">
                  <a:latin typeface="Franklin Gothic Medium" pitchFamily="34" charset="0"/>
                </a:rPr>
                <a:t>Priorities</a:t>
              </a:r>
            </a:p>
            <a:p>
              <a:pPr>
                <a:spcBef>
                  <a:spcPts val="300"/>
                </a:spcBef>
                <a:spcAft>
                  <a:spcPts val="300"/>
                </a:spcAft>
                <a:defRPr/>
              </a:pPr>
              <a:r>
                <a:rPr lang="en-GB" sz="1400" b="1" spc="110" dirty="0" smtClean="0">
                  <a:latin typeface="Franklin Gothic Medium" pitchFamily="34" charset="0"/>
                </a:rPr>
                <a:t>Monitoring Processes</a:t>
              </a:r>
              <a:endParaRPr lang="en-GB" sz="1400" b="1" spc="110" dirty="0">
                <a:latin typeface="Franklin Gothic Medium" pitchFamily="34" charset="0"/>
              </a:endParaRPr>
            </a:p>
            <a:p>
              <a:pPr eaLnBrk="0" hangingPunct="0">
                <a:spcBef>
                  <a:spcPts val="300"/>
                </a:spcBef>
                <a:spcAft>
                  <a:spcPts val="600"/>
                </a:spcAft>
                <a:defRPr/>
              </a:pPr>
              <a:endParaRPr lang="en-GB" sz="2000" spc="110" dirty="0">
                <a:latin typeface="Times New Roman" pitchFamily="18" charset="0"/>
              </a:endParaRPr>
            </a:p>
          </p:txBody>
        </p:sp>
        <p:sp>
          <p:nvSpPr>
            <p:cNvPr id="8" name="Rectangle 7"/>
            <p:cNvSpPr>
              <a:spLocks noChangeArrowheads="1"/>
            </p:cNvSpPr>
            <p:nvPr/>
          </p:nvSpPr>
          <p:spPr bwMode="auto">
            <a:xfrm>
              <a:off x="-4284984" y="1740694"/>
              <a:ext cx="4105275" cy="715962"/>
            </a:xfrm>
            <a:prstGeom prst="rect">
              <a:avLst/>
            </a:prstGeom>
            <a:solidFill>
              <a:srgbClr val="CC6600"/>
            </a:solidFill>
            <a:ln w="9525" algn="ctr">
              <a:solidFill>
                <a:srgbClr val="C00000"/>
              </a:solidFill>
              <a:round/>
              <a:headEnd/>
              <a:tailEnd/>
            </a:ln>
          </p:spPr>
          <p:txBody>
            <a:bodyPr/>
            <a:lstStyle/>
            <a:p>
              <a:pPr>
                <a:spcAft>
                  <a:spcPts val="300"/>
                </a:spcAft>
                <a:defRPr/>
              </a:pPr>
              <a:r>
                <a:rPr lang="en-GB" sz="1800" spc="110" dirty="0" smtClean="0">
                  <a:solidFill>
                    <a:schemeClr val="bg1"/>
                  </a:solidFill>
                  <a:latin typeface="Franklin Gothic Medium" pitchFamily="34" charset="0"/>
                </a:rPr>
                <a:t>2. OUTCOME </a:t>
              </a:r>
              <a:r>
                <a:rPr lang="en-GB" sz="1800" spc="110" dirty="0">
                  <a:solidFill>
                    <a:schemeClr val="bg1"/>
                  </a:solidFill>
                  <a:latin typeface="Franklin Gothic Medium" pitchFamily="34" charset="0"/>
                </a:rPr>
                <a:t>&amp;</a:t>
              </a:r>
            </a:p>
            <a:p>
              <a:pPr>
                <a:spcAft>
                  <a:spcPts val="300"/>
                </a:spcAft>
                <a:defRPr/>
              </a:pPr>
              <a:r>
                <a:rPr lang="en-GB" sz="1800" spc="110" dirty="0">
                  <a:solidFill>
                    <a:schemeClr val="bg1"/>
                  </a:solidFill>
                  <a:latin typeface="Franklin Gothic Medium" pitchFamily="34" charset="0"/>
                </a:rPr>
                <a:t>PERFORMANCE MONITORING</a:t>
              </a:r>
            </a:p>
          </p:txBody>
        </p:sp>
      </p:grpSp>
      <p:graphicFrame>
        <p:nvGraphicFramePr>
          <p:cNvPr id="12" name="Object 9"/>
          <p:cNvGraphicFramePr>
            <a:graphicFrameLocks noChangeAspect="1"/>
          </p:cNvGraphicFramePr>
          <p:nvPr/>
        </p:nvGraphicFramePr>
        <p:xfrm>
          <a:off x="395288" y="260350"/>
          <a:ext cx="1066800" cy="1444625"/>
        </p:xfrm>
        <a:graphic>
          <a:graphicData uri="http://schemas.openxmlformats.org/presentationml/2006/ole">
            <mc:AlternateContent xmlns:mc="http://schemas.openxmlformats.org/markup-compatibility/2006">
              <mc:Choice xmlns:v="urn:schemas-microsoft-com:vml" Requires="v">
                <p:oleObj spid="_x0000_s31795" name="Photo Editor Photo" r:id="rId4" imgW="1371429" imgH="2057143" progId="">
                  <p:embed/>
                </p:oleObj>
              </mc:Choice>
              <mc:Fallback>
                <p:oleObj name="Photo Editor Photo" r:id="rId4" imgW="1371429" imgH="205714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60350"/>
                        <a:ext cx="10668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4" name="Group 5"/>
          <p:cNvGrpSpPr>
            <a:grpSpLocks/>
          </p:cNvGrpSpPr>
          <p:nvPr/>
        </p:nvGrpSpPr>
        <p:grpSpPr bwMode="auto">
          <a:xfrm>
            <a:off x="2411413" y="1124744"/>
            <a:ext cx="4111625" cy="3084512"/>
            <a:chOff x="1524000" y="1491206"/>
            <a:chExt cx="6144773" cy="6108361"/>
          </a:xfrm>
        </p:grpSpPr>
        <p:sp>
          <p:nvSpPr>
            <p:cNvPr id="15" name="Rectangle 14"/>
            <p:cNvSpPr/>
            <p:nvPr/>
          </p:nvSpPr>
          <p:spPr bwMode="auto">
            <a:xfrm>
              <a:off x="1524000" y="1491206"/>
              <a:ext cx="6134099" cy="6108361"/>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latin typeface="Franklin Gothic Medium" pitchFamily="34" charset="0"/>
                </a:rPr>
                <a:t>INTENTIONAL DESIGN</a:t>
              </a:r>
            </a:p>
            <a:p>
              <a:pPr>
                <a:spcBef>
                  <a:spcPts val="1200"/>
                </a:spcBef>
                <a:spcAft>
                  <a:spcPts val="300"/>
                </a:spcAft>
                <a:defRPr/>
              </a:pPr>
              <a:endParaRPr lang="en-GB" sz="400" b="1" spc="110" dirty="0" smtClean="0">
                <a:latin typeface="Franklin Gothic Medium" pitchFamily="34" charset="0"/>
              </a:endParaRPr>
            </a:p>
            <a:p>
              <a:pPr>
                <a:spcBef>
                  <a:spcPts val="1200"/>
                </a:spcBef>
                <a:spcAft>
                  <a:spcPts val="300"/>
                </a:spcAft>
                <a:defRPr/>
              </a:pPr>
              <a:r>
                <a:rPr lang="en-GB" sz="1400" b="1" spc="110" dirty="0" smtClean="0">
                  <a:latin typeface="Franklin Gothic Medium" pitchFamily="34" charset="0"/>
                </a:rPr>
                <a:t>Vision (your dream)</a:t>
              </a:r>
              <a:endParaRPr lang="en-GB" sz="1400" b="1" spc="110" dirty="0">
                <a:latin typeface="Franklin Gothic Medium" pitchFamily="34" charset="0"/>
              </a:endParaRPr>
            </a:p>
            <a:p>
              <a:pPr>
                <a:spcBef>
                  <a:spcPts val="300"/>
                </a:spcBef>
                <a:spcAft>
                  <a:spcPts val="300"/>
                </a:spcAft>
                <a:defRPr/>
              </a:pPr>
              <a:r>
                <a:rPr lang="en-GB" sz="1400" b="1" spc="110" dirty="0">
                  <a:latin typeface="Franklin Gothic Medium" pitchFamily="34" charset="0"/>
                </a:rPr>
                <a:t>Mission (your contribution to the vison)</a:t>
              </a:r>
            </a:p>
            <a:p>
              <a:pPr>
                <a:spcBef>
                  <a:spcPts val="300"/>
                </a:spcBef>
                <a:spcAft>
                  <a:spcPts val="300"/>
                </a:spcAft>
                <a:defRPr/>
              </a:pPr>
              <a:r>
                <a:rPr lang="en-GB" sz="1400" b="1" spc="110" dirty="0">
                  <a:latin typeface="Franklin Gothic Medium" pitchFamily="34" charset="0"/>
                </a:rPr>
                <a:t>Define desired results/outcomes</a:t>
              </a:r>
            </a:p>
            <a:p>
              <a:pPr marL="285750" indent="-285750">
                <a:spcBef>
                  <a:spcPts val="300"/>
                </a:spcBef>
                <a:spcAft>
                  <a:spcPts val="300"/>
                </a:spcAft>
                <a:buFont typeface="Arial" pitchFamily="34" charset="0"/>
                <a:buChar char="•"/>
                <a:defRPr/>
              </a:pPr>
              <a:r>
                <a:rPr lang="en-GB" sz="1400" b="1" spc="110" dirty="0">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400" b="1" spc="110" dirty="0">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400" b="1" spc="110" dirty="0">
                  <a:latin typeface="Franklin Gothic Medium" pitchFamily="34" charset="0"/>
                </a:rPr>
                <a:t>Define indicators (are we on track?)</a:t>
              </a:r>
            </a:p>
            <a:p>
              <a:pPr>
                <a:spcBef>
                  <a:spcPts val="300"/>
                </a:spcBef>
                <a:spcAft>
                  <a:spcPts val="300"/>
                </a:spcAft>
                <a:defRPr/>
              </a:pPr>
              <a:r>
                <a:rPr lang="en-GB" sz="1400" b="1" spc="110" dirty="0">
                  <a:latin typeface="Franklin Gothic Medium" pitchFamily="34" charset="0"/>
                </a:rPr>
                <a:t>Define our strategy (how we contribute to an outcome)</a:t>
              </a:r>
            </a:p>
            <a:p>
              <a:pPr eaLnBrk="0" hangingPunct="0">
                <a:spcBef>
                  <a:spcPts val="300"/>
                </a:spcBef>
                <a:spcAft>
                  <a:spcPts val="600"/>
                </a:spcAft>
                <a:defRPr/>
              </a:pPr>
              <a:endParaRPr lang="en-GB" sz="2000" spc="110" dirty="0">
                <a:latin typeface="Times New Roman" pitchFamily="18" charset="0"/>
              </a:endParaRPr>
            </a:p>
          </p:txBody>
        </p:sp>
        <p:sp>
          <p:nvSpPr>
            <p:cNvPr id="16" name="Rectangle 7"/>
            <p:cNvSpPr>
              <a:spLocks noChangeArrowheads="1"/>
            </p:cNvSpPr>
            <p:nvPr/>
          </p:nvSpPr>
          <p:spPr bwMode="auto">
            <a:xfrm>
              <a:off x="1533490" y="1491206"/>
              <a:ext cx="6135283" cy="1283398"/>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chemeClr val="bg1"/>
                  </a:solidFill>
                  <a:latin typeface="Franklin Gothic Medium" pitchFamily="34" charset="0"/>
                </a:rPr>
                <a:t>1. PLANNING (</a:t>
              </a:r>
              <a:r>
                <a:rPr lang="en-GB" sz="1800" i="1" spc="110" dirty="0" smtClean="0">
                  <a:solidFill>
                    <a:schemeClr val="bg1"/>
                  </a:solidFill>
                  <a:latin typeface="Franklin Gothic Medium" pitchFamily="34" charset="0"/>
                </a:rPr>
                <a:t>INTENTIONAL DESIGN</a:t>
              </a:r>
              <a:r>
                <a:rPr lang="en-GB" sz="1800" spc="110" dirty="0" smtClean="0">
                  <a:solidFill>
                    <a:schemeClr val="bg1"/>
                  </a:solidFill>
                  <a:latin typeface="Franklin Gothic Medium" pitchFamily="34" charset="0"/>
                </a:rPr>
                <a:t>)</a:t>
              </a:r>
              <a:endParaRPr lang="en-GB" sz="1800" spc="110" dirty="0">
                <a:solidFill>
                  <a:schemeClr val="bg1"/>
                </a:solidFill>
                <a:latin typeface="Franklin Gothic Medium" pitchFamily="34" charset="0"/>
              </a:endParaRPr>
            </a:p>
          </p:txBody>
        </p:sp>
      </p:grpSp>
      <p:sp>
        <p:nvSpPr>
          <p:cNvPr id="17" name="Rounded Rectangular Callout 16"/>
          <p:cNvSpPr/>
          <p:nvPr/>
        </p:nvSpPr>
        <p:spPr>
          <a:xfrm>
            <a:off x="6372200" y="1435276"/>
            <a:ext cx="2286000" cy="1155700"/>
          </a:xfrm>
          <a:prstGeom prst="wedgeRoundRectCallout">
            <a:avLst>
              <a:gd name="adj1" fmla="val -67721"/>
              <a:gd name="adj2" fmla="val 58056"/>
              <a:gd name="adj3" fmla="val 16667"/>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smtClean="0">
                <a:solidFill>
                  <a:schemeClr val="bg1"/>
                </a:solidFill>
              </a:rPr>
              <a:t>What we are trying to accomplish and how?</a:t>
            </a:r>
            <a:endParaRPr lang="en-GB" sz="2000" dirty="0">
              <a:solidFill>
                <a:schemeClr val="bg1"/>
              </a:solidFill>
            </a:endParaRPr>
          </a:p>
        </p:txBody>
      </p:sp>
      <p:grpSp>
        <p:nvGrpSpPr>
          <p:cNvPr id="18" name="Group 33"/>
          <p:cNvGrpSpPr>
            <a:grpSpLocks/>
          </p:cNvGrpSpPr>
          <p:nvPr/>
        </p:nvGrpSpPr>
        <p:grpSpPr bwMode="auto">
          <a:xfrm>
            <a:off x="5413375" y="4005263"/>
            <a:ext cx="3119438" cy="819150"/>
            <a:chOff x="-4241215" y="1726407"/>
            <a:chExt cx="4105275" cy="819944"/>
          </a:xfrm>
        </p:grpSpPr>
        <p:sp>
          <p:nvSpPr>
            <p:cNvPr id="19" name="Rectangle 18"/>
            <p:cNvSpPr/>
            <p:nvPr/>
          </p:nvSpPr>
          <p:spPr bwMode="auto">
            <a:xfrm>
              <a:off x="-4241215" y="1726407"/>
              <a:ext cx="4105275" cy="819944"/>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latin typeface="Franklin Gothic Medium" pitchFamily="34" charset="0"/>
              </a:endParaRPr>
            </a:p>
            <a:p>
              <a:pPr>
                <a:spcBef>
                  <a:spcPts val="300"/>
                </a:spcBef>
                <a:spcAft>
                  <a:spcPts val="300"/>
                </a:spcAft>
                <a:defRPr/>
              </a:pPr>
              <a:endParaRPr lang="en-GB" sz="1100" b="1" cap="small" spc="110" dirty="0">
                <a:latin typeface="Franklin Gothic Medium" pitchFamily="34" charset="0"/>
              </a:endParaRPr>
            </a:p>
            <a:p>
              <a:pPr>
                <a:spcBef>
                  <a:spcPts val="300"/>
                </a:spcBef>
                <a:spcAft>
                  <a:spcPts val="300"/>
                </a:spcAft>
                <a:defRPr/>
              </a:pPr>
              <a:r>
                <a:rPr lang="en-GB" sz="1400" b="1" spc="110" dirty="0" smtClean="0">
                  <a:latin typeface="Franklin Gothic Medium" pitchFamily="34" charset="0"/>
                </a:rPr>
                <a:t>Evaluation </a:t>
              </a:r>
              <a:r>
                <a:rPr lang="en-GB" sz="1400" b="1" spc="110" dirty="0">
                  <a:latin typeface="Franklin Gothic Medium" pitchFamily="34" charset="0"/>
                </a:rPr>
                <a:t>Plan</a:t>
              </a:r>
              <a:endParaRPr lang="en-GB" sz="1400" spc="110" dirty="0"/>
            </a:p>
          </p:txBody>
        </p:sp>
        <p:sp>
          <p:nvSpPr>
            <p:cNvPr id="20" name="Rectangle 7"/>
            <p:cNvSpPr>
              <a:spLocks noChangeArrowheads="1"/>
            </p:cNvSpPr>
            <p:nvPr/>
          </p:nvSpPr>
          <p:spPr bwMode="auto">
            <a:xfrm>
              <a:off x="-4241215" y="1740708"/>
              <a:ext cx="4105275" cy="379781"/>
            </a:xfrm>
            <a:prstGeom prst="rect">
              <a:avLst/>
            </a:prstGeom>
            <a:solidFill>
              <a:srgbClr val="CC6600"/>
            </a:solidFill>
            <a:ln w="9525" algn="ctr">
              <a:solidFill>
                <a:srgbClr val="C00000"/>
              </a:solidFill>
              <a:round/>
              <a:headEnd/>
              <a:tailEnd/>
            </a:ln>
          </p:spPr>
          <p:txBody>
            <a:bodyPr/>
            <a:lstStyle/>
            <a:p>
              <a:pPr>
                <a:spcAft>
                  <a:spcPts val="300"/>
                </a:spcAft>
                <a:defRPr/>
              </a:pPr>
              <a:r>
                <a:rPr lang="en-GB" sz="1800" spc="110" dirty="0" smtClean="0">
                  <a:solidFill>
                    <a:schemeClr val="bg1"/>
                  </a:solidFill>
                  <a:latin typeface="Franklin Gothic Medium" pitchFamily="34" charset="0"/>
                </a:rPr>
                <a:t>3. EVALUATION </a:t>
              </a:r>
              <a:r>
                <a:rPr lang="en-GB" sz="1800" spc="110" dirty="0">
                  <a:solidFill>
                    <a:schemeClr val="bg1"/>
                  </a:solidFill>
                  <a:latin typeface="Franklin Gothic Medium" pitchFamily="34" charset="0"/>
                </a:rPr>
                <a:t>PLANNING</a:t>
              </a:r>
            </a:p>
          </p:txBody>
        </p:sp>
      </p:grpSp>
      <p:sp>
        <p:nvSpPr>
          <p:cNvPr id="21" name="Rounded Rectangular Callout 20"/>
          <p:cNvSpPr/>
          <p:nvPr/>
        </p:nvSpPr>
        <p:spPr>
          <a:xfrm>
            <a:off x="107504" y="2204864"/>
            <a:ext cx="1800200" cy="1814686"/>
          </a:xfrm>
          <a:prstGeom prst="wedgeRoundRectCallout">
            <a:avLst>
              <a:gd name="adj1" fmla="val 83473"/>
              <a:gd name="adj2" fmla="val 75782"/>
              <a:gd name="adj3" fmla="val 16667"/>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bg1"/>
                </a:solidFill>
              </a:rPr>
              <a:t>How do we know we are on track and how can we </a:t>
            </a:r>
            <a:r>
              <a:rPr lang="en-GB" sz="2000" dirty="0" smtClean="0">
                <a:solidFill>
                  <a:schemeClr val="bg1"/>
                </a:solidFill>
              </a:rPr>
              <a:t>improve</a:t>
            </a:r>
            <a:r>
              <a:rPr lang="en-GB" sz="2000" dirty="0">
                <a:solidFill>
                  <a:schemeClr val="bg1"/>
                </a:solidFill>
              </a:rPr>
              <a:t>? </a:t>
            </a:r>
          </a:p>
        </p:txBody>
      </p:sp>
      <p:sp>
        <p:nvSpPr>
          <p:cNvPr id="22" name="Rounded Rectangular Callout 21"/>
          <p:cNvSpPr/>
          <p:nvPr/>
        </p:nvSpPr>
        <p:spPr>
          <a:xfrm>
            <a:off x="6524600" y="5445224"/>
            <a:ext cx="2286000" cy="936104"/>
          </a:xfrm>
          <a:prstGeom prst="wedgeRoundRectCallout">
            <a:avLst>
              <a:gd name="adj1" fmla="val -68138"/>
              <a:gd name="adj2" fmla="val -134998"/>
              <a:gd name="adj3" fmla="val 16667"/>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smtClean="0">
                <a:solidFill>
                  <a:schemeClr val="bg1"/>
                </a:solidFill>
              </a:rPr>
              <a:t>What do we want to learn to assess project success?</a:t>
            </a:r>
            <a:endParaRPr lang="en-GB" sz="2000" dirty="0">
              <a:solidFill>
                <a:schemeClr val="bg1"/>
              </a:solidFill>
            </a:endParaRPr>
          </a:p>
        </p:txBody>
      </p:sp>
    </p:spTree>
    <p:extLst>
      <p:ext uri="{BB962C8B-B14F-4D97-AF65-F5344CB8AC3E}">
        <p14:creationId xmlns:p14="http://schemas.microsoft.com/office/powerpoint/2010/main" val="90889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 helps a project team</a:t>
            </a:r>
            <a:endParaRPr lang="en-US" dirty="0"/>
          </a:p>
        </p:txBody>
      </p:sp>
      <p:sp>
        <p:nvSpPr>
          <p:cNvPr id="3" name="Content Placeholder 2"/>
          <p:cNvSpPr>
            <a:spLocks noGrp="1"/>
          </p:cNvSpPr>
          <p:nvPr>
            <p:ph idx="1"/>
          </p:nvPr>
        </p:nvSpPr>
        <p:spPr/>
        <p:txBody>
          <a:bodyPr/>
          <a:lstStyle/>
          <a:p>
            <a:r>
              <a:rPr lang="en-GB" dirty="0" smtClean="0"/>
              <a:t>To </a:t>
            </a:r>
            <a:r>
              <a:rPr lang="en-GB" dirty="0"/>
              <a:t>be specific about the actors it targets, the changes it expects to see and the strategies it employs. </a:t>
            </a:r>
            <a:r>
              <a:rPr lang="en-GB" dirty="0" smtClean="0"/>
              <a:t>=</a:t>
            </a:r>
          </a:p>
          <a:p>
            <a:r>
              <a:rPr lang="en-GB" dirty="0" smtClean="0"/>
              <a:t>WHO?</a:t>
            </a:r>
            <a:br>
              <a:rPr lang="en-GB" dirty="0" smtClean="0"/>
            </a:br>
            <a:r>
              <a:rPr lang="en-GB" dirty="0" smtClean="0"/>
              <a:t>WHAT?</a:t>
            </a:r>
            <a:br>
              <a:rPr lang="en-GB" dirty="0" smtClean="0"/>
            </a:br>
            <a:r>
              <a:rPr lang="en-GB" dirty="0" smtClean="0"/>
              <a:t>HOW?</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33326897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426621" y="642174"/>
            <a:ext cx="1800225" cy="338554"/>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1400"/>
              </a:spcBef>
              <a:spcAft>
                <a:spcPts val="1400"/>
              </a:spcAft>
            </a:pPr>
            <a:r>
              <a:rPr lang="en-GB" sz="1600" b="1" kern="0" dirty="0">
                <a:solidFill>
                  <a:srgbClr val="000000"/>
                </a:solidFill>
                <a:cs typeface="Times New Roman" pitchFamily="18" charset="0"/>
              </a:rPr>
              <a:t>Project </a:t>
            </a:r>
            <a:r>
              <a:rPr lang="en-GB" sz="1600" b="1" kern="0" dirty="0" smtClean="0">
                <a:solidFill>
                  <a:srgbClr val="000000"/>
                </a:solidFill>
                <a:cs typeface="Times New Roman" pitchFamily="18" charset="0"/>
              </a:rPr>
              <a:t>Objective</a:t>
            </a:r>
          </a:p>
        </p:txBody>
      </p:sp>
      <p:sp>
        <p:nvSpPr>
          <p:cNvPr id="7" name="AutoShape 4"/>
          <p:cNvSpPr>
            <a:spLocks noChangeArrowheads="1"/>
          </p:cNvSpPr>
          <p:nvPr/>
        </p:nvSpPr>
        <p:spPr bwMode="auto">
          <a:xfrm>
            <a:off x="1403648" y="1700808"/>
            <a:ext cx="1333502" cy="576262"/>
          </a:xfrm>
          <a:prstGeom prst="roundRect">
            <a:avLst>
              <a:gd name="adj" fmla="val 16667"/>
            </a:avLst>
          </a:prstGeom>
          <a:solidFill>
            <a:srgbClr val="FF3300"/>
          </a:solidFill>
          <a:ln w="9525">
            <a:solidFill>
              <a:schemeClr val="tx1"/>
            </a:solidFill>
            <a:round/>
            <a:headEnd/>
            <a:tailEnd/>
          </a:ln>
          <a:effectLst/>
        </p:spPr>
        <p:txBody>
          <a:bodyPr wrap="none" anchor="ctr"/>
          <a:lstStyle/>
          <a:p>
            <a:pPr algn="ctr"/>
            <a:r>
              <a:rPr lang="en-GB" sz="1400" b="1" dirty="0" smtClean="0">
                <a:solidFill>
                  <a:prstClr val="black"/>
                </a:solidFill>
              </a:rPr>
              <a:t>Component 1 </a:t>
            </a:r>
          </a:p>
          <a:p>
            <a:pPr algn="ctr"/>
            <a:r>
              <a:rPr lang="en-GB" sz="1400" b="1" dirty="0" smtClean="0">
                <a:solidFill>
                  <a:prstClr val="black"/>
                </a:solidFill>
              </a:rPr>
              <a:t>Objective</a:t>
            </a:r>
            <a:endParaRPr lang="en-GB" sz="1400" b="1" dirty="0">
              <a:solidFill>
                <a:prstClr val="black"/>
              </a:solidFill>
            </a:endParaRPr>
          </a:p>
        </p:txBody>
      </p:sp>
      <p:sp>
        <p:nvSpPr>
          <p:cNvPr id="10" name="AutoShape 7"/>
          <p:cNvSpPr>
            <a:spLocks noChangeArrowheads="1"/>
          </p:cNvSpPr>
          <p:nvPr/>
        </p:nvSpPr>
        <p:spPr bwMode="auto">
          <a:xfrm>
            <a:off x="1763688"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1" name="Rectangle 8"/>
          <p:cNvSpPr>
            <a:spLocks noChangeArrowheads="1"/>
          </p:cNvSpPr>
          <p:nvPr/>
        </p:nvSpPr>
        <p:spPr bwMode="auto">
          <a:xfrm>
            <a:off x="1475656" y="6165850"/>
            <a:ext cx="5219226" cy="504825"/>
          </a:xfrm>
          <a:prstGeom prst="rect">
            <a:avLst/>
          </a:prstGeom>
          <a:solidFill>
            <a:srgbClr val="00B050"/>
          </a:solidFill>
          <a:ln w="9525">
            <a:solidFill>
              <a:schemeClr val="tx1"/>
            </a:solidFill>
            <a:miter lim="800000"/>
            <a:headEnd/>
            <a:tailEnd/>
          </a:ln>
          <a:effectLst/>
        </p:spPr>
        <p:txBody>
          <a:bodyPr wrap="none" anchor="ctr"/>
          <a:lstStyle/>
          <a:p>
            <a:pPr algn="ctr"/>
            <a:r>
              <a:rPr lang="en-GB" sz="1400" b="1" dirty="0">
                <a:solidFill>
                  <a:prstClr val="black"/>
                </a:solidFill>
              </a:rPr>
              <a:t>Project Management </a:t>
            </a:r>
            <a:r>
              <a:rPr lang="en-GB" sz="1400" b="1" dirty="0" smtClean="0">
                <a:solidFill>
                  <a:prstClr val="black"/>
                </a:solidFill>
              </a:rPr>
              <a:t>Team (Budget</a:t>
            </a:r>
            <a:r>
              <a:rPr lang="en-GB" sz="1400" b="1" dirty="0">
                <a:solidFill>
                  <a:prstClr val="black"/>
                </a:solidFill>
              </a:rPr>
              <a:t>, HR, Organisational Practices)</a:t>
            </a:r>
          </a:p>
        </p:txBody>
      </p:sp>
      <p:sp>
        <p:nvSpPr>
          <p:cNvPr id="18" name="Rectangle 15"/>
          <p:cNvSpPr>
            <a:spLocks noChangeArrowheads="1"/>
          </p:cNvSpPr>
          <p:nvPr/>
        </p:nvSpPr>
        <p:spPr bwMode="auto">
          <a:xfrm>
            <a:off x="1512741" y="5446810"/>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9" name="Rectangle 16"/>
          <p:cNvSpPr>
            <a:spLocks noChangeArrowheads="1"/>
          </p:cNvSpPr>
          <p:nvPr/>
        </p:nvSpPr>
        <p:spPr bwMode="auto">
          <a:xfrm>
            <a:off x="7425208" y="4797152"/>
            <a:ext cx="1512168" cy="1152128"/>
          </a:xfrm>
          <a:prstGeom prst="rect">
            <a:avLst/>
          </a:prstGeom>
          <a:solidFill>
            <a:srgbClr val="00B050"/>
          </a:solidFill>
          <a:ln w="9525">
            <a:solidFill>
              <a:schemeClr val="tx1"/>
            </a:solidFill>
            <a:miter lim="800000"/>
            <a:headEnd/>
            <a:tailEnd/>
          </a:ln>
          <a:effectLst/>
        </p:spPr>
        <p:txBody>
          <a:bodyPr wrap="none" anchor="ctr"/>
          <a:lstStyle/>
          <a:p>
            <a:pPr algn="ctr"/>
            <a:r>
              <a:rPr lang="en-GB" sz="1400" b="1" i="1" dirty="0">
                <a:solidFill>
                  <a:prstClr val="black"/>
                </a:solidFill>
              </a:rPr>
              <a:t>Monitoring of</a:t>
            </a:r>
          </a:p>
          <a:p>
            <a:pPr algn="ctr"/>
            <a:r>
              <a:rPr lang="en-GB" sz="1400" b="1" i="1" dirty="0">
                <a:solidFill>
                  <a:prstClr val="black"/>
                </a:solidFill>
              </a:rPr>
              <a:t>Project</a:t>
            </a:r>
          </a:p>
          <a:p>
            <a:pPr algn="ctr"/>
            <a:r>
              <a:rPr lang="en-GB" sz="1400" b="1" i="1" dirty="0">
                <a:solidFill>
                  <a:prstClr val="black"/>
                </a:solidFill>
              </a:rPr>
              <a:t>Activities &amp;</a:t>
            </a:r>
          </a:p>
          <a:p>
            <a:pPr algn="ctr"/>
            <a:r>
              <a:rPr lang="en-GB" sz="1400" b="1" i="1" dirty="0" smtClean="0">
                <a:solidFill>
                  <a:prstClr val="black"/>
                </a:solidFill>
              </a:rPr>
              <a:t>Output level</a:t>
            </a:r>
          </a:p>
          <a:p>
            <a:pPr algn="ctr"/>
            <a:r>
              <a:rPr lang="en-GB" sz="1400" b="1" i="1" dirty="0" smtClean="0">
                <a:solidFill>
                  <a:prstClr val="black"/>
                </a:solidFill>
              </a:rPr>
              <a:t>Indicators</a:t>
            </a:r>
            <a:endParaRPr lang="en-GB" sz="1400" b="1" i="1" dirty="0">
              <a:solidFill>
                <a:prstClr val="black"/>
              </a:solidFill>
            </a:endParaRPr>
          </a:p>
        </p:txBody>
      </p:sp>
      <p:sp>
        <p:nvSpPr>
          <p:cNvPr id="20" name="AutoShape 17"/>
          <p:cNvSpPr>
            <a:spLocks noChangeArrowheads="1"/>
          </p:cNvSpPr>
          <p:nvPr/>
        </p:nvSpPr>
        <p:spPr bwMode="auto">
          <a:xfrm>
            <a:off x="3635896"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22" name="AutoShape 19"/>
          <p:cNvSpPr>
            <a:spLocks noChangeArrowheads="1"/>
          </p:cNvSpPr>
          <p:nvPr/>
        </p:nvSpPr>
        <p:spPr bwMode="auto">
          <a:xfrm>
            <a:off x="5508600" y="4797971"/>
            <a:ext cx="863600" cy="359221"/>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29" name="Line 26"/>
          <p:cNvSpPr>
            <a:spLocks noChangeShapeType="1"/>
          </p:cNvSpPr>
          <p:nvPr/>
        </p:nvSpPr>
        <p:spPr bwMode="auto">
          <a:xfrm flipV="1">
            <a:off x="2195736"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0" name="Line 27"/>
          <p:cNvSpPr>
            <a:spLocks noChangeShapeType="1"/>
          </p:cNvSpPr>
          <p:nvPr/>
        </p:nvSpPr>
        <p:spPr bwMode="auto">
          <a:xfrm flipV="1">
            <a:off x="2195736"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2" name="Line 29"/>
          <p:cNvSpPr>
            <a:spLocks noChangeShapeType="1"/>
          </p:cNvSpPr>
          <p:nvPr/>
        </p:nvSpPr>
        <p:spPr bwMode="auto">
          <a:xfrm flipV="1">
            <a:off x="58681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4" name="Line 31"/>
          <p:cNvSpPr>
            <a:spLocks noChangeShapeType="1"/>
          </p:cNvSpPr>
          <p:nvPr/>
        </p:nvSpPr>
        <p:spPr bwMode="auto">
          <a:xfrm flipV="1">
            <a:off x="40679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46" name="AutoShape 4"/>
          <p:cNvSpPr>
            <a:spLocks noChangeArrowheads="1"/>
          </p:cNvSpPr>
          <p:nvPr/>
        </p:nvSpPr>
        <p:spPr bwMode="auto">
          <a:xfrm>
            <a:off x="2881166" y="1701527"/>
            <a:ext cx="1333502" cy="576262"/>
          </a:xfrm>
          <a:prstGeom prst="roundRect">
            <a:avLst>
              <a:gd name="adj" fmla="val 16667"/>
            </a:avLst>
          </a:prstGeom>
          <a:solidFill>
            <a:srgbClr val="FF3300"/>
          </a:solidFill>
          <a:ln w="9525">
            <a:solidFill>
              <a:schemeClr val="tx1"/>
            </a:solidFill>
            <a:round/>
            <a:headEnd/>
            <a:tailEnd/>
          </a:ln>
          <a:effectLst/>
        </p:spPr>
        <p:txBody>
          <a:bodyPr wrap="none" anchor="ctr"/>
          <a:lstStyle/>
          <a:p>
            <a:pPr algn="ctr"/>
            <a:r>
              <a:rPr lang="en-GB" sz="1400" b="1" dirty="0" smtClean="0">
                <a:solidFill>
                  <a:prstClr val="black"/>
                </a:solidFill>
              </a:rPr>
              <a:t>Component 2 </a:t>
            </a:r>
          </a:p>
          <a:p>
            <a:pPr algn="ctr"/>
            <a:r>
              <a:rPr lang="en-GB" sz="1400" b="1" kern="0" dirty="0">
                <a:solidFill>
                  <a:srgbClr val="000000"/>
                </a:solidFill>
                <a:cs typeface="Times New Roman" pitchFamily="18" charset="0"/>
              </a:rPr>
              <a:t>Objective</a:t>
            </a:r>
          </a:p>
        </p:txBody>
      </p:sp>
      <p:sp>
        <p:nvSpPr>
          <p:cNvPr id="47" name="AutoShape 4"/>
          <p:cNvSpPr>
            <a:spLocks noChangeArrowheads="1"/>
          </p:cNvSpPr>
          <p:nvPr/>
        </p:nvSpPr>
        <p:spPr bwMode="auto">
          <a:xfrm>
            <a:off x="4393334" y="1701527"/>
            <a:ext cx="1333502" cy="576262"/>
          </a:xfrm>
          <a:prstGeom prst="roundRect">
            <a:avLst>
              <a:gd name="adj" fmla="val 16667"/>
            </a:avLst>
          </a:prstGeom>
          <a:solidFill>
            <a:srgbClr val="FF3300"/>
          </a:solidFill>
          <a:ln w="9525">
            <a:solidFill>
              <a:schemeClr val="tx1"/>
            </a:solidFill>
            <a:round/>
            <a:headEnd/>
            <a:tailEnd/>
          </a:ln>
          <a:effectLst/>
        </p:spPr>
        <p:txBody>
          <a:bodyPr wrap="none" anchor="ctr"/>
          <a:lstStyle/>
          <a:p>
            <a:pPr algn="ctr"/>
            <a:r>
              <a:rPr lang="en-GB" sz="1400" b="1" kern="0" dirty="0">
                <a:solidFill>
                  <a:srgbClr val="000000"/>
                </a:solidFill>
                <a:cs typeface="Times New Roman" pitchFamily="18" charset="0"/>
              </a:rPr>
              <a:t>Component</a:t>
            </a:r>
            <a:r>
              <a:rPr lang="en-GB" sz="1400" b="1" dirty="0" smtClean="0">
                <a:solidFill>
                  <a:prstClr val="black"/>
                </a:solidFill>
              </a:rPr>
              <a:t> 3 </a:t>
            </a:r>
          </a:p>
          <a:p>
            <a:pPr algn="ctr"/>
            <a:r>
              <a:rPr lang="en-GB" sz="1400" b="1" kern="0" dirty="0">
                <a:solidFill>
                  <a:srgbClr val="000000"/>
                </a:solidFill>
                <a:cs typeface="Times New Roman" pitchFamily="18" charset="0"/>
              </a:rPr>
              <a:t>Objective</a:t>
            </a:r>
          </a:p>
        </p:txBody>
      </p:sp>
      <p:sp>
        <p:nvSpPr>
          <p:cNvPr id="48" name="AutoShape 4"/>
          <p:cNvSpPr>
            <a:spLocks noChangeArrowheads="1"/>
          </p:cNvSpPr>
          <p:nvPr/>
        </p:nvSpPr>
        <p:spPr bwMode="auto">
          <a:xfrm>
            <a:off x="5868144" y="1701527"/>
            <a:ext cx="1333502" cy="576262"/>
          </a:xfrm>
          <a:prstGeom prst="roundRect">
            <a:avLst>
              <a:gd name="adj" fmla="val 16667"/>
            </a:avLst>
          </a:prstGeom>
          <a:solidFill>
            <a:srgbClr val="FF3300"/>
          </a:solidFill>
          <a:ln w="9525">
            <a:solidFill>
              <a:schemeClr val="tx1"/>
            </a:solidFill>
            <a:round/>
            <a:headEnd/>
            <a:tailEnd/>
          </a:ln>
          <a:effectLst/>
        </p:spPr>
        <p:txBody>
          <a:bodyPr wrap="none" anchor="ctr"/>
          <a:lstStyle/>
          <a:p>
            <a:pPr algn="ctr"/>
            <a:r>
              <a:rPr lang="en-GB" sz="1400" b="1" dirty="0" smtClean="0">
                <a:solidFill>
                  <a:prstClr val="black"/>
                </a:solidFill>
              </a:rPr>
              <a:t>Component 4 </a:t>
            </a:r>
          </a:p>
          <a:p>
            <a:pPr algn="ctr"/>
            <a:r>
              <a:rPr lang="en-GB" sz="1400" b="1" kern="0" dirty="0">
                <a:solidFill>
                  <a:srgbClr val="000000"/>
                </a:solidFill>
                <a:cs typeface="Times New Roman" pitchFamily="18" charset="0"/>
              </a:rPr>
              <a:t>Objective</a:t>
            </a:r>
          </a:p>
        </p:txBody>
      </p:sp>
      <p:sp>
        <p:nvSpPr>
          <p:cNvPr id="50" name="Line 35"/>
          <p:cNvSpPr>
            <a:spLocks noChangeShapeType="1"/>
          </p:cNvSpPr>
          <p:nvPr/>
        </p:nvSpPr>
        <p:spPr bwMode="auto">
          <a:xfrm flipH="1" flipV="1">
            <a:off x="5545337" y="1228654"/>
            <a:ext cx="445615" cy="391583"/>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57" name="Line 35"/>
          <p:cNvSpPr>
            <a:spLocks noChangeShapeType="1"/>
          </p:cNvSpPr>
          <p:nvPr/>
        </p:nvSpPr>
        <p:spPr bwMode="auto">
          <a:xfrm flipV="1">
            <a:off x="2808885" y="1196752"/>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9" name="Title 1"/>
          <p:cNvSpPr txBox="1">
            <a:spLocks/>
          </p:cNvSpPr>
          <p:nvPr/>
        </p:nvSpPr>
        <p:spPr>
          <a:xfrm>
            <a:off x="728874" y="-27384"/>
            <a:ext cx="7479530" cy="662136"/>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Cameroon Biosecurity Project - Logframe</a:t>
            </a:r>
            <a:endParaRPr lang="en-US" sz="3600" dirty="0"/>
          </a:p>
        </p:txBody>
      </p:sp>
      <p:sp>
        <p:nvSpPr>
          <p:cNvPr id="45" name="Line 26"/>
          <p:cNvSpPr>
            <a:spLocks noChangeShapeType="1"/>
          </p:cNvSpPr>
          <p:nvPr/>
        </p:nvSpPr>
        <p:spPr bwMode="auto">
          <a:xfrm flipV="1">
            <a:off x="5868144"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5" name="Rectangle 15"/>
          <p:cNvSpPr>
            <a:spLocks noChangeArrowheads="1"/>
          </p:cNvSpPr>
          <p:nvPr/>
        </p:nvSpPr>
        <p:spPr bwMode="auto">
          <a:xfrm>
            <a:off x="34195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66" name="Rectangle 15"/>
          <p:cNvSpPr>
            <a:spLocks noChangeArrowheads="1"/>
          </p:cNvSpPr>
          <p:nvPr/>
        </p:nvSpPr>
        <p:spPr bwMode="auto">
          <a:xfrm>
            <a:off x="52197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67" name="Line 26"/>
          <p:cNvSpPr>
            <a:spLocks noChangeShapeType="1"/>
          </p:cNvSpPr>
          <p:nvPr/>
        </p:nvSpPr>
        <p:spPr bwMode="auto">
          <a:xfrm flipV="1">
            <a:off x="4039865" y="5157192"/>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8" name="Line 35"/>
          <p:cNvSpPr>
            <a:spLocks noChangeShapeType="1"/>
          </p:cNvSpPr>
          <p:nvPr/>
        </p:nvSpPr>
        <p:spPr bwMode="auto">
          <a:xfrm flipH="1" flipV="1">
            <a:off x="2070399" y="2708920"/>
            <a:ext cx="1208214" cy="2047906"/>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9" name="Line 35"/>
          <p:cNvSpPr>
            <a:spLocks noChangeShapeType="1"/>
          </p:cNvSpPr>
          <p:nvPr/>
        </p:nvSpPr>
        <p:spPr bwMode="auto">
          <a:xfrm flipV="1">
            <a:off x="5158075" y="2564903"/>
            <a:ext cx="931624" cy="2191921"/>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70" name="Line 35"/>
          <p:cNvSpPr>
            <a:spLocks noChangeShapeType="1"/>
          </p:cNvSpPr>
          <p:nvPr/>
        </p:nvSpPr>
        <p:spPr bwMode="auto">
          <a:xfrm flipH="1" flipV="1">
            <a:off x="3923929" y="2708919"/>
            <a:ext cx="235024" cy="2047905"/>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6" name="TextBox 35"/>
          <p:cNvSpPr txBox="1"/>
          <p:nvPr/>
        </p:nvSpPr>
        <p:spPr>
          <a:xfrm>
            <a:off x="261864" y="1747514"/>
            <a:ext cx="986167" cy="461665"/>
          </a:xfrm>
          <a:prstGeom prst="rect">
            <a:avLst/>
          </a:prstGeom>
          <a:noFill/>
        </p:spPr>
        <p:txBody>
          <a:bodyPr wrap="none" rtlCol="0">
            <a:spAutoFit/>
          </a:bodyPr>
          <a:lstStyle/>
          <a:p>
            <a:r>
              <a:rPr lang="en-GB" dirty="0" smtClean="0"/>
              <a:t>What?</a:t>
            </a:r>
            <a:endParaRPr lang="en-GB" dirty="0"/>
          </a:p>
        </p:txBody>
      </p:sp>
      <p:sp>
        <p:nvSpPr>
          <p:cNvPr id="79" name="TextBox 78"/>
          <p:cNvSpPr txBox="1"/>
          <p:nvPr/>
        </p:nvSpPr>
        <p:spPr>
          <a:xfrm>
            <a:off x="235790" y="4941168"/>
            <a:ext cx="986167" cy="461665"/>
          </a:xfrm>
          <a:prstGeom prst="rect">
            <a:avLst/>
          </a:prstGeom>
          <a:noFill/>
        </p:spPr>
        <p:txBody>
          <a:bodyPr wrap="none" rtlCol="0">
            <a:spAutoFit/>
          </a:bodyPr>
          <a:lstStyle/>
          <a:p>
            <a:r>
              <a:rPr lang="en-GB" dirty="0" smtClean="0"/>
              <a:t>What?</a:t>
            </a:r>
            <a:endParaRPr lang="en-GB" dirty="0"/>
          </a:p>
        </p:txBody>
      </p:sp>
      <p:sp>
        <p:nvSpPr>
          <p:cNvPr id="80" name="TextBox 79"/>
          <p:cNvSpPr txBox="1"/>
          <p:nvPr/>
        </p:nvSpPr>
        <p:spPr>
          <a:xfrm>
            <a:off x="251520" y="5984875"/>
            <a:ext cx="918841" cy="461665"/>
          </a:xfrm>
          <a:prstGeom prst="rect">
            <a:avLst/>
          </a:prstGeom>
          <a:noFill/>
        </p:spPr>
        <p:txBody>
          <a:bodyPr wrap="none" rtlCol="0">
            <a:spAutoFit/>
          </a:bodyPr>
          <a:lstStyle/>
          <a:p>
            <a:r>
              <a:rPr lang="en-GB" dirty="0" smtClean="0"/>
              <a:t>Who?</a:t>
            </a:r>
            <a:endParaRPr lang="en-GB" dirty="0"/>
          </a:p>
        </p:txBody>
      </p:sp>
      <p:sp>
        <p:nvSpPr>
          <p:cNvPr id="81" name="TextBox 80"/>
          <p:cNvSpPr txBox="1"/>
          <p:nvPr/>
        </p:nvSpPr>
        <p:spPr>
          <a:xfrm>
            <a:off x="195171" y="5489773"/>
            <a:ext cx="920445" cy="461665"/>
          </a:xfrm>
          <a:prstGeom prst="rect">
            <a:avLst/>
          </a:prstGeom>
          <a:noFill/>
        </p:spPr>
        <p:txBody>
          <a:bodyPr wrap="none" rtlCol="0">
            <a:spAutoFit/>
          </a:bodyPr>
          <a:lstStyle/>
          <a:p>
            <a:r>
              <a:rPr lang="en-GB" dirty="0" smtClean="0"/>
              <a:t>How?</a:t>
            </a:r>
            <a:endParaRPr lang="en-GB" dirty="0"/>
          </a:p>
        </p:txBody>
      </p:sp>
      <p:sp>
        <p:nvSpPr>
          <p:cNvPr id="37" name="Rectangle 36"/>
          <p:cNvSpPr/>
          <p:nvPr/>
        </p:nvSpPr>
        <p:spPr>
          <a:xfrm>
            <a:off x="6515227" y="3068960"/>
            <a:ext cx="2039341" cy="92333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WHO?</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3" name="Rectangle 11"/>
          <p:cNvSpPr>
            <a:spLocks noChangeArrowheads="1"/>
          </p:cNvSpPr>
          <p:nvPr/>
        </p:nvSpPr>
        <p:spPr bwMode="auto">
          <a:xfrm>
            <a:off x="7452320" y="1538789"/>
            <a:ext cx="1485056" cy="954107"/>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i="1" kern="0" dirty="0">
                <a:solidFill>
                  <a:srgbClr val="000000"/>
                </a:solidFill>
                <a:cs typeface="Times New Roman" pitchFamily="18" charset="0"/>
              </a:rPr>
              <a:t>Monitoring of </a:t>
            </a:r>
          </a:p>
          <a:p>
            <a:pPr algn="ctr" fontAlgn="auto">
              <a:spcBef>
                <a:spcPts val="0"/>
              </a:spcBef>
              <a:spcAft>
                <a:spcPts val="0"/>
              </a:spcAft>
            </a:pPr>
            <a:r>
              <a:rPr lang="en-GB" sz="1400" b="1" i="1" kern="0" dirty="0">
                <a:solidFill>
                  <a:srgbClr val="000000"/>
                </a:solidFill>
                <a:cs typeface="Times New Roman" pitchFamily="18" charset="0"/>
              </a:rPr>
              <a:t>Results through </a:t>
            </a:r>
          </a:p>
          <a:p>
            <a:pPr algn="ctr" fontAlgn="auto">
              <a:spcBef>
                <a:spcPts val="0"/>
              </a:spcBef>
              <a:spcAft>
                <a:spcPts val="0"/>
              </a:spcAft>
            </a:pPr>
            <a:r>
              <a:rPr lang="en-GB" sz="1400" b="1" i="1" kern="0" dirty="0">
                <a:solidFill>
                  <a:srgbClr val="000000"/>
                </a:solidFill>
                <a:cs typeface="Times New Roman" pitchFamily="18" charset="0"/>
              </a:rPr>
              <a:t>Objective level </a:t>
            </a:r>
          </a:p>
          <a:p>
            <a:pPr algn="ctr" fontAlgn="auto">
              <a:spcBef>
                <a:spcPts val="0"/>
              </a:spcBef>
              <a:spcAft>
                <a:spcPts val="0"/>
              </a:spcAft>
            </a:pPr>
            <a:r>
              <a:rPr lang="en-GB" sz="1400" b="1" i="1" kern="0" dirty="0">
                <a:solidFill>
                  <a:srgbClr val="000000"/>
                </a:solidFill>
                <a:cs typeface="Times New Roman" pitchFamily="18" charset="0"/>
              </a:rPr>
              <a:t> indicators</a:t>
            </a:r>
          </a:p>
        </p:txBody>
      </p:sp>
    </p:spTree>
    <p:extLst>
      <p:ext uri="{BB962C8B-B14F-4D97-AF65-F5344CB8AC3E}">
        <p14:creationId xmlns:p14="http://schemas.microsoft.com/office/powerpoint/2010/main" val="6573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1403648" y="1700808"/>
            <a:ext cx="1333502" cy="57888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1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10" name="AutoShape 7"/>
          <p:cNvSpPr>
            <a:spLocks noChangeArrowheads="1"/>
          </p:cNvSpPr>
          <p:nvPr/>
        </p:nvSpPr>
        <p:spPr bwMode="auto">
          <a:xfrm>
            <a:off x="1763688"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11" name="Rectangle 8"/>
          <p:cNvSpPr>
            <a:spLocks noChangeArrowheads="1"/>
          </p:cNvSpPr>
          <p:nvPr/>
        </p:nvSpPr>
        <p:spPr bwMode="auto">
          <a:xfrm>
            <a:off x="1403648" y="6165850"/>
            <a:ext cx="5184576" cy="504825"/>
          </a:xfrm>
          <a:prstGeom prst="rect">
            <a:avLst/>
          </a:prstGeom>
          <a:solidFill>
            <a:srgbClr val="00B050"/>
          </a:solidFill>
          <a:ln w="9525">
            <a:solidFill>
              <a:schemeClr val="tx1"/>
            </a:solidFill>
            <a:miter lim="800000"/>
            <a:headEnd/>
            <a:tailEnd/>
          </a:ln>
          <a:effectLst/>
        </p:spPr>
        <p:txBody>
          <a:bodyPr wrap="none" anchor="ctr"/>
          <a:lstStyle/>
          <a:p>
            <a:pPr algn="ctr"/>
            <a:r>
              <a:rPr lang="en-GB" sz="1400" b="1" dirty="0">
                <a:solidFill>
                  <a:prstClr val="black"/>
                </a:solidFill>
              </a:rPr>
              <a:t>Project Management </a:t>
            </a:r>
            <a:r>
              <a:rPr lang="en-GB" sz="1400" b="1" dirty="0" smtClean="0">
                <a:solidFill>
                  <a:prstClr val="black"/>
                </a:solidFill>
              </a:rPr>
              <a:t>Team (Budget</a:t>
            </a:r>
            <a:r>
              <a:rPr lang="en-GB" sz="1400" b="1" dirty="0">
                <a:solidFill>
                  <a:prstClr val="black"/>
                </a:solidFill>
              </a:rPr>
              <a:t>, HR, Organisational Practices)</a:t>
            </a:r>
          </a:p>
        </p:txBody>
      </p:sp>
      <p:sp>
        <p:nvSpPr>
          <p:cNvPr id="14" name="Rectangle 11"/>
          <p:cNvSpPr>
            <a:spLocks noChangeArrowheads="1"/>
          </p:cNvSpPr>
          <p:nvPr/>
        </p:nvSpPr>
        <p:spPr bwMode="auto">
          <a:xfrm>
            <a:off x="7452320" y="1538789"/>
            <a:ext cx="1485056" cy="954107"/>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i="1" kern="0" dirty="0">
                <a:solidFill>
                  <a:srgbClr val="000000"/>
                </a:solidFill>
                <a:cs typeface="Times New Roman" pitchFamily="18" charset="0"/>
              </a:rPr>
              <a:t>Monitoring of </a:t>
            </a:r>
          </a:p>
          <a:p>
            <a:pPr algn="ctr" fontAlgn="auto">
              <a:spcBef>
                <a:spcPts val="0"/>
              </a:spcBef>
              <a:spcAft>
                <a:spcPts val="0"/>
              </a:spcAft>
            </a:pPr>
            <a:r>
              <a:rPr lang="en-GB" sz="1400" b="1" i="1" kern="0" dirty="0">
                <a:solidFill>
                  <a:srgbClr val="000000"/>
                </a:solidFill>
                <a:cs typeface="Times New Roman" pitchFamily="18" charset="0"/>
              </a:rPr>
              <a:t>Results through </a:t>
            </a:r>
          </a:p>
          <a:p>
            <a:pPr algn="ctr" fontAlgn="auto">
              <a:spcBef>
                <a:spcPts val="0"/>
              </a:spcBef>
              <a:spcAft>
                <a:spcPts val="0"/>
              </a:spcAft>
            </a:pPr>
            <a:r>
              <a:rPr lang="en-GB" sz="1400" b="1" i="1" kern="0" dirty="0">
                <a:solidFill>
                  <a:srgbClr val="000000"/>
                </a:solidFill>
                <a:cs typeface="Times New Roman" pitchFamily="18" charset="0"/>
              </a:rPr>
              <a:t>Objective level </a:t>
            </a:r>
          </a:p>
          <a:p>
            <a:pPr algn="ctr" fontAlgn="auto">
              <a:spcBef>
                <a:spcPts val="0"/>
              </a:spcBef>
              <a:spcAft>
                <a:spcPts val="0"/>
              </a:spcAft>
            </a:pPr>
            <a:r>
              <a:rPr lang="en-GB" sz="1400" b="1" i="1" kern="0" dirty="0">
                <a:solidFill>
                  <a:srgbClr val="000000"/>
                </a:solidFill>
                <a:cs typeface="Times New Roman" pitchFamily="18" charset="0"/>
              </a:rPr>
              <a:t> indicators</a:t>
            </a:r>
          </a:p>
        </p:txBody>
      </p:sp>
      <p:sp>
        <p:nvSpPr>
          <p:cNvPr id="18" name="Rectangle 15"/>
          <p:cNvSpPr>
            <a:spLocks noChangeArrowheads="1"/>
          </p:cNvSpPr>
          <p:nvPr/>
        </p:nvSpPr>
        <p:spPr bwMode="auto">
          <a:xfrm>
            <a:off x="1512741" y="5446810"/>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19" name="Rectangle 16"/>
          <p:cNvSpPr>
            <a:spLocks noChangeArrowheads="1"/>
          </p:cNvSpPr>
          <p:nvPr/>
        </p:nvSpPr>
        <p:spPr bwMode="auto">
          <a:xfrm>
            <a:off x="7425208" y="4797152"/>
            <a:ext cx="1512168" cy="1152128"/>
          </a:xfrm>
          <a:prstGeom prst="rect">
            <a:avLst/>
          </a:prstGeom>
          <a:solidFill>
            <a:srgbClr val="00B050"/>
          </a:solidFill>
          <a:ln w="9525">
            <a:solidFill>
              <a:schemeClr val="tx1"/>
            </a:solidFill>
            <a:miter lim="800000"/>
            <a:headEnd/>
            <a:tailEnd/>
          </a:ln>
          <a:effectLst/>
        </p:spPr>
        <p:txBody>
          <a:bodyPr wrap="none" anchor="ctr"/>
          <a:lstStyle/>
          <a:p>
            <a:pPr algn="ctr"/>
            <a:r>
              <a:rPr lang="en-GB" sz="1400" b="1" i="1" dirty="0">
                <a:solidFill>
                  <a:prstClr val="black"/>
                </a:solidFill>
              </a:rPr>
              <a:t>Monitoring of</a:t>
            </a:r>
          </a:p>
          <a:p>
            <a:pPr algn="ctr"/>
            <a:r>
              <a:rPr lang="en-GB" sz="1400" b="1" i="1" dirty="0">
                <a:solidFill>
                  <a:prstClr val="black"/>
                </a:solidFill>
              </a:rPr>
              <a:t>Project</a:t>
            </a:r>
          </a:p>
          <a:p>
            <a:pPr algn="ctr"/>
            <a:r>
              <a:rPr lang="en-GB" sz="1400" b="1" i="1" dirty="0">
                <a:solidFill>
                  <a:prstClr val="black"/>
                </a:solidFill>
              </a:rPr>
              <a:t>Activities &amp;</a:t>
            </a:r>
          </a:p>
          <a:p>
            <a:pPr algn="ctr"/>
            <a:r>
              <a:rPr lang="en-GB" sz="1400" b="1" i="1" dirty="0" smtClean="0">
                <a:solidFill>
                  <a:prstClr val="black"/>
                </a:solidFill>
              </a:rPr>
              <a:t>Output level</a:t>
            </a:r>
          </a:p>
          <a:p>
            <a:pPr algn="ctr"/>
            <a:r>
              <a:rPr lang="en-GB" sz="1400" b="1" i="1" dirty="0" smtClean="0">
                <a:solidFill>
                  <a:prstClr val="black"/>
                </a:solidFill>
              </a:rPr>
              <a:t>Indicators</a:t>
            </a:r>
            <a:endParaRPr lang="en-GB" sz="1400" b="1" i="1" dirty="0">
              <a:solidFill>
                <a:prstClr val="black"/>
              </a:solidFill>
            </a:endParaRPr>
          </a:p>
        </p:txBody>
      </p:sp>
      <p:sp>
        <p:nvSpPr>
          <p:cNvPr id="20" name="AutoShape 17"/>
          <p:cNvSpPr>
            <a:spLocks noChangeArrowheads="1"/>
          </p:cNvSpPr>
          <p:nvPr/>
        </p:nvSpPr>
        <p:spPr bwMode="auto">
          <a:xfrm>
            <a:off x="3635896" y="4797152"/>
            <a:ext cx="863600" cy="360040"/>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22" name="AutoShape 19"/>
          <p:cNvSpPr>
            <a:spLocks noChangeArrowheads="1"/>
          </p:cNvSpPr>
          <p:nvPr/>
        </p:nvSpPr>
        <p:spPr bwMode="auto">
          <a:xfrm>
            <a:off x="5508600" y="4797971"/>
            <a:ext cx="863600" cy="359221"/>
          </a:xfrm>
          <a:prstGeom prst="roundRect">
            <a:avLst>
              <a:gd name="adj" fmla="val 16667"/>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Output</a:t>
            </a:r>
          </a:p>
        </p:txBody>
      </p:sp>
      <p:sp>
        <p:nvSpPr>
          <p:cNvPr id="29" name="Line 26"/>
          <p:cNvSpPr>
            <a:spLocks noChangeShapeType="1"/>
          </p:cNvSpPr>
          <p:nvPr/>
        </p:nvSpPr>
        <p:spPr bwMode="auto">
          <a:xfrm flipV="1">
            <a:off x="2195736"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0" name="Line 27"/>
          <p:cNvSpPr>
            <a:spLocks noChangeShapeType="1"/>
          </p:cNvSpPr>
          <p:nvPr/>
        </p:nvSpPr>
        <p:spPr bwMode="auto">
          <a:xfrm flipV="1">
            <a:off x="2195736"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2" name="Line 29"/>
          <p:cNvSpPr>
            <a:spLocks noChangeShapeType="1"/>
          </p:cNvSpPr>
          <p:nvPr/>
        </p:nvSpPr>
        <p:spPr bwMode="auto">
          <a:xfrm flipV="1">
            <a:off x="58681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4" name="Line 31"/>
          <p:cNvSpPr>
            <a:spLocks noChangeShapeType="1"/>
          </p:cNvSpPr>
          <p:nvPr/>
        </p:nvSpPr>
        <p:spPr bwMode="auto">
          <a:xfrm flipV="1">
            <a:off x="4067944" y="5805488"/>
            <a:ext cx="0" cy="358775"/>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46" name="AutoShape 4"/>
          <p:cNvSpPr>
            <a:spLocks noChangeArrowheads="1"/>
          </p:cNvSpPr>
          <p:nvPr/>
        </p:nvSpPr>
        <p:spPr bwMode="auto">
          <a:xfrm>
            <a:off x="2881166"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2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47" name="AutoShape 4"/>
          <p:cNvSpPr>
            <a:spLocks noChangeArrowheads="1"/>
          </p:cNvSpPr>
          <p:nvPr/>
        </p:nvSpPr>
        <p:spPr bwMode="auto">
          <a:xfrm>
            <a:off x="4393334"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3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48" name="AutoShape 4"/>
          <p:cNvSpPr>
            <a:spLocks noChangeArrowheads="1"/>
          </p:cNvSpPr>
          <p:nvPr/>
        </p:nvSpPr>
        <p:spPr bwMode="auto">
          <a:xfrm>
            <a:off x="5868144" y="1701527"/>
            <a:ext cx="1333502" cy="576262"/>
          </a:xfrm>
          <a:prstGeom prst="roundRect">
            <a:avLst>
              <a:gd name="adj" fmla="val 16667"/>
            </a:avLst>
          </a:prstGeom>
          <a:solidFill>
            <a:srgbClr val="FF3300"/>
          </a:solidFill>
          <a:ln w="12700">
            <a:solidFill>
              <a:srgbClr val="000000"/>
            </a:solidFill>
            <a:miter lim="800000"/>
            <a:headEnd/>
            <a:tailEnd/>
          </a:ln>
        </p:spPr>
        <p:txBody>
          <a:bodyPr wrap="square">
            <a:spAutoFit/>
          </a:bodyPr>
          <a:lstStyle/>
          <a:p>
            <a:pPr algn="ctr" fontAlgn="auto">
              <a:spcBef>
                <a:spcPts val="0"/>
              </a:spcBef>
              <a:spcAft>
                <a:spcPts val="0"/>
              </a:spcAft>
            </a:pPr>
            <a:r>
              <a:rPr lang="en-GB" sz="1400" b="1" kern="0" dirty="0">
                <a:solidFill>
                  <a:srgbClr val="000000"/>
                </a:solidFill>
                <a:cs typeface="Times New Roman" pitchFamily="18" charset="0"/>
              </a:rPr>
              <a:t>Component 4 </a:t>
            </a:r>
          </a:p>
          <a:p>
            <a:pPr algn="ctr" fontAlgn="auto">
              <a:spcBef>
                <a:spcPts val="0"/>
              </a:spcBef>
              <a:spcAft>
                <a:spcPts val="0"/>
              </a:spcAft>
            </a:pPr>
            <a:r>
              <a:rPr lang="en-GB" sz="1400" b="1" kern="0" dirty="0">
                <a:solidFill>
                  <a:srgbClr val="000000"/>
                </a:solidFill>
                <a:cs typeface="Times New Roman" pitchFamily="18" charset="0"/>
              </a:rPr>
              <a:t>Objective</a:t>
            </a:r>
          </a:p>
        </p:txBody>
      </p:sp>
      <p:sp>
        <p:nvSpPr>
          <p:cNvPr id="50" name="Line 35"/>
          <p:cNvSpPr>
            <a:spLocks noChangeShapeType="1"/>
          </p:cNvSpPr>
          <p:nvPr/>
        </p:nvSpPr>
        <p:spPr bwMode="auto">
          <a:xfrm flipH="1" flipV="1">
            <a:off x="5545337" y="1228654"/>
            <a:ext cx="445615" cy="391583"/>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57" name="Line 35"/>
          <p:cNvSpPr>
            <a:spLocks noChangeShapeType="1"/>
          </p:cNvSpPr>
          <p:nvPr/>
        </p:nvSpPr>
        <p:spPr bwMode="auto">
          <a:xfrm flipV="1">
            <a:off x="2808885" y="1196752"/>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9" name="Title 1"/>
          <p:cNvSpPr txBox="1">
            <a:spLocks/>
          </p:cNvSpPr>
          <p:nvPr/>
        </p:nvSpPr>
        <p:spPr>
          <a:xfrm>
            <a:off x="728874" y="-27384"/>
            <a:ext cx="7479530" cy="662136"/>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rPr>
              <a:t>Cameroon Biosecurity Project - Logframe</a:t>
            </a:r>
            <a:endParaRPr lang="en-US" sz="3600" dirty="0">
              <a:solidFill>
                <a:prstClr val="black"/>
              </a:solidFill>
            </a:endParaRPr>
          </a:p>
        </p:txBody>
      </p:sp>
      <p:sp>
        <p:nvSpPr>
          <p:cNvPr id="45" name="Line 26"/>
          <p:cNvSpPr>
            <a:spLocks noChangeShapeType="1"/>
          </p:cNvSpPr>
          <p:nvPr/>
        </p:nvSpPr>
        <p:spPr bwMode="auto">
          <a:xfrm flipV="1">
            <a:off x="5868144" y="5157737"/>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65" name="Rectangle 15"/>
          <p:cNvSpPr>
            <a:spLocks noChangeArrowheads="1"/>
          </p:cNvSpPr>
          <p:nvPr/>
        </p:nvSpPr>
        <p:spPr bwMode="auto">
          <a:xfrm>
            <a:off x="34195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66" name="Rectangle 15"/>
          <p:cNvSpPr>
            <a:spLocks noChangeArrowheads="1"/>
          </p:cNvSpPr>
          <p:nvPr/>
        </p:nvSpPr>
        <p:spPr bwMode="auto">
          <a:xfrm>
            <a:off x="5219799" y="5445224"/>
            <a:ext cx="1368425" cy="357089"/>
          </a:xfrm>
          <a:prstGeom prst="rect">
            <a:avLst/>
          </a:prstGeom>
          <a:solidFill>
            <a:srgbClr val="00B050"/>
          </a:solidFill>
          <a:ln w="9525">
            <a:solidFill>
              <a:schemeClr val="tx1"/>
            </a:solidFill>
            <a:round/>
            <a:headEnd/>
            <a:tailEnd/>
          </a:ln>
          <a:effectLst/>
        </p:spPr>
        <p:txBody>
          <a:bodyPr wrap="none" anchor="ctr"/>
          <a:lstStyle/>
          <a:p>
            <a:pPr algn="ctr"/>
            <a:r>
              <a:rPr lang="en-GB" sz="1400" b="1" dirty="0">
                <a:solidFill>
                  <a:prstClr val="black"/>
                </a:solidFill>
              </a:rPr>
              <a:t>Project activity</a:t>
            </a:r>
          </a:p>
        </p:txBody>
      </p:sp>
      <p:sp>
        <p:nvSpPr>
          <p:cNvPr id="67" name="Line 26"/>
          <p:cNvSpPr>
            <a:spLocks noChangeShapeType="1"/>
          </p:cNvSpPr>
          <p:nvPr/>
        </p:nvSpPr>
        <p:spPr bwMode="auto">
          <a:xfrm flipV="1">
            <a:off x="4039865" y="5157192"/>
            <a:ext cx="0" cy="287487"/>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6" name="TextBox 35"/>
          <p:cNvSpPr txBox="1"/>
          <p:nvPr/>
        </p:nvSpPr>
        <p:spPr>
          <a:xfrm>
            <a:off x="261864" y="1747514"/>
            <a:ext cx="986167" cy="461665"/>
          </a:xfrm>
          <a:prstGeom prst="rect">
            <a:avLst/>
          </a:prstGeom>
          <a:noFill/>
        </p:spPr>
        <p:txBody>
          <a:bodyPr wrap="none" rtlCol="0">
            <a:spAutoFit/>
          </a:bodyPr>
          <a:lstStyle/>
          <a:p>
            <a:r>
              <a:rPr lang="en-GB" dirty="0" smtClean="0">
                <a:solidFill>
                  <a:prstClr val="black"/>
                </a:solidFill>
              </a:rPr>
              <a:t>What?</a:t>
            </a:r>
            <a:endParaRPr lang="en-GB" dirty="0">
              <a:solidFill>
                <a:prstClr val="black"/>
              </a:solidFill>
            </a:endParaRPr>
          </a:p>
        </p:txBody>
      </p:sp>
      <p:sp>
        <p:nvSpPr>
          <p:cNvPr id="79" name="TextBox 78"/>
          <p:cNvSpPr txBox="1"/>
          <p:nvPr/>
        </p:nvSpPr>
        <p:spPr>
          <a:xfrm>
            <a:off x="235790" y="4941168"/>
            <a:ext cx="986167" cy="461665"/>
          </a:xfrm>
          <a:prstGeom prst="rect">
            <a:avLst/>
          </a:prstGeom>
          <a:noFill/>
        </p:spPr>
        <p:txBody>
          <a:bodyPr wrap="none" rtlCol="0">
            <a:spAutoFit/>
          </a:bodyPr>
          <a:lstStyle/>
          <a:p>
            <a:r>
              <a:rPr lang="en-GB" dirty="0" smtClean="0">
                <a:solidFill>
                  <a:prstClr val="black"/>
                </a:solidFill>
              </a:rPr>
              <a:t>What?</a:t>
            </a:r>
            <a:endParaRPr lang="en-GB" dirty="0">
              <a:solidFill>
                <a:prstClr val="black"/>
              </a:solidFill>
            </a:endParaRPr>
          </a:p>
        </p:txBody>
      </p:sp>
      <p:sp>
        <p:nvSpPr>
          <p:cNvPr id="80" name="TextBox 79"/>
          <p:cNvSpPr txBox="1"/>
          <p:nvPr/>
        </p:nvSpPr>
        <p:spPr>
          <a:xfrm>
            <a:off x="179512" y="5984875"/>
            <a:ext cx="918841" cy="461665"/>
          </a:xfrm>
          <a:prstGeom prst="rect">
            <a:avLst/>
          </a:prstGeom>
          <a:noFill/>
        </p:spPr>
        <p:txBody>
          <a:bodyPr wrap="none" rtlCol="0">
            <a:spAutoFit/>
          </a:bodyPr>
          <a:lstStyle/>
          <a:p>
            <a:r>
              <a:rPr lang="en-GB" dirty="0" smtClean="0">
                <a:solidFill>
                  <a:prstClr val="black"/>
                </a:solidFill>
              </a:rPr>
              <a:t>Who?</a:t>
            </a:r>
            <a:endParaRPr lang="en-GB" dirty="0">
              <a:solidFill>
                <a:prstClr val="black"/>
              </a:solidFill>
            </a:endParaRPr>
          </a:p>
        </p:txBody>
      </p:sp>
      <p:sp>
        <p:nvSpPr>
          <p:cNvPr id="81" name="TextBox 80"/>
          <p:cNvSpPr txBox="1"/>
          <p:nvPr/>
        </p:nvSpPr>
        <p:spPr>
          <a:xfrm>
            <a:off x="195171" y="5489773"/>
            <a:ext cx="920445" cy="461665"/>
          </a:xfrm>
          <a:prstGeom prst="rect">
            <a:avLst/>
          </a:prstGeom>
          <a:noFill/>
        </p:spPr>
        <p:txBody>
          <a:bodyPr wrap="none" rtlCol="0">
            <a:spAutoFit/>
          </a:bodyPr>
          <a:lstStyle/>
          <a:p>
            <a:r>
              <a:rPr lang="en-GB" dirty="0" smtClean="0">
                <a:solidFill>
                  <a:prstClr val="black"/>
                </a:solidFill>
              </a:rPr>
              <a:t>How?</a:t>
            </a:r>
            <a:endParaRPr lang="en-GB" dirty="0">
              <a:solidFill>
                <a:prstClr val="black"/>
              </a:solidFill>
            </a:endParaRPr>
          </a:p>
        </p:txBody>
      </p:sp>
      <p:sp>
        <p:nvSpPr>
          <p:cNvPr id="33" name="Line 35"/>
          <p:cNvSpPr>
            <a:spLocks noChangeShapeType="1"/>
          </p:cNvSpPr>
          <p:nvPr/>
        </p:nvSpPr>
        <p:spPr bwMode="auto">
          <a:xfrm flipH="1" flipV="1">
            <a:off x="2808885" y="4405349"/>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35" name="Line 35"/>
          <p:cNvSpPr>
            <a:spLocks noChangeShapeType="1"/>
          </p:cNvSpPr>
          <p:nvPr/>
        </p:nvSpPr>
        <p:spPr bwMode="auto">
          <a:xfrm flipV="1">
            <a:off x="4932040" y="4405350"/>
            <a:ext cx="541695" cy="351475"/>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grpSp>
        <p:nvGrpSpPr>
          <p:cNvPr id="41" name="Group 40"/>
          <p:cNvGrpSpPr/>
          <p:nvPr/>
        </p:nvGrpSpPr>
        <p:grpSpPr>
          <a:xfrm>
            <a:off x="1259632" y="2780928"/>
            <a:ext cx="1640101" cy="1879954"/>
            <a:chOff x="1259632" y="2780928"/>
            <a:chExt cx="1640101" cy="1879954"/>
          </a:xfrm>
        </p:grpSpPr>
        <p:sp>
          <p:nvSpPr>
            <p:cNvPr id="42" name="Rectangle 41"/>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43"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44" name="Isosceles Triangle 43"/>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sp>
          <p:nvSpPr>
            <p:cNvPr id="49" name="Isosceles Triangle 48"/>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cxnSp>
          <p:nvCxnSpPr>
            <p:cNvPr id="51" name="Straight Connector 50"/>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49"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44"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9" idx="0"/>
              <a:endCxn id="49"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p:txBody>
        </p:sp>
      </p:grpSp>
      <p:grpSp>
        <p:nvGrpSpPr>
          <p:cNvPr id="59" name="Group 58"/>
          <p:cNvGrpSpPr/>
          <p:nvPr/>
        </p:nvGrpSpPr>
        <p:grpSpPr>
          <a:xfrm>
            <a:off x="3219931" y="2773182"/>
            <a:ext cx="1640101" cy="1879954"/>
            <a:chOff x="1259632" y="2780928"/>
            <a:chExt cx="1640101" cy="1879954"/>
          </a:xfrm>
        </p:grpSpPr>
        <p:sp>
          <p:nvSpPr>
            <p:cNvPr id="60" name="Rectangle 59"/>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61"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62" name="Isosceles Triangle 61"/>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sp>
          <p:nvSpPr>
            <p:cNvPr id="63" name="Isosceles Triangle 62"/>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cxnSp>
          <p:nvCxnSpPr>
            <p:cNvPr id="64" name="Straight Connector 63"/>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3"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63" idx="0"/>
              <a:endCxn id="63"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p:txBody>
        </p:sp>
      </p:grpSp>
      <p:grpSp>
        <p:nvGrpSpPr>
          <p:cNvPr id="77" name="Group 76"/>
          <p:cNvGrpSpPr/>
          <p:nvPr/>
        </p:nvGrpSpPr>
        <p:grpSpPr>
          <a:xfrm>
            <a:off x="5092139" y="2780928"/>
            <a:ext cx="1640101" cy="1879954"/>
            <a:chOff x="1259632" y="2780928"/>
            <a:chExt cx="1640101" cy="1879954"/>
          </a:xfrm>
        </p:grpSpPr>
        <p:sp>
          <p:nvSpPr>
            <p:cNvPr id="78" name="Rectangle 77"/>
            <p:cNvSpPr/>
            <p:nvPr/>
          </p:nvSpPr>
          <p:spPr>
            <a:xfrm>
              <a:off x="1691680" y="3861048"/>
              <a:ext cx="810767" cy="504056"/>
            </a:xfrm>
            <a:prstGeom prst="rect">
              <a:avLst/>
            </a:prstGeom>
            <a:solidFill>
              <a:srgbClr val="FFC000"/>
            </a:solidFill>
            <a:ln w="9525">
              <a:noFill/>
              <a:round/>
              <a:headEnd/>
              <a:tailEnd/>
            </a:ln>
            <a:effectLst/>
          </p:spPr>
          <p:txBody>
            <a:bodyPr wrap="none" anchor="ctr"/>
            <a:lstStyle/>
            <a:p>
              <a:endParaRPr lang="en-GB" sz="1400" b="1" dirty="0">
                <a:solidFill>
                  <a:prstClr val="black"/>
                </a:solidFill>
              </a:endParaRPr>
            </a:p>
          </p:txBody>
        </p:sp>
        <p:sp>
          <p:nvSpPr>
            <p:cNvPr id="82" name="AutoShape 12"/>
            <p:cNvSpPr>
              <a:spLocks noChangeArrowheads="1"/>
            </p:cNvSpPr>
            <p:nvPr/>
          </p:nvSpPr>
          <p:spPr bwMode="auto">
            <a:xfrm>
              <a:off x="1259632" y="3429000"/>
              <a:ext cx="1640101" cy="432048"/>
            </a:xfrm>
            <a:prstGeom prst="roundRect">
              <a:avLst>
                <a:gd name="adj" fmla="val 16667"/>
              </a:avLst>
            </a:prstGeom>
            <a:solidFill>
              <a:srgbClr val="FFC000"/>
            </a:solidFill>
            <a:ln w="9525">
              <a:solidFill>
                <a:schemeClr val="tx1"/>
              </a:solidFill>
              <a:round/>
              <a:headEnd/>
              <a:tailEnd/>
            </a:ln>
            <a:effectLst/>
          </p:spPr>
          <p:txBody>
            <a:bodyPr wrap="none" anchor="ctr"/>
            <a:lstStyle/>
            <a:p>
              <a:endParaRPr lang="en-GB" sz="1400" b="1" dirty="0">
                <a:solidFill>
                  <a:prstClr val="black"/>
                </a:solidFill>
              </a:endParaRPr>
            </a:p>
          </p:txBody>
        </p:sp>
        <p:sp>
          <p:nvSpPr>
            <p:cNvPr id="83" name="Isosceles Triangle 82"/>
            <p:cNvSpPr/>
            <p:nvPr/>
          </p:nvSpPr>
          <p:spPr>
            <a:xfrm rot="10800000">
              <a:off x="2079682" y="4357358"/>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sp>
          <p:nvSpPr>
            <p:cNvPr id="84" name="Isosceles Triangle 83"/>
            <p:cNvSpPr/>
            <p:nvPr/>
          </p:nvSpPr>
          <p:spPr>
            <a:xfrm rot="10800000">
              <a:off x="1691680" y="4365104"/>
              <a:ext cx="422765" cy="295778"/>
            </a:xfrm>
            <a:prstGeom prst="triangle">
              <a:avLst/>
            </a:prstGeom>
            <a:solidFill>
              <a:srgbClr val="FFC000"/>
            </a:solidFill>
            <a:ln w="9525">
              <a:noFill/>
              <a:round/>
              <a:headEnd/>
              <a:tailEnd/>
            </a:ln>
            <a:effectLst/>
          </p:spPr>
          <p:txBody>
            <a:bodyPr wrap="none" anchor="ctr"/>
            <a:lstStyle/>
            <a:p>
              <a:endParaRPr lang="en-GB" sz="1400" b="1">
                <a:solidFill>
                  <a:prstClr val="black"/>
                </a:solidFill>
                <a:latin typeface="Times New Roman" pitchFamily="18" charset="0"/>
              </a:endParaRPr>
            </a:p>
          </p:txBody>
        </p:sp>
        <p:cxnSp>
          <p:nvCxnSpPr>
            <p:cNvPr id="85" name="Straight Connector 84"/>
            <p:cNvCxnSpPr/>
            <p:nvPr/>
          </p:nvCxnSpPr>
          <p:spPr>
            <a:xfrm>
              <a:off x="1691680"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502447" y="3861048"/>
              <a:ext cx="0" cy="496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84" idx="0"/>
            </p:cNvCxnSpPr>
            <p:nvPr/>
          </p:nvCxnSpPr>
          <p:spPr>
            <a:xfrm>
              <a:off x="1691680" y="4357358"/>
              <a:ext cx="211382" cy="303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83" idx="0"/>
            </p:cNvCxnSpPr>
            <p:nvPr/>
          </p:nvCxnSpPr>
          <p:spPr>
            <a:xfrm>
              <a:off x="2098764" y="4370703"/>
              <a:ext cx="192300" cy="282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4" idx="0"/>
              <a:endCxn id="84" idx="2"/>
            </p:cNvCxnSpPr>
            <p:nvPr/>
          </p:nvCxnSpPr>
          <p:spPr>
            <a:xfrm flipV="1">
              <a:off x="1903062" y="4365104"/>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291064" y="4357358"/>
              <a:ext cx="211383" cy="29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1547664" y="2780928"/>
              <a:ext cx="1152128" cy="699847"/>
            </a:xfrm>
            <a:prstGeom prst="ellipse">
              <a:avLst/>
            </a:prstGeom>
            <a:solidFill>
              <a:srgbClr val="FFC000"/>
            </a:solidFill>
            <a:ln w="9525">
              <a:solidFill>
                <a:schemeClr val="tx1"/>
              </a:solidFill>
              <a:round/>
              <a:headEnd/>
              <a:tailEnd/>
            </a:ln>
            <a:effectLst/>
          </p:spPr>
          <p:txBody>
            <a:bodyPr wrap="none" anchor="ctr"/>
            <a:lstStyle/>
            <a:p>
              <a:endParaRPr lang="en-GB" sz="1400" b="1" dirty="0" smtClean="0">
                <a:solidFill>
                  <a:prstClr val="black"/>
                </a:solidFill>
              </a:endParaRPr>
            </a:p>
            <a:p>
              <a:r>
                <a:rPr lang="en-GB" sz="1400" b="1" dirty="0">
                  <a:solidFill>
                    <a:prstClr val="black"/>
                  </a:solidFill>
                </a:rPr>
                <a:t/>
              </a:r>
              <a:br>
                <a:rPr lang="en-GB" sz="1400" b="1" dirty="0">
                  <a:solidFill>
                    <a:prstClr val="black"/>
                  </a:solidFill>
                </a:rPr>
              </a:br>
              <a:endParaRPr lang="en-GB" sz="1400" b="1" dirty="0">
                <a:solidFill>
                  <a:prstClr val="black"/>
                </a:solidFill>
              </a:endParaRPr>
            </a:p>
          </p:txBody>
        </p:sp>
      </p:grpSp>
      <p:sp>
        <p:nvSpPr>
          <p:cNvPr id="92" name="Line 35"/>
          <p:cNvSpPr>
            <a:spLocks noChangeShapeType="1"/>
          </p:cNvSpPr>
          <p:nvPr/>
        </p:nvSpPr>
        <p:spPr bwMode="auto">
          <a:xfrm flipV="1">
            <a:off x="2325541" y="2276872"/>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93" name="Line 35"/>
          <p:cNvSpPr>
            <a:spLocks noChangeShapeType="1"/>
          </p:cNvSpPr>
          <p:nvPr/>
        </p:nvSpPr>
        <p:spPr bwMode="auto">
          <a:xfrm flipH="1" flipV="1">
            <a:off x="5686155" y="2276872"/>
            <a:ext cx="445615" cy="391583"/>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94" name="Line 35"/>
          <p:cNvSpPr>
            <a:spLocks noChangeShapeType="1"/>
          </p:cNvSpPr>
          <p:nvPr/>
        </p:nvSpPr>
        <p:spPr bwMode="auto">
          <a:xfrm flipV="1">
            <a:off x="4107286" y="2316978"/>
            <a:ext cx="469728" cy="351477"/>
          </a:xfrm>
          <a:prstGeom prst="line">
            <a:avLst/>
          </a:prstGeom>
          <a:noFill/>
          <a:ln w="1270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95" name="Rectangle 2"/>
          <p:cNvSpPr>
            <a:spLocks noChangeArrowheads="1"/>
          </p:cNvSpPr>
          <p:nvPr/>
        </p:nvSpPr>
        <p:spPr bwMode="auto">
          <a:xfrm>
            <a:off x="3426621" y="642174"/>
            <a:ext cx="1800225" cy="338554"/>
          </a:xfrm>
          <a:prstGeom prst="rect">
            <a:avLst/>
          </a:prstGeom>
          <a:solidFill>
            <a:srgbClr val="FF3300"/>
          </a:solidFill>
          <a:ln w="12700">
            <a:solidFill>
              <a:srgbClr val="000000"/>
            </a:solidFill>
            <a:miter lim="800000"/>
            <a:headEnd/>
            <a:tailEnd/>
          </a:ln>
        </p:spPr>
        <p:txBody>
          <a:bodyPr wrap="square">
            <a:spAutoFit/>
          </a:bodyPr>
          <a:lstStyle/>
          <a:p>
            <a:pPr algn="ctr" fontAlgn="auto">
              <a:spcBef>
                <a:spcPts val="1400"/>
              </a:spcBef>
              <a:spcAft>
                <a:spcPts val="1400"/>
              </a:spcAft>
            </a:pPr>
            <a:r>
              <a:rPr lang="en-GB" sz="1600" b="1" kern="0" dirty="0">
                <a:solidFill>
                  <a:srgbClr val="000000"/>
                </a:solidFill>
                <a:cs typeface="Times New Roman" pitchFamily="18" charset="0"/>
              </a:rPr>
              <a:t>Project </a:t>
            </a:r>
            <a:r>
              <a:rPr lang="en-GB" sz="1600" b="1" kern="0" dirty="0" smtClean="0">
                <a:solidFill>
                  <a:srgbClr val="000000"/>
                </a:solidFill>
                <a:cs typeface="Times New Roman" pitchFamily="18" charset="0"/>
              </a:rPr>
              <a:t>Objective</a:t>
            </a:r>
          </a:p>
        </p:txBody>
      </p:sp>
      <p:sp>
        <p:nvSpPr>
          <p:cNvPr id="96" name="Line 35"/>
          <p:cNvSpPr>
            <a:spLocks noChangeShapeType="1"/>
          </p:cNvSpPr>
          <p:nvPr/>
        </p:nvSpPr>
        <p:spPr bwMode="auto">
          <a:xfrm flipH="1" flipV="1">
            <a:off x="4393334" y="4502193"/>
            <a:ext cx="63946" cy="297656"/>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
        <p:nvSpPr>
          <p:cNvPr id="97" name="Line 35"/>
          <p:cNvSpPr>
            <a:spLocks noChangeShapeType="1"/>
          </p:cNvSpPr>
          <p:nvPr/>
        </p:nvSpPr>
        <p:spPr bwMode="auto">
          <a:xfrm flipH="1" flipV="1">
            <a:off x="2470474" y="4476794"/>
            <a:ext cx="63946" cy="297656"/>
          </a:xfrm>
          <a:prstGeom prst="line">
            <a:avLst/>
          </a:prstGeom>
          <a:noFill/>
          <a:ln w="63500">
            <a:solidFill>
              <a:srgbClr val="00B050">
                <a:alpha val="63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prstClr val="black"/>
              </a:solidFill>
            </a:endParaRPr>
          </a:p>
        </p:txBody>
      </p:sp>
    </p:spTree>
    <p:extLst>
      <p:ext uri="{BB962C8B-B14F-4D97-AF65-F5344CB8AC3E}">
        <p14:creationId xmlns:p14="http://schemas.microsoft.com/office/powerpoint/2010/main" val="12398453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5877272"/>
            <a:ext cx="2627784" cy="936104"/>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1214478" y="318592"/>
            <a:ext cx="6781800" cy="806152"/>
          </a:xfrm>
        </p:spPr>
        <p:txBody>
          <a:bodyPr/>
          <a:lstStyle/>
          <a:p>
            <a:r>
              <a:rPr lang="en-US" dirty="0" smtClean="0"/>
              <a:t>Inter-related challenges that stimulated the development of OM</a:t>
            </a:r>
            <a:endParaRPr lang="en-US" dirty="0"/>
          </a:p>
        </p:txBody>
      </p:sp>
      <p:sp>
        <p:nvSpPr>
          <p:cNvPr id="10" name="Rectangle 8"/>
          <p:cNvSpPr>
            <a:spLocks noChangeArrowheads="1"/>
          </p:cNvSpPr>
          <p:nvPr/>
        </p:nvSpPr>
        <p:spPr bwMode="auto">
          <a:xfrm>
            <a:off x="107504" y="1312118"/>
            <a:ext cx="2971800" cy="1200329"/>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GB" sz="2400" b="1" dirty="0" smtClean="0">
                <a:latin typeface="+mn-lt"/>
              </a:rPr>
              <a:t>Changes are complex and do not move in a linear way</a:t>
            </a:r>
            <a:endParaRPr lang="en-GB" sz="2400" b="1" dirty="0">
              <a:latin typeface="+mn-lt"/>
            </a:endParaRPr>
          </a:p>
        </p:txBody>
      </p:sp>
      <p:grpSp>
        <p:nvGrpSpPr>
          <p:cNvPr id="11" name="Group 13"/>
          <p:cNvGrpSpPr>
            <a:grpSpLocks/>
          </p:cNvGrpSpPr>
          <p:nvPr/>
        </p:nvGrpSpPr>
        <p:grpSpPr bwMode="auto">
          <a:xfrm>
            <a:off x="3203848" y="1399629"/>
            <a:ext cx="2711450" cy="4765675"/>
            <a:chOff x="6215074" y="1987751"/>
            <a:chExt cx="2711450" cy="4765365"/>
          </a:xfrm>
        </p:grpSpPr>
        <p:pic>
          <p:nvPicPr>
            <p:cNvPr id="12" name="Picture 15" descr="Partnership"/>
            <p:cNvPicPr>
              <a:picLocks noChangeAspect="1" noChangeArrowheads="1"/>
            </p:cNvPicPr>
            <p:nvPr/>
          </p:nvPicPr>
          <p:blipFill>
            <a:blip r:embed="rId3" cstate="print"/>
            <a:srcRect/>
            <a:stretch>
              <a:fillRect/>
            </a:stretch>
          </p:blipFill>
          <p:spPr bwMode="auto">
            <a:xfrm>
              <a:off x="6215074" y="3628915"/>
              <a:ext cx="2711450" cy="3124201"/>
            </a:xfrm>
            <a:prstGeom prst="rect">
              <a:avLst/>
            </a:prstGeom>
            <a:noFill/>
            <a:ln w="9525">
              <a:noFill/>
              <a:miter lim="800000"/>
              <a:headEnd/>
              <a:tailEnd/>
            </a:ln>
          </p:spPr>
        </p:pic>
        <p:sp>
          <p:nvSpPr>
            <p:cNvPr id="13" name="Rectangle 17"/>
            <p:cNvSpPr>
              <a:spLocks noChangeArrowheads="1"/>
            </p:cNvSpPr>
            <p:nvPr/>
          </p:nvSpPr>
          <p:spPr bwMode="auto">
            <a:xfrm>
              <a:off x="6324611" y="1987751"/>
              <a:ext cx="2590800" cy="1200251"/>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GB" sz="2400" b="1" dirty="0" smtClean="0">
                  <a:latin typeface="+mn-lt"/>
                </a:rPr>
                <a:t>Development is done by and for people</a:t>
              </a:r>
              <a:endParaRPr lang="en-GB" sz="2400" b="1" dirty="0">
                <a:latin typeface="+mn-lt"/>
              </a:endParaRPr>
            </a:p>
          </p:txBody>
        </p:sp>
      </p:grpSp>
      <p:grpSp>
        <p:nvGrpSpPr>
          <p:cNvPr id="5" name="Group 4"/>
          <p:cNvGrpSpPr/>
          <p:nvPr/>
        </p:nvGrpSpPr>
        <p:grpSpPr>
          <a:xfrm>
            <a:off x="6119812" y="1201976"/>
            <a:ext cx="2857500" cy="5140533"/>
            <a:chOff x="6119812" y="1201976"/>
            <a:chExt cx="2857500" cy="5140533"/>
          </a:xfrm>
        </p:grpSpPr>
        <p:sp>
          <p:nvSpPr>
            <p:cNvPr id="7" name="Rectangle 16"/>
            <p:cNvSpPr>
              <a:spLocks noChangeArrowheads="1"/>
            </p:cNvSpPr>
            <p:nvPr/>
          </p:nvSpPr>
          <p:spPr bwMode="auto">
            <a:xfrm>
              <a:off x="6262687" y="1201976"/>
              <a:ext cx="2714625" cy="1938992"/>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en-GB" sz="2400" b="1" dirty="0" smtClean="0">
                  <a:latin typeface="+mn-lt"/>
                </a:rPr>
                <a:t>A project can influence outcomes but cannot control them</a:t>
              </a:r>
              <a:endParaRPr lang="en-GB" sz="2400" b="1"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812" y="3284984"/>
              <a:ext cx="2857500" cy="3057525"/>
            </a:xfrm>
            <a:prstGeom prst="rect">
              <a:avLst/>
            </a:prstGeom>
          </p:spPr>
        </p:pic>
      </p:grpSp>
      <p:grpSp>
        <p:nvGrpSpPr>
          <p:cNvPr id="6" name="Group 5"/>
          <p:cNvGrpSpPr/>
          <p:nvPr/>
        </p:nvGrpSpPr>
        <p:grpSpPr>
          <a:xfrm>
            <a:off x="145604" y="6444044"/>
            <a:ext cx="8931691" cy="425455"/>
            <a:chOff x="145604" y="6444044"/>
            <a:chExt cx="8931691" cy="425455"/>
          </a:xfrm>
        </p:grpSpPr>
        <p:sp>
          <p:nvSpPr>
            <p:cNvPr id="4" name="TextBox 3"/>
            <p:cNvSpPr txBox="1"/>
            <p:nvPr/>
          </p:nvSpPr>
          <p:spPr>
            <a:xfrm>
              <a:off x="145604" y="6452949"/>
              <a:ext cx="1544012" cy="369332"/>
            </a:xfrm>
            <a:prstGeom prst="rect">
              <a:avLst/>
            </a:prstGeom>
            <a:noFill/>
          </p:spPr>
          <p:txBody>
            <a:bodyPr wrap="none" rtlCol="0">
              <a:spAutoFit/>
            </a:bodyPr>
            <a:lstStyle/>
            <a:p>
              <a:r>
                <a:rPr lang="en-GB" sz="1800" b="1" dirty="0" smtClean="0">
                  <a:solidFill>
                    <a:srgbClr val="CC9900"/>
                  </a:solidFill>
                </a:rPr>
                <a:t>Non-causality</a:t>
              </a:r>
              <a:endParaRPr lang="en-GB" sz="1800" b="1" dirty="0">
                <a:solidFill>
                  <a:srgbClr val="CC9900"/>
                </a:solidFill>
              </a:endParaRPr>
            </a:p>
          </p:txBody>
        </p:sp>
        <p:sp>
          <p:nvSpPr>
            <p:cNvPr id="14" name="TextBox 13"/>
            <p:cNvSpPr txBox="1"/>
            <p:nvPr/>
          </p:nvSpPr>
          <p:spPr>
            <a:xfrm>
              <a:off x="3635896" y="6500167"/>
              <a:ext cx="1950214" cy="369332"/>
            </a:xfrm>
            <a:prstGeom prst="rect">
              <a:avLst/>
            </a:prstGeom>
            <a:noFill/>
          </p:spPr>
          <p:txBody>
            <a:bodyPr wrap="none" rtlCol="0">
              <a:spAutoFit/>
            </a:bodyPr>
            <a:lstStyle/>
            <a:p>
              <a:r>
                <a:rPr lang="en-GB" sz="1800" b="1" dirty="0" smtClean="0">
                  <a:solidFill>
                    <a:srgbClr val="CC9900"/>
                  </a:solidFill>
                </a:rPr>
                <a:t>Control of change</a:t>
              </a:r>
              <a:endParaRPr lang="en-GB" sz="1800" b="1" dirty="0">
                <a:solidFill>
                  <a:srgbClr val="CC9900"/>
                </a:solidFill>
              </a:endParaRPr>
            </a:p>
          </p:txBody>
        </p:sp>
        <p:sp>
          <p:nvSpPr>
            <p:cNvPr id="15" name="TextBox 14"/>
            <p:cNvSpPr txBox="1"/>
            <p:nvPr/>
          </p:nvSpPr>
          <p:spPr>
            <a:xfrm>
              <a:off x="6084168" y="6444044"/>
              <a:ext cx="2993127" cy="369332"/>
            </a:xfrm>
            <a:prstGeom prst="rect">
              <a:avLst/>
            </a:prstGeom>
            <a:noFill/>
          </p:spPr>
          <p:txBody>
            <a:bodyPr wrap="none" rtlCol="0">
              <a:spAutoFit/>
            </a:bodyPr>
            <a:lstStyle/>
            <a:p>
              <a:r>
                <a:rPr lang="en-GB" sz="1800" b="1" dirty="0">
                  <a:solidFill>
                    <a:srgbClr val="CC9900"/>
                  </a:solidFill>
                </a:rPr>
                <a:t>Contribution not attribution</a:t>
              </a:r>
            </a:p>
          </p:txBody>
        </p: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09" y="3068960"/>
            <a:ext cx="2987058" cy="2232248"/>
          </a:xfrm>
          <a:prstGeom prst="rect">
            <a:avLst/>
          </a:prstGeom>
        </p:spPr>
      </p:pic>
    </p:spTree>
    <p:extLst>
      <p:ext uri="{BB962C8B-B14F-4D97-AF65-F5344CB8AC3E}">
        <p14:creationId xmlns:p14="http://schemas.microsoft.com/office/powerpoint/2010/main" val="227444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4" y="2797113"/>
            <a:ext cx="1905000" cy="2200275"/>
          </a:xfrm>
          <a:prstGeom prst="rect">
            <a:avLst/>
          </a:prstGeom>
        </p:spPr>
      </p:pic>
      <p:sp>
        <p:nvSpPr>
          <p:cNvPr id="3" name="Footer Placeholder 2"/>
          <p:cNvSpPr>
            <a:spLocks noGrp="1"/>
          </p:cNvSpPr>
          <p:nvPr>
            <p:ph type="ftr" sz="quarter" idx="11"/>
          </p:nvPr>
        </p:nvSpPr>
        <p:spPr/>
        <p:txBody>
          <a:bodyPr/>
          <a:lstStyle/>
          <a:p>
            <a:r>
              <a:rPr lang="en-US" dirty="0" smtClean="0">
                <a:solidFill>
                  <a:prstClr val="black"/>
                </a:solidFill>
              </a:rPr>
              <a:t>The Cameroon Biosecurity Project</a:t>
            </a:r>
            <a:endParaRPr lang="en-US" dirty="0">
              <a:solidFill>
                <a:prstClr val="black"/>
              </a:solidFill>
            </a:endParaRPr>
          </a:p>
        </p:txBody>
      </p:sp>
      <p:sp>
        <p:nvSpPr>
          <p:cNvPr id="5" name="Oval Callout 4"/>
          <p:cNvSpPr/>
          <p:nvPr/>
        </p:nvSpPr>
        <p:spPr>
          <a:xfrm>
            <a:off x="539552" y="1844824"/>
            <a:ext cx="5688632" cy="1512168"/>
          </a:xfrm>
          <a:prstGeom prst="wedgeEllipseCallout">
            <a:avLst>
              <a:gd name="adj1" fmla="val 66938"/>
              <a:gd name="adj2" fmla="val 11461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itle 1"/>
          <p:cNvSpPr>
            <a:spLocks noGrp="1"/>
          </p:cNvSpPr>
          <p:nvPr>
            <p:ph type="title"/>
          </p:nvPr>
        </p:nvSpPr>
        <p:spPr>
          <a:xfrm>
            <a:off x="971600" y="2348880"/>
            <a:ext cx="4896544" cy="1152128"/>
          </a:xfrm>
        </p:spPr>
        <p:txBody>
          <a:bodyPr>
            <a:noAutofit/>
          </a:bodyPr>
          <a:lstStyle/>
          <a:p>
            <a:pPr algn="ctr"/>
            <a:r>
              <a:rPr lang="en-GB" sz="2800" i="1" dirty="0"/>
              <a:t>plans are useless but planning is indispensable</a:t>
            </a:r>
            <a:r>
              <a:rPr lang="en-GB" sz="2800" dirty="0" smtClean="0"/>
              <a:t>. </a:t>
            </a:r>
            <a:r>
              <a:rPr lang="en-GB" sz="2800" dirty="0"/>
              <a:t/>
            </a:r>
            <a:br>
              <a:rPr lang="en-GB" sz="2800" dirty="0"/>
            </a:br>
            <a:endParaRPr lang="en-US" sz="2800" dirty="0"/>
          </a:p>
        </p:txBody>
      </p:sp>
      <p:sp>
        <p:nvSpPr>
          <p:cNvPr id="7" name="TextBox 6"/>
          <p:cNvSpPr txBox="1"/>
          <p:nvPr/>
        </p:nvSpPr>
        <p:spPr>
          <a:xfrm>
            <a:off x="6083791" y="5055567"/>
            <a:ext cx="3013967" cy="461665"/>
          </a:xfrm>
          <a:prstGeom prst="rect">
            <a:avLst/>
          </a:prstGeom>
          <a:noFill/>
        </p:spPr>
        <p:txBody>
          <a:bodyPr wrap="none" rtlCol="0">
            <a:spAutoFit/>
          </a:bodyPr>
          <a:lstStyle/>
          <a:p>
            <a:r>
              <a:rPr lang="en-GB" dirty="0"/>
              <a:t>Dwight D. Eisenhower</a:t>
            </a:r>
          </a:p>
        </p:txBody>
      </p:sp>
    </p:spTree>
    <p:extLst>
      <p:ext uri="{BB962C8B-B14F-4D97-AF65-F5344CB8AC3E}">
        <p14:creationId xmlns:p14="http://schemas.microsoft.com/office/powerpoint/2010/main" val="7403046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Principles of use</a:t>
            </a:r>
            <a:endParaRPr lang="en-GB" dirty="0"/>
          </a:p>
        </p:txBody>
      </p:sp>
      <p:sp>
        <p:nvSpPr>
          <p:cNvPr id="3" name="Content Placeholder 2"/>
          <p:cNvSpPr>
            <a:spLocks noGrp="1"/>
          </p:cNvSpPr>
          <p:nvPr>
            <p:ph idx="1"/>
          </p:nvPr>
        </p:nvSpPr>
        <p:spPr/>
        <p:txBody>
          <a:bodyPr/>
          <a:lstStyle/>
          <a:p>
            <a:r>
              <a:rPr lang="nl-BE" sz="2400" dirty="0"/>
              <a:t>Flexibility</a:t>
            </a:r>
          </a:p>
          <a:p>
            <a:pPr lvl="1"/>
            <a:r>
              <a:rPr lang="nl-BE" sz="2000" dirty="0"/>
              <a:t>OM needs to be adapted to use in your specific context.</a:t>
            </a:r>
          </a:p>
          <a:p>
            <a:pPr lvl="1"/>
            <a:r>
              <a:rPr lang="nl-BE" sz="2000" dirty="0" smtClean="0"/>
              <a:t>It is not </a:t>
            </a:r>
            <a:r>
              <a:rPr lang="nl-BE" sz="2000" dirty="0"/>
              <a:t>a fixed route but a guide for the journey we take.</a:t>
            </a:r>
            <a:endParaRPr lang="en-GB" sz="2000" dirty="0"/>
          </a:p>
          <a:p>
            <a:pPr lvl="1"/>
            <a:endParaRPr lang="nl-BE" sz="2000" dirty="0"/>
          </a:p>
          <a:p>
            <a:r>
              <a:rPr lang="nl-BE" sz="2400" dirty="0"/>
              <a:t>Participatory</a:t>
            </a:r>
          </a:p>
          <a:p>
            <a:pPr lvl="1"/>
            <a:r>
              <a:rPr lang="nl-BE" sz="2000" dirty="0"/>
              <a:t>OM implies dialogue and collaboration with partners.</a:t>
            </a:r>
          </a:p>
          <a:p>
            <a:pPr lvl="1"/>
            <a:r>
              <a:rPr lang="nl-BE" sz="2000" dirty="0"/>
              <a:t>We co-create the ´map´ with our partners.</a:t>
            </a:r>
          </a:p>
          <a:p>
            <a:pPr lvl="1"/>
            <a:endParaRPr lang="nl-BE" sz="2000" dirty="0"/>
          </a:p>
          <a:p>
            <a:r>
              <a:rPr lang="nl-BE" sz="2400" dirty="0"/>
              <a:t>Evaluative thinking</a:t>
            </a:r>
          </a:p>
          <a:p>
            <a:pPr lvl="1"/>
            <a:r>
              <a:rPr lang="nl-BE" sz="2000" dirty="0"/>
              <a:t>Fosters a reflective practice, organisational &amp; social learning</a:t>
            </a:r>
            <a:r>
              <a:rPr lang="nl-BE" sz="2000" dirty="0" smtClean="0"/>
              <a:t>.</a:t>
            </a:r>
            <a:endParaRPr lang="nl-BE" sz="2000"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5" name="Content Placeholder 2"/>
          <p:cNvSpPr txBox="1">
            <a:spLocks/>
          </p:cNvSpPr>
          <p:nvPr/>
        </p:nvSpPr>
        <p:spPr>
          <a:xfrm>
            <a:off x="6982172" y="5834881"/>
            <a:ext cx="1885256" cy="446856"/>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marL="0" indent="0" algn="r">
              <a:buNone/>
            </a:pPr>
            <a:r>
              <a:rPr lang="en-GB" sz="2000" dirty="0" smtClean="0"/>
              <a:t>Continued…</a:t>
            </a:r>
          </a:p>
          <a:p>
            <a:endParaRPr lang="en-GB" sz="2000" dirty="0" smtClean="0"/>
          </a:p>
          <a:p>
            <a:endParaRPr lang="en-US" dirty="0"/>
          </a:p>
        </p:txBody>
      </p:sp>
    </p:spTree>
    <p:extLst>
      <p:ext uri="{BB962C8B-B14F-4D97-AF65-F5344CB8AC3E}">
        <p14:creationId xmlns:p14="http://schemas.microsoft.com/office/powerpoint/2010/main" val="19653528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384"/>
            <a:ext cx="8280920" cy="1152128"/>
          </a:xfrm>
        </p:spPr>
        <p:txBody>
          <a:bodyPr/>
          <a:lstStyle/>
          <a:p>
            <a:pPr algn="ctr"/>
            <a:r>
              <a:rPr lang="en-GB" dirty="0"/>
              <a:t>Attribution or Contribution?</a:t>
            </a:r>
            <a:br>
              <a:rPr lang="en-GB" dirty="0"/>
            </a:br>
            <a:r>
              <a:rPr lang="en-GB" dirty="0"/>
              <a:t>How does your project make a difference?</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grpSp>
        <p:nvGrpSpPr>
          <p:cNvPr id="10" name="Group 9"/>
          <p:cNvGrpSpPr/>
          <p:nvPr/>
        </p:nvGrpSpPr>
        <p:grpSpPr>
          <a:xfrm>
            <a:off x="457200" y="1916832"/>
            <a:ext cx="8077200" cy="2286000"/>
            <a:chOff x="457200" y="1916832"/>
            <a:chExt cx="8077200" cy="2286000"/>
          </a:xfrm>
        </p:grpSpPr>
        <p:sp>
          <p:nvSpPr>
            <p:cNvPr id="5" name="Line 2"/>
            <p:cNvSpPr>
              <a:spLocks noChangeShapeType="1"/>
            </p:cNvSpPr>
            <p:nvPr/>
          </p:nvSpPr>
          <p:spPr bwMode="auto">
            <a:xfrm>
              <a:off x="457200" y="1916832"/>
              <a:ext cx="8077200" cy="2286000"/>
            </a:xfrm>
            <a:prstGeom prst="line">
              <a:avLst/>
            </a:prstGeom>
            <a:noFill/>
            <a:ln w="63500">
              <a:solidFill>
                <a:srgbClr val="930000"/>
              </a:solidFill>
              <a:prstDash val="dash"/>
              <a:round/>
              <a:headEnd/>
              <a:tailEnd type="triangle"/>
            </a:ln>
            <a:extLst>
              <a:ext uri="{909E8E84-426E-40DD-AFC4-6F175D3DCCD1}">
                <a14:hiddenFill xmlns:a14="http://schemas.microsoft.com/office/drawing/2010/main">
                  <a:noFill/>
                </a14:hiddenFill>
              </a:ext>
            </a:extLst>
          </p:spPr>
          <p:txBody>
            <a:bodyPr/>
            <a:lstStyle/>
            <a:p>
              <a:endParaRPr lang="en-GB" dirty="0"/>
            </a:p>
          </p:txBody>
        </p:sp>
        <p:sp>
          <p:nvSpPr>
            <p:cNvPr id="7" name="Rectangle 4"/>
            <p:cNvSpPr>
              <a:spLocks/>
            </p:cNvSpPr>
            <p:nvPr/>
          </p:nvSpPr>
          <p:spPr bwMode="auto">
            <a:xfrm rot="902724">
              <a:off x="661988" y="2289894"/>
              <a:ext cx="473233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82588" indent="-342900">
                <a:lnSpc>
                  <a:spcPct val="90000"/>
                </a:lnSpc>
                <a:spcBef>
                  <a:spcPts val="1050"/>
                </a:spcBef>
              </a:pPr>
              <a:r>
                <a:rPr lang="en-US" dirty="0" smtClean="0">
                  <a:solidFill>
                    <a:srgbClr val="930000"/>
                  </a:solidFill>
                  <a:cs typeface="Arial" charset="0"/>
                  <a:sym typeface="Arial" charset="0"/>
                </a:rPr>
                <a:t>project </a:t>
              </a:r>
              <a:r>
                <a:rPr lang="en-US" dirty="0">
                  <a:solidFill>
                    <a:srgbClr val="930000"/>
                  </a:solidFill>
                  <a:cs typeface="Arial" charset="0"/>
                  <a:sym typeface="Arial" charset="0"/>
                </a:rPr>
                <a:t>influence decreases</a:t>
              </a:r>
            </a:p>
          </p:txBody>
        </p:sp>
      </p:grpSp>
      <p:pic>
        <p:nvPicPr>
          <p:cNvPr id="8"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117232"/>
            <a:ext cx="90090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381000" y="2526432"/>
            <a:ext cx="8077200" cy="2209800"/>
            <a:chOff x="381000" y="2526432"/>
            <a:chExt cx="8077200" cy="2209800"/>
          </a:xfrm>
        </p:grpSpPr>
        <p:sp>
          <p:nvSpPr>
            <p:cNvPr id="6" name="Line 3"/>
            <p:cNvSpPr>
              <a:spLocks noChangeShapeType="1"/>
            </p:cNvSpPr>
            <p:nvPr/>
          </p:nvSpPr>
          <p:spPr bwMode="auto">
            <a:xfrm rot="10800000" flipH="1">
              <a:off x="457200" y="2526432"/>
              <a:ext cx="8001000" cy="2209800"/>
            </a:xfrm>
            <a:prstGeom prst="line">
              <a:avLst/>
            </a:prstGeom>
            <a:noFill/>
            <a:ln w="63500">
              <a:solidFill>
                <a:srgbClr val="510000"/>
              </a:solidFill>
              <a:round/>
              <a:headEnd/>
              <a:tailEnd type="triangle"/>
            </a:ln>
            <a:extLst>
              <a:ext uri="{909E8E84-426E-40DD-AFC4-6F175D3DCCD1}">
                <a14:hiddenFill xmlns:a14="http://schemas.microsoft.com/office/drawing/2010/main">
                  <a:noFill/>
                </a14:hiddenFill>
              </a:ext>
            </a:extLst>
          </p:spPr>
          <p:txBody>
            <a:bodyPr/>
            <a:lstStyle/>
            <a:p>
              <a:endParaRPr lang="en-GB" dirty="0"/>
            </a:p>
          </p:txBody>
        </p:sp>
        <p:sp>
          <p:nvSpPr>
            <p:cNvPr id="9" name="Rectangle 8"/>
            <p:cNvSpPr>
              <a:spLocks/>
            </p:cNvSpPr>
            <p:nvPr/>
          </p:nvSpPr>
          <p:spPr bwMode="auto">
            <a:xfrm rot="20638983">
              <a:off x="381000" y="3694832"/>
              <a:ext cx="5283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82588" indent="-342900">
                <a:lnSpc>
                  <a:spcPct val="90000"/>
                </a:lnSpc>
                <a:spcBef>
                  <a:spcPts val="1050"/>
                </a:spcBef>
              </a:pPr>
              <a:r>
                <a:rPr lang="en-US" dirty="0">
                  <a:solidFill>
                    <a:srgbClr val="510000"/>
                  </a:solidFill>
                  <a:cs typeface="Arial" charset="0"/>
                  <a:sym typeface="Arial" charset="0"/>
                </a:rPr>
                <a:t>community capacity &amp; ownership increases</a:t>
              </a:r>
            </a:p>
          </p:txBody>
        </p:sp>
      </p:grpSp>
    </p:spTree>
    <p:extLst>
      <p:ext uri="{BB962C8B-B14F-4D97-AF65-F5344CB8AC3E}">
        <p14:creationId xmlns:p14="http://schemas.microsoft.com/office/powerpoint/2010/main" val="192464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focus of Outcome Mapping</a:t>
            </a: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5" name="Line 2"/>
          <p:cNvSpPr>
            <a:spLocks noChangeShapeType="1"/>
          </p:cNvSpPr>
          <p:nvPr/>
        </p:nvSpPr>
        <p:spPr bwMode="auto">
          <a:xfrm>
            <a:off x="457200" y="1524000"/>
            <a:ext cx="8077200" cy="2286000"/>
          </a:xfrm>
          <a:prstGeom prst="line">
            <a:avLst/>
          </a:prstGeom>
          <a:noFill/>
          <a:ln w="63500">
            <a:solidFill>
              <a:srgbClr val="930000"/>
            </a:solidFill>
            <a:prstDash val="dash"/>
            <a:round/>
            <a:headEnd/>
            <a:tailEnd type="triangle"/>
          </a:ln>
          <a:extLst>
            <a:ext uri="{909E8E84-426E-40DD-AFC4-6F175D3DCCD1}">
              <a14:hiddenFill xmlns:a14="http://schemas.microsoft.com/office/drawing/2010/main">
                <a:noFill/>
              </a14:hiddenFill>
            </a:ext>
          </a:extLst>
        </p:spPr>
        <p:txBody>
          <a:bodyPr/>
          <a:lstStyle/>
          <a:p>
            <a:endParaRPr lang="en-US" dirty="0"/>
          </a:p>
        </p:txBody>
      </p:sp>
      <p:sp>
        <p:nvSpPr>
          <p:cNvPr id="6" name="Line 3"/>
          <p:cNvSpPr>
            <a:spLocks noChangeShapeType="1"/>
          </p:cNvSpPr>
          <p:nvPr/>
        </p:nvSpPr>
        <p:spPr bwMode="auto">
          <a:xfrm rot="10800000" flipH="1">
            <a:off x="457200" y="2133600"/>
            <a:ext cx="8001000" cy="2209800"/>
          </a:xfrm>
          <a:prstGeom prst="line">
            <a:avLst/>
          </a:prstGeom>
          <a:noFill/>
          <a:ln w="63500">
            <a:solidFill>
              <a:srgbClr val="510000"/>
            </a:solidFill>
            <a:round/>
            <a:headEnd/>
            <a:tailEnd type="triangle"/>
          </a:ln>
          <a:extLst>
            <a:ext uri="{909E8E84-426E-40DD-AFC4-6F175D3DCCD1}">
              <a14:hiddenFill xmlns:a14="http://schemas.microsoft.com/office/drawing/2010/main">
                <a:noFill/>
              </a14:hiddenFill>
            </a:ext>
          </a:extLst>
        </p:spPr>
        <p:txBody>
          <a:bodyPr/>
          <a:lstStyle/>
          <a:p>
            <a:endParaRPr lang="en-US" dirty="0"/>
          </a:p>
        </p:txBody>
      </p:sp>
      <p:sp>
        <p:nvSpPr>
          <p:cNvPr id="7" name="Rectangle 4"/>
          <p:cNvSpPr>
            <a:spLocks/>
          </p:cNvSpPr>
          <p:nvPr/>
        </p:nvSpPr>
        <p:spPr bwMode="auto">
          <a:xfrm rot="902724">
            <a:off x="661988" y="1897063"/>
            <a:ext cx="47323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82588" indent="-342900" algn="l" eaLnBrk="1" hangingPunct="1">
              <a:lnSpc>
                <a:spcPct val="90000"/>
              </a:lnSpc>
              <a:spcBef>
                <a:spcPts val="1050"/>
              </a:spcBef>
            </a:pPr>
            <a:r>
              <a:rPr lang="en-US" sz="1800" dirty="0" smtClean="0">
                <a:solidFill>
                  <a:srgbClr val="930000"/>
                </a:solidFill>
                <a:cs typeface="Arial" pitchFamily="34" charset="0"/>
                <a:sym typeface="Arial" pitchFamily="34" charset="0"/>
              </a:rPr>
              <a:t>Project influence </a:t>
            </a:r>
            <a:r>
              <a:rPr lang="en-US" sz="1800" dirty="0">
                <a:solidFill>
                  <a:srgbClr val="930000"/>
                </a:solidFill>
                <a:cs typeface="Arial" pitchFamily="34" charset="0"/>
                <a:sym typeface="Arial" pitchFamily="34" charset="0"/>
              </a:rPr>
              <a:t>decreases (is replaced)</a:t>
            </a:r>
          </a:p>
        </p:txBody>
      </p:sp>
      <p:sp>
        <p:nvSpPr>
          <p:cNvPr id="8" name="Oval 5"/>
          <p:cNvSpPr>
            <a:spLocks noChangeArrowheads="1"/>
          </p:cNvSpPr>
          <p:nvPr/>
        </p:nvSpPr>
        <p:spPr bwMode="auto">
          <a:xfrm rot="20690071">
            <a:off x="3209925" y="2509838"/>
            <a:ext cx="4714875" cy="995362"/>
          </a:xfrm>
          <a:prstGeom prst="ellipse">
            <a:avLst/>
          </a:prstGeom>
          <a:solidFill>
            <a:srgbClr val="008000">
              <a:alpha val="14902"/>
            </a:srgbClr>
          </a:solidFill>
          <a:ln w="15875" cap="rnd" cmpd="thickThin" algn="ctr">
            <a:solidFill>
              <a:srgbClr val="003300"/>
            </a:solidFill>
            <a:prstDash val="sysDot"/>
            <a:round/>
            <a:headEnd/>
            <a:tailEnd/>
          </a:ln>
        </p:spPr>
        <p:txBody>
          <a:bodyPr wrap="none" rIns="132080" anchor="ctr"/>
          <a:lstStyle/>
          <a:p>
            <a:endParaRPr lang="en-GB" dirty="0"/>
          </a:p>
        </p:txBody>
      </p:sp>
      <p:grpSp>
        <p:nvGrpSpPr>
          <p:cNvPr id="3" name="Group 2"/>
          <p:cNvGrpSpPr/>
          <p:nvPr/>
        </p:nvGrpSpPr>
        <p:grpSpPr>
          <a:xfrm>
            <a:off x="5257800" y="1828800"/>
            <a:ext cx="2590800" cy="4114800"/>
            <a:chOff x="5257800" y="1828800"/>
            <a:chExt cx="2590800" cy="4114800"/>
          </a:xfrm>
        </p:grpSpPr>
        <p:sp>
          <p:nvSpPr>
            <p:cNvPr id="9" name="Text Box 6"/>
            <p:cNvSpPr txBox="1">
              <a:spLocks noChangeArrowheads="1"/>
            </p:cNvSpPr>
            <p:nvPr/>
          </p:nvSpPr>
          <p:spPr bwMode="auto">
            <a:xfrm>
              <a:off x="5257800" y="19050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lgn="ctr">
                  <a:solidFill>
                    <a:srgbClr val="000000"/>
                  </a:solidFill>
                  <a:miter lim="800000"/>
                  <a:headEnd/>
                  <a:tailEnd/>
                </a14:hiddenLine>
              </a:ext>
            </a:extLst>
          </p:spPr>
          <p:txBody>
            <a:bodyPr rIns="13208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eaLnBrk="1" hangingPunct="1"/>
              <a:r>
                <a:rPr lang="en-US" sz="2000" b="1" dirty="0">
                  <a:solidFill>
                    <a:srgbClr val="06943C"/>
                  </a:solidFill>
                </a:rPr>
                <a:t>changed behavior</a:t>
              </a:r>
            </a:p>
          </p:txBody>
        </p:sp>
        <p:sp>
          <p:nvSpPr>
            <p:cNvPr id="10" name="Rectangle 8"/>
            <p:cNvSpPr>
              <a:spLocks noChangeArrowheads="1"/>
            </p:cNvSpPr>
            <p:nvPr/>
          </p:nvSpPr>
          <p:spPr bwMode="auto">
            <a:xfrm>
              <a:off x="5334000" y="1828800"/>
              <a:ext cx="2362200" cy="4114800"/>
            </a:xfrm>
            <a:prstGeom prst="rect">
              <a:avLst/>
            </a:prstGeom>
            <a:solidFill>
              <a:srgbClr val="99FF99">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p>
          </p:txBody>
        </p:sp>
      </p:grpSp>
      <p:pic>
        <p:nvPicPr>
          <p:cNvPr id="11"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4724400"/>
            <a:ext cx="90090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p:cNvSpPr>
            <a:spLocks/>
          </p:cNvSpPr>
          <p:nvPr/>
        </p:nvSpPr>
        <p:spPr bwMode="auto">
          <a:xfrm rot="20638983">
            <a:off x="381000" y="3302000"/>
            <a:ext cx="5283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82588" indent="-342900" algn="l" eaLnBrk="1" hangingPunct="1">
              <a:lnSpc>
                <a:spcPct val="90000"/>
              </a:lnSpc>
              <a:spcBef>
                <a:spcPts val="1050"/>
              </a:spcBef>
            </a:pPr>
            <a:r>
              <a:rPr lang="en-US" sz="1800" dirty="0" smtClean="0">
                <a:solidFill>
                  <a:srgbClr val="510000"/>
                </a:solidFill>
                <a:cs typeface="Arial" pitchFamily="34" charset="0"/>
                <a:sym typeface="Arial" pitchFamily="34" charset="0"/>
              </a:rPr>
              <a:t>Stakeholder capacity </a:t>
            </a:r>
            <a:r>
              <a:rPr lang="en-US" sz="1800" dirty="0">
                <a:solidFill>
                  <a:srgbClr val="510000"/>
                </a:solidFill>
                <a:cs typeface="Arial" pitchFamily="34" charset="0"/>
                <a:sym typeface="Arial" pitchFamily="34" charset="0"/>
              </a:rPr>
              <a:t>&amp; ownership increases</a:t>
            </a:r>
          </a:p>
        </p:txBody>
      </p:sp>
    </p:spTree>
    <p:extLst>
      <p:ext uri="{BB962C8B-B14F-4D97-AF65-F5344CB8AC3E}">
        <p14:creationId xmlns:p14="http://schemas.microsoft.com/office/powerpoint/2010/main" val="60882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definition of OM</a:t>
            </a:r>
            <a:endParaRPr lang="en-US" dirty="0"/>
          </a:p>
        </p:txBody>
      </p:sp>
      <p:sp>
        <p:nvSpPr>
          <p:cNvPr id="3" name="Content Placeholder 2"/>
          <p:cNvSpPr>
            <a:spLocks noGrp="1"/>
          </p:cNvSpPr>
          <p:nvPr>
            <p:ph idx="1"/>
          </p:nvPr>
        </p:nvSpPr>
        <p:spPr>
          <a:xfrm>
            <a:off x="1143000" y="1219200"/>
            <a:ext cx="6781800" cy="3433936"/>
          </a:xfrm>
        </p:spPr>
        <p:txBody>
          <a:bodyPr/>
          <a:lstStyle/>
          <a:p>
            <a:r>
              <a:rPr lang="en-GB" dirty="0"/>
              <a:t>A participatory method for planning, monitoring  and evaluation;</a:t>
            </a:r>
          </a:p>
          <a:p>
            <a:r>
              <a:rPr lang="en-GB" dirty="0"/>
              <a:t>Focuses on changes in behaviour of those with whom the project or </a:t>
            </a:r>
            <a:r>
              <a:rPr lang="en-GB" dirty="0" smtClean="0"/>
              <a:t>programme </a:t>
            </a:r>
            <a:r>
              <a:rPr lang="en-GB" dirty="0"/>
              <a:t>works; and </a:t>
            </a:r>
          </a:p>
          <a:p>
            <a:r>
              <a:rPr lang="en-GB" dirty="0"/>
              <a:t>Oriented towards social change &amp; </a:t>
            </a:r>
            <a:r>
              <a:rPr lang="en-GB" dirty="0" smtClean="0"/>
              <a:t>organisational learning</a:t>
            </a:r>
            <a:endParaRPr lang="en-GB"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2738902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342082"/>
            <a:ext cx="5544616" cy="782662"/>
          </a:xfrm>
        </p:spPr>
        <p:txBody>
          <a:bodyPr/>
          <a:lstStyle/>
          <a:p>
            <a:r>
              <a:rPr lang="en-GB" dirty="0"/>
              <a:t>Using OM to monitor </a:t>
            </a:r>
            <a:r>
              <a:rPr lang="en-GB" dirty="0" smtClean="0"/>
              <a:t>results</a:t>
            </a:r>
            <a:br>
              <a:rPr lang="en-GB" dirty="0" smtClean="0"/>
            </a:br>
            <a:endParaRPr lang="en-GB" dirty="0"/>
          </a:p>
        </p:txBody>
      </p:sp>
      <p:grpSp>
        <p:nvGrpSpPr>
          <p:cNvPr id="15" name="Group 14"/>
          <p:cNvGrpSpPr/>
          <p:nvPr/>
        </p:nvGrpSpPr>
        <p:grpSpPr>
          <a:xfrm>
            <a:off x="1181306" y="5304769"/>
            <a:ext cx="5486945" cy="1292583"/>
            <a:chOff x="604768" y="4512681"/>
            <a:chExt cx="5198160" cy="1292583"/>
          </a:xfrm>
        </p:grpSpPr>
        <p:sp>
          <p:nvSpPr>
            <p:cNvPr id="6" name="Rectangle 5"/>
            <p:cNvSpPr/>
            <p:nvPr/>
          </p:nvSpPr>
          <p:spPr bwMode="auto">
            <a:xfrm>
              <a:off x="604768" y="5085184"/>
              <a:ext cx="5184576" cy="72008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latin typeface="Franklin Gothic Medium" pitchFamily="34" charset="0"/>
              </a:endParaRPr>
            </a:p>
            <a:p>
              <a:pPr>
                <a:spcBef>
                  <a:spcPts val="300"/>
                </a:spcBef>
                <a:spcAft>
                  <a:spcPts val="300"/>
                </a:spcAft>
                <a:defRPr/>
              </a:pPr>
              <a:r>
                <a:rPr lang="en-GB" sz="1600" b="1" spc="110" dirty="0" smtClean="0">
                  <a:latin typeface="Franklin Gothic Medium" pitchFamily="34" charset="0"/>
                </a:rPr>
                <a:t>Prepare a monitoring plan</a:t>
              </a:r>
              <a:endParaRPr lang="en-GB" sz="1600" b="1" spc="110" dirty="0">
                <a:latin typeface="Franklin Gothic Medium" pitchFamily="34" charset="0"/>
              </a:endParaRPr>
            </a:p>
            <a:p>
              <a:pPr eaLnBrk="0" hangingPunct="0">
                <a:spcBef>
                  <a:spcPts val="300"/>
                </a:spcBef>
                <a:spcAft>
                  <a:spcPts val="600"/>
                </a:spcAft>
                <a:defRPr/>
              </a:pPr>
              <a:endParaRPr lang="en-GB" sz="2000" spc="110" dirty="0">
                <a:latin typeface="Times New Roman" pitchFamily="18" charset="0"/>
              </a:endParaRPr>
            </a:p>
          </p:txBody>
        </p:sp>
        <p:sp>
          <p:nvSpPr>
            <p:cNvPr id="7" name="Rectangle 6"/>
            <p:cNvSpPr>
              <a:spLocks noChangeArrowheads="1"/>
            </p:cNvSpPr>
            <p:nvPr/>
          </p:nvSpPr>
          <p:spPr bwMode="auto">
            <a:xfrm>
              <a:off x="604769" y="4512681"/>
              <a:ext cx="5198159" cy="716519"/>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chemeClr val="bg1"/>
                  </a:solidFill>
                  <a:latin typeface="Franklin Gothic Medium" pitchFamily="34" charset="0"/>
                </a:rPr>
                <a:t>2. OUTCOME &amp; PERFORMANCE MONITORING</a:t>
              </a:r>
            </a:p>
            <a:p>
              <a:pPr>
                <a:spcAft>
                  <a:spcPts val="300"/>
                </a:spcAft>
                <a:defRPr/>
              </a:pPr>
              <a:r>
                <a:rPr lang="en-GB" sz="1600" i="1" spc="110" dirty="0" smtClean="0">
                  <a:solidFill>
                    <a:schemeClr val="bg1"/>
                  </a:solidFill>
                  <a:latin typeface="Franklin Gothic Medium" pitchFamily="34" charset="0"/>
                </a:rPr>
                <a:t>How we know we are on track &amp; how we can improve</a:t>
              </a:r>
              <a:endParaRPr lang="en-GB" sz="1600" i="1" spc="110" dirty="0">
                <a:solidFill>
                  <a:schemeClr val="bg1"/>
                </a:solidFill>
                <a:latin typeface="Franklin Gothic Medium" pitchFamily="34"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1908449795"/>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29750"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grpSp>
        <p:nvGrpSpPr>
          <p:cNvPr id="9" name="Group 5"/>
          <p:cNvGrpSpPr>
            <a:grpSpLocks/>
          </p:cNvGrpSpPr>
          <p:nvPr/>
        </p:nvGrpSpPr>
        <p:grpSpPr bwMode="auto">
          <a:xfrm>
            <a:off x="1180455" y="1268760"/>
            <a:ext cx="5487796" cy="3528392"/>
            <a:chOff x="1523999" y="1137806"/>
            <a:chExt cx="6495169" cy="5772193"/>
          </a:xfrm>
        </p:grpSpPr>
        <p:sp>
          <p:nvSpPr>
            <p:cNvPr id="10" name="Rectangle 9"/>
            <p:cNvSpPr/>
            <p:nvPr/>
          </p:nvSpPr>
          <p:spPr bwMode="auto">
            <a:xfrm>
              <a:off x="1523999" y="1491206"/>
              <a:ext cx="6485678" cy="541879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latin typeface="Franklin Gothic Medium" pitchFamily="34" charset="0"/>
                </a:rPr>
                <a:t>INTENTIONAL DESIGN</a:t>
              </a:r>
            </a:p>
            <a:p>
              <a:pPr>
                <a:spcBef>
                  <a:spcPts val="1200"/>
                </a:spcBef>
                <a:spcAft>
                  <a:spcPts val="300"/>
                </a:spcAft>
                <a:defRPr/>
              </a:pPr>
              <a:endParaRPr lang="en-GB" sz="400" b="1" spc="110" dirty="0" smtClean="0">
                <a:latin typeface="Franklin Gothic Medium" pitchFamily="34" charset="0"/>
              </a:endParaRPr>
            </a:p>
            <a:p>
              <a:pPr>
                <a:spcBef>
                  <a:spcPts val="300"/>
                </a:spcBef>
                <a:spcAft>
                  <a:spcPts val="300"/>
                </a:spcAft>
                <a:defRPr/>
              </a:pPr>
              <a:r>
                <a:rPr lang="en-GB" sz="1600" b="1" spc="110" dirty="0" smtClean="0">
                  <a:latin typeface="Franklin Gothic Medium" pitchFamily="34" charset="0"/>
                </a:rPr>
                <a:t>Vision (</a:t>
              </a:r>
              <a:r>
                <a:rPr lang="en-GB" sz="1600" b="1" spc="110" dirty="0">
                  <a:latin typeface="Franklin Gothic Medium" pitchFamily="34" charset="0"/>
                </a:rPr>
                <a:t>your dream)</a:t>
              </a:r>
            </a:p>
            <a:p>
              <a:pPr>
                <a:spcBef>
                  <a:spcPts val="300"/>
                </a:spcBef>
                <a:spcAft>
                  <a:spcPts val="300"/>
                </a:spcAft>
                <a:defRPr/>
              </a:pPr>
              <a:r>
                <a:rPr lang="en-GB" sz="1600" b="1" spc="110" dirty="0" smtClean="0">
                  <a:latin typeface="Franklin Gothic Medium" pitchFamily="34" charset="0"/>
                </a:rPr>
                <a:t>Mission </a:t>
              </a:r>
              <a:r>
                <a:rPr lang="en-GB" sz="1600" b="1" spc="110" dirty="0">
                  <a:latin typeface="Franklin Gothic Medium" pitchFamily="34" charset="0"/>
                </a:rPr>
                <a:t>(your contribution to the vison)</a:t>
              </a:r>
            </a:p>
            <a:p>
              <a:pPr>
                <a:spcBef>
                  <a:spcPts val="300"/>
                </a:spcBef>
                <a:spcAft>
                  <a:spcPts val="300"/>
                </a:spcAft>
                <a:defRPr/>
              </a:pPr>
              <a:r>
                <a:rPr lang="en-GB" sz="1600" b="1" spc="110" dirty="0">
                  <a:latin typeface="Franklin Gothic Medium" pitchFamily="34" charset="0"/>
                </a:rPr>
                <a:t>Define desired results/outcomes</a:t>
              </a:r>
            </a:p>
            <a:p>
              <a:pPr marL="285750" indent="-285750">
                <a:spcBef>
                  <a:spcPts val="300"/>
                </a:spcBef>
                <a:spcAft>
                  <a:spcPts val="300"/>
                </a:spcAft>
                <a:buFont typeface="Arial" pitchFamily="34" charset="0"/>
                <a:buChar char="•"/>
                <a:defRPr/>
              </a:pPr>
              <a:r>
                <a:rPr lang="en-GB" sz="1600" b="1" spc="110" dirty="0">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600" b="1" spc="110" dirty="0">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600" b="1" spc="110" dirty="0">
                  <a:latin typeface="Franklin Gothic Medium" pitchFamily="34" charset="0"/>
                </a:rPr>
                <a:t>Define indicators (are we on track?)</a:t>
              </a:r>
            </a:p>
            <a:p>
              <a:pPr>
                <a:spcBef>
                  <a:spcPts val="300"/>
                </a:spcBef>
                <a:spcAft>
                  <a:spcPts val="300"/>
                </a:spcAft>
                <a:defRPr/>
              </a:pPr>
              <a:r>
                <a:rPr lang="en-GB" sz="1600" b="1" spc="110" dirty="0">
                  <a:latin typeface="Franklin Gothic Medium" pitchFamily="34" charset="0"/>
                </a:rPr>
                <a:t>Define our strategy (how we contribute to an outcome)</a:t>
              </a:r>
            </a:p>
            <a:p>
              <a:pPr eaLnBrk="0" hangingPunct="0">
                <a:spcBef>
                  <a:spcPts val="300"/>
                </a:spcBef>
                <a:spcAft>
                  <a:spcPts val="600"/>
                </a:spcAft>
                <a:defRPr/>
              </a:pPr>
              <a:endParaRPr lang="en-GB" sz="2000" spc="110" dirty="0">
                <a:latin typeface="Times New Roman" pitchFamily="18" charset="0"/>
              </a:endParaRPr>
            </a:p>
          </p:txBody>
        </p:sp>
        <p:sp>
          <p:nvSpPr>
            <p:cNvPr id="11" name="Rectangle 7"/>
            <p:cNvSpPr>
              <a:spLocks noChangeArrowheads="1"/>
            </p:cNvSpPr>
            <p:nvPr/>
          </p:nvSpPr>
          <p:spPr bwMode="auto">
            <a:xfrm>
              <a:off x="1523999" y="1137806"/>
              <a:ext cx="6495169" cy="1283398"/>
            </a:xfrm>
            <a:prstGeom prst="rect">
              <a:avLst/>
            </a:prstGeom>
            <a:solidFill>
              <a:srgbClr val="CC6600"/>
            </a:solidFill>
            <a:ln w="28575" algn="ctr">
              <a:solidFill>
                <a:schemeClr val="tx1"/>
              </a:solidFill>
              <a:round/>
              <a:headEnd/>
              <a:tailEnd/>
            </a:ln>
          </p:spPr>
          <p:txBody>
            <a:bodyPr/>
            <a:lstStyle/>
            <a:p>
              <a:pPr marL="342900" indent="-342900">
                <a:spcAft>
                  <a:spcPts val="300"/>
                </a:spcAft>
                <a:buAutoNum type="arabicPeriod"/>
                <a:defRPr/>
              </a:pPr>
              <a:r>
                <a:rPr lang="en-GB" sz="1800" spc="110" dirty="0" smtClean="0">
                  <a:solidFill>
                    <a:schemeClr val="bg1"/>
                  </a:solidFill>
                  <a:latin typeface="Franklin Gothic Medium" pitchFamily="34" charset="0"/>
                </a:rPr>
                <a:t>PLANNING (</a:t>
              </a:r>
              <a:r>
                <a:rPr lang="en-GB" sz="1800" i="1" spc="110" dirty="0" smtClean="0">
                  <a:solidFill>
                    <a:schemeClr val="bg1"/>
                  </a:solidFill>
                  <a:latin typeface="Franklin Gothic Medium" pitchFamily="34" charset="0"/>
                </a:rPr>
                <a:t>INTENTIONAL DESIGN</a:t>
              </a:r>
              <a:r>
                <a:rPr lang="en-GB" sz="1800" spc="110" dirty="0" smtClean="0">
                  <a:solidFill>
                    <a:schemeClr val="bg1"/>
                  </a:solidFill>
                  <a:latin typeface="Franklin Gothic Medium" pitchFamily="34" charset="0"/>
                </a:rPr>
                <a:t>)</a:t>
              </a:r>
            </a:p>
            <a:p>
              <a:pPr>
                <a:spcAft>
                  <a:spcPts val="300"/>
                </a:spcAft>
                <a:defRPr/>
              </a:pPr>
              <a:r>
                <a:rPr lang="en-GB" sz="1600" i="1" spc="110" dirty="0" smtClean="0">
                  <a:solidFill>
                    <a:schemeClr val="bg1"/>
                  </a:solidFill>
                  <a:latin typeface="Franklin Gothic Medium" pitchFamily="34" charset="0"/>
                </a:rPr>
                <a:t>What we are trying to accomplish &amp; how</a:t>
              </a:r>
              <a:endParaRPr lang="en-GB" sz="1600" i="1" spc="110" dirty="0">
                <a:solidFill>
                  <a:schemeClr val="bg1"/>
                </a:solidFill>
                <a:latin typeface="Franklin Gothic Medium" pitchFamily="34" charset="0"/>
              </a:endParaRPr>
            </a:p>
          </p:txBody>
        </p:sp>
      </p:grpSp>
      <p:cxnSp>
        <p:nvCxnSpPr>
          <p:cNvPr id="17" name="Straight Arrow Connector 16"/>
          <p:cNvCxnSpPr/>
          <p:nvPr/>
        </p:nvCxnSpPr>
        <p:spPr bwMode="auto">
          <a:xfrm flipH="1">
            <a:off x="6660232" y="2924944"/>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660232" y="6237312"/>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7277561"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9552" y="2924944"/>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endCxn id="6" idx="1"/>
          </p:cNvCxnSpPr>
          <p:nvPr/>
        </p:nvCxnSpPr>
        <p:spPr bwMode="auto">
          <a:xfrm>
            <a:off x="540403" y="6237312"/>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80817"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34840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342082"/>
            <a:ext cx="5544616" cy="782662"/>
          </a:xfrm>
        </p:spPr>
        <p:txBody>
          <a:bodyPr/>
          <a:lstStyle/>
          <a:p>
            <a:r>
              <a:rPr lang="en-GB" dirty="0"/>
              <a:t>Using OM to monitor </a:t>
            </a:r>
            <a:r>
              <a:rPr lang="en-GB" dirty="0" smtClean="0"/>
              <a:t>results</a:t>
            </a:r>
            <a:br>
              <a:rPr lang="en-GB" dirty="0" smtClean="0"/>
            </a:br>
            <a:r>
              <a:rPr lang="en-GB" dirty="0" smtClean="0"/>
              <a:t>Step 1: Define your Vision</a:t>
            </a:r>
            <a:endParaRPr lang="en-GB" dirty="0"/>
          </a:p>
        </p:txBody>
      </p:sp>
      <p:graphicFrame>
        <p:nvGraphicFramePr>
          <p:cNvPr id="8" name="Object 9"/>
          <p:cNvGraphicFramePr>
            <a:graphicFrameLocks noChangeAspect="1"/>
          </p:cNvGraphicFramePr>
          <p:nvPr>
            <p:extLst>
              <p:ext uri="{D42A27DB-BD31-4B8C-83A1-F6EECF244321}">
                <p14:modId xmlns:p14="http://schemas.microsoft.com/office/powerpoint/2010/main" val="3478278023"/>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7933"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1556792"/>
            <a:ext cx="6036379" cy="4949830"/>
          </a:xfrm>
          <a:prstGeom prst="rect">
            <a:avLst/>
          </a:prstGeom>
        </p:spPr>
      </p:pic>
    </p:spTree>
    <p:extLst>
      <p:ext uri="{BB962C8B-B14F-4D97-AF65-F5344CB8AC3E}">
        <p14:creationId xmlns:p14="http://schemas.microsoft.com/office/powerpoint/2010/main" val="611636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342082"/>
            <a:ext cx="5544616" cy="782662"/>
          </a:xfrm>
        </p:spPr>
        <p:txBody>
          <a:bodyPr/>
          <a:lstStyle/>
          <a:p>
            <a:r>
              <a:rPr lang="en-GB" dirty="0"/>
              <a:t>Using OM to monitor </a:t>
            </a:r>
            <a:r>
              <a:rPr lang="en-GB" dirty="0" smtClean="0"/>
              <a:t>results</a:t>
            </a:r>
            <a:br>
              <a:rPr lang="en-GB" dirty="0" smtClean="0"/>
            </a:br>
            <a:r>
              <a:rPr lang="en-GB" dirty="0" smtClean="0"/>
              <a:t>Step 1: Define your Vision</a:t>
            </a:r>
            <a:endParaRPr lang="en-GB" dirty="0"/>
          </a:p>
        </p:txBody>
      </p:sp>
      <p:grpSp>
        <p:nvGrpSpPr>
          <p:cNvPr id="15" name="Group 14"/>
          <p:cNvGrpSpPr/>
          <p:nvPr/>
        </p:nvGrpSpPr>
        <p:grpSpPr>
          <a:xfrm>
            <a:off x="1180455" y="5304769"/>
            <a:ext cx="5486945" cy="1292583"/>
            <a:chOff x="604768" y="4512681"/>
            <a:chExt cx="5198160" cy="1292583"/>
          </a:xfrm>
        </p:grpSpPr>
        <p:sp>
          <p:nvSpPr>
            <p:cNvPr id="6" name="Rectangle 5"/>
            <p:cNvSpPr/>
            <p:nvPr/>
          </p:nvSpPr>
          <p:spPr bwMode="auto">
            <a:xfrm>
              <a:off x="604768" y="5085184"/>
              <a:ext cx="5184576" cy="72008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latin typeface="Franklin Gothic Medium" pitchFamily="34" charset="0"/>
              </a:endParaRPr>
            </a:p>
            <a:p>
              <a:pPr>
                <a:spcBef>
                  <a:spcPts val="300"/>
                </a:spcBef>
                <a:spcAft>
                  <a:spcPts val="300"/>
                </a:spcAft>
                <a:defRPr/>
              </a:pPr>
              <a:r>
                <a:rPr lang="en-GB" sz="1400" b="1" spc="110" dirty="0" smtClean="0">
                  <a:solidFill>
                    <a:schemeClr val="bg1">
                      <a:lumMod val="50000"/>
                    </a:schemeClr>
                  </a:solidFill>
                  <a:latin typeface="Franklin Gothic Medium" pitchFamily="34" charset="0"/>
                </a:rPr>
                <a:t>Prepare a monitoring plan</a:t>
              </a:r>
              <a:endParaRPr lang="en-GB" sz="1400" b="1" spc="110" dirty="0">
                <a:solidFill>
                  <a:schemeClr val="bg1">
                    <a:lumMod val="50000"/>
                  </a:schemeClr>
                </a:solidFill>
                <a:latin typeface="Franklin Gothic Medium" pitchFamily="34" charset="0"/>
              </a:endParaRPr>
            </a:p>
            <a:p>
              <a:pPr eaLnBrk="0" hangingPunct="0">
                <a:spcBef>
                  <a:spcPts val="300"/>
                </a:spcBef>
                <a:spcAft>
                  <a:spcPts val="600"/>
                </a:spcAft>
                <a:defRPr/>
              </a:pPr>
              <a:endParaRPr lang="en-GB" sz="2000" spc="110" dirty="0">
                <a:latin typeface="Times New Roman" pitchFamily="18" charset="0"/>
              </a:endParaRPr>
            </a:p>
          </p:txBody>
        </p:sp>
        <p:sp>
          <p:nvSpPr>
            <p:cNvPr id="7" name="Rectangle 6"/>
            <p:cNvSpPr>
              <a:spLocks noChangeArrowheads="1"/>
            </p:cNvSpPr>
            <p:nvPr/>
          </p:nvSpPr>
          <p:spPr bwMode="auto">
            <a:xfrm>
              <a:off x="604769" y="4512681"/>
              <a:ext cx="5198159" cy="716519"/>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chemeClr val="bg1"/>
                  </a:solidFill>
                  <a:latin typeface="Franklin Gothic Medium" pitchFamily="34" charset="0"/>
                </a:rPr>
                <a:t>2. OUTCOME &amp; PERFORMANCE MONITORING</a:t>
              </a:r>
            </a:p>
            <a:p>
              <a:pPr>
                <a:spcAft>
                  <a:spcPts val="300"/>
                </a:spcAft>
                <a:defRPr/>
              </a:pPr>
              <a:r>
                <a:rPr lang="en-GB" sz="1600" i="1" spc="110" dirty="0" smtClean="0">
                  <a:solidFill>
                    <a:schemeClr val="bg1"/>
                  </a:solidFill>
                  <a:latin typeface="Franklin Gothic Medium" pitchFamily="34" charset="0"/>
                </a:rPr>
                <a:t>How we know we are on track &amp; how we can improve</a:t>
              </a:r>
              <a:endParaRPr lang="en-GB" sz="1600" i="1" spc="110" dirty="0">
                <a:solidFill>
                  <a:schemeClr val="bg1"/>
                </a:solidFill>
                <a:latin typeface="Franklin Gothic Medium" pitchFamily="34"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117328772"/>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0775"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grpSp>
        <p:nvGrpSpPr>
          <p:cNvPr id="9" name="Group 5"/>
          <p:cNvGrpSpPr>
            <a:grpSpLocks/>
          </p:cNvGrpSpPr>
          <p:nvPr/>
        </p:nvGrpSpPr>
        <p:grpSpPr bwMode="auto">
          <a:xfrm>
            <a:off x="1180455" y="1268760"/>
            <a:ext cx="5487796" cy="3528392"/>
            <a:chOff x="1523999" y="1137806"/>
            <a:chExt cx="6495169" cy="5772193"/>
          </a:xfrm>
        </p:grpSpPr>
        <p:sp>
          <p:nvSpPr>
            <p:cNvPr id="10" name="Rectangle 9"/>
            <p:cNvSpPr/>
            <p:nvPr/>
          </p:nvSpPr>
          <p:spPr bwMode="auto">
            <a:xfrm>
              <a:off x="1523999" y="1491206"/>
              <a:ext cx="6485678" cy="541879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latin typeface="Franklin Gothic Medium" pitchFamily="34" charset="0"/>
                </a:rPr>
                <a:t>INTENTIONAL DESIGN</a:t>
              </a:r>
            </a:p>
            <a:p>
              <a:pPr>
                <a:spcBef>
                  <a:spcPts val="1200"/>
                </a:spcBef>
                <a:spcAft>
                  <a:spcPts val="300"/>
                </a:spcAft>
                <a:defRPr/>
              </a:pPr>
              <a:endParaRPr lang="en-GB" sz="400" b="1" spc="110" dirty="0" smtClean="0">
                <a:latin typeface="Franklin Gothic Medium" pitchFamily="34" charset="0"/>
              </a:endParaRPr>
            </a:p>
            <a:p>
              <a:pPr>
                <a:spcBef>
                  <a:spcPts val="300"/>
                </a:spcBef>
                <a:spcAft>
                  <a:spcPts val="300"/>
                </a:spcAft>
                <a:defRPr/>
              </a:pPr>
              <a:r>
                <a:rPr lang="en-GB" sz="1600" b="1" spc="110" dirty="0" smtClean="0">
                  <a:latin typeface="Franklin Gothic Medium" pitchFamily="34" charset="0"/>
                </a:rPr>
                <a:t>VISION (</a:t>
              </a:r>
              <a:r>
                <a:rPr lang="en-GB" sz="1600" b="1" spc="110" dirty="0">
                  <a:latin typeface="Franklin Gothic Medium" pitchFamily="34" charset="0"/>
                </a:rPr>
                <a:t>your dream)</a:t>
              </a:r>
            </a:p>
            <a:p>
              <a:pPr>
                <a:spcBef>
                  <a:spcPts val="300"/>
                </a:spcBef>
                <a:spcAft>
                  <a:spcPts val="300"/>
                </a:spcAft>
                <a:defRPr/>
              </a:pPr>
              <a:r>
                <a:rPr lang="en-GB" sz="1400" b="1" spc="110" dirty="0">
                  <a:solidFill>
                    <a:schemeClr val="bg1">
                      <a:lumMod val="50000"/>
                    </a:schemeClr>
                  </a:solidFill>
                  <a:latin typeface="Franklin Gothic Medium" pitchFamily="34" charset="0"/>
                </a:rPr>
                <a:t>MISSION (your contribution to the vison)</a:t>
              </a:r>
            </a:p>
            <a:p>
              <a:pPr>
                <a:spcBef>
                  <a:spcPts val="300"/>
                </a:spcBef>
                <a:spcAft>
                  <a:spcPts val="300"/>
                </a:spcAft>
                <a:defRPr/>
              </a:pPr>
              <a:r>
                <a:rPr lang="en-GB" sz="1400" b="1" spc="110" dirty="0" smtClean="0">
                  <a:solidFill>
                    <a:schemeClr val="bg1">
                      <a:lumMod val="50000"/>
                    </a:schemeClr>
                  </a:solidFill>
                  <a:latin typeface="Franklin Gothic Medium" pitchFamily="34" charset="0"/>
                </a:rPr>
                <a:t>Define desired results/outcomes</a:t>
              </a:r>
              <a:endParaRPr lang="en-GB" sz="1400" b="1" spc="110" dirty="0">
                <a:solidFill>
                  <a:schemeClr val="bg1">
                    <a:lumMod val="50000"/>
                  </a:schemeClr>
                </a:solidFill>
                <a:latin typeface="Franklin Gothic Medium" pitchFamily="34" charset="0"/>
              </a:endParaRPr>
            </a:p>
            <a:p>
              <a:pPr marL="285750" indent="-285750">
                <a:spcBef>
                  <a:spcPts val="300"/>
                </a:spcBef>
                <a:spcAft>
                  <a:spcPts val="300"/>
                </a:spcAft>
                <a:buFont typeface="Arial" pitchFamily="34" charset="0"/>
                <a:buChar char="•"/>
                <a:defRPr/>
              </a:pPr>
              <a:r>
                <a:rPr lang="en-GB" sz="1400" b="1" spc="110" dirty="0">
                  <a:solidFill>
                    <a:schemeClr val="bg1">
                      <a:lumMod val="50000"/>
                    </a:schemeClr>
                  </a:solidFill>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400" b="1" spc="110" dirty="0">
                  <a:solidFill>
                    <a:schemeClr val="bg1">
                      <a:lumMod val="50000"/>
                    </a:schemeClr>
                  </a:solidFill>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400" b="1" spc="110" dirty="0">
                  <a:solidFill>
                    <a:schemeClr val="bg1">
                      <a:lumMod val="50000"/>
                    </a:schemeClr>
                  </a:solidFill>
                  <a:latin typeface="Franklin Gothic Medium" pitchFamily="34" charset="0"/>
                </a:rPr>
                <a:t>Define </a:t>
              </a:r>
              <a:r>
                <a:rPr lang="en-GB" sz="1400" b="1" spc="110" dirty="0" smtClean="0">
                  <a:solidFill>
                    <a:schemeClr val="bg1">
                      <a:lumMod val="50000"/>
                    </a:schemeClr>
                  </a:solidFill>
                  <a:latin typeface="Franklin Gothic Medium" pitchFamily="34" charset="0"/>
                </a:rPr>
                <a:t>indicators </a:t>
              </a:r>
              <a:r>
                <a:rPr lang="en-GB" sz="1400" b="1" spc="110" dirty="0">
                  <a:solidFill>
                    <a:schemeClr val="bg1">
                      <a:lumMod val="50000"/>
                    </a:schemeClr>
                  </a:solidFill>
                  <a:latin typeface="Franklin Gothic Medium" pitchFamily="34" charset="0"/>
                </a:rPr>
                <a:t>(are we on track?)</a:t>
              </a:r>
            </a:p>
            <a:p>
              <a:pPr>
                <a:spcBef>
                  <a:spcPts val="300"/>
                </a:spcBef>
                <a:spcAft>
                  <a:spcPts val="300"/>
                </a:spcAft>
                <a:defRPr/>
              </a:pPr>
              <a:r>
                <a:rPr lang="en-GB" sz="1400" b="1" spc="110" dirty="0">
                  <a:solidFill>
                    <a:schemeClr val="bg1">
                      <a:lumMod val="50000"/>
                    </a:schemeClr>
                  </a:solidFill>
                  <a:latin typeface="Franklin Gothic Medium" pitchFamily="34" charset="0"/>
                </a:rPr>
                <a:t>Define our strategy (how we contribute to an outcome)</a:t>
              </a:r>
              <a:endParaRPr lang="en-GB" sz="2000" spc="110" dirty="0">
                <a:latin typeface="Times New Roman" pitchFamily="18" charset="0"/>
              </a:endParaRPr>
            </a:p>
          </p:txBody>
        </p:sp>
        <p:sp>
          <p:nvSpPr>
            <p:cNvPr id="11" name="Rectangle 7"/>
            <p:cNvSpPr>
              <a:spLocks noChangeArrowheads="1"/>
            </p:cNvSpPr>
            <p:nvPr/>
          </p:nvSpPr>
          <p:spPr bwMode="auto">
            <a:xfrm>
              <a:off x="1523999" y="1137806"/>
              <a:ext cx="6495169" cy="1283398"/>
            </a:xfrm>
            <a:prstGeom prst="rect">
              <a:avLst/>
            </a:prstGeom>
            <a:solidFill>
              <a:srgbClr val="CC6600"/>
            </a:solidFill>
            <a:ln w="28575" algn="ctr">
              <a:solidFill>
                <a:schemeClr val="tx1"/>
              </a:solidFill>
              <a:round/>
              <a:headEnd/>
              <a:tailEnd/>
            </a:ln>
          </p:spPr>
          <p:txBody>
            <a:bodyPr/>
            <a:lstStyle/>
            <a:p>
              <a:pPr marL="342900" indent="-342900">
                <a:spcAft>
                  <a:spcPts val="300"/>
                </a:spcAft>
                <a:buAutoNum type="arabicPeriod"/>
                <a:defRPr/>
              </a:pPr>
              <a:r>
                <a:rPr lang="en-GB" sz="1800" spc="110" dirty="0" smtClean="0">
                  <a:solidFill>
                    <a:schemeClr val="bg1"/>
                  </a:solidFill>
                  <a:latin typeface="Franklin Gothic Medium" pitchFamily="34" charset="0"/>
                </a:rPr>
                <a:t>PLANNING (</a:t>
              </a:r>
              <a:r>
                <a:rPr lang="en-GB" sz="1800" i="1" spc="110" dirty="0" smtClean="0">
                  <a:solidFill>
                    <a:schemeClr val="bg1"/>
                  </a:solidFill>
                  <a:latin typeface="Franklin Gothic Medium" pitchFamily="34" charset="0"/>
                </a:rPr>
                <a:t>INTENTIONAL DESIGN</a:t>
              </a:r>
              <a:r>
                <a:rPr lang="en-GB" sz="1800" spc="110" dirty="0" smtClean="0">
                  <a:solidFill>
                    <a:schemeClr val="bg1"/>
                  </a:solidFill>
                  <a:latin typeface="Franklin Gothic Medium" pitchFamily="34" charset="0"/>
                </a:rPr>
                <a:t>)</a:t>
              </a:r>
            </a:p>
            <a:p>
              <a:pPr>
                <a:spcAft>
                  <a:spcPts val="300"/>
                </a:spcAft>
                <a:defRPr/>
              </a:pPr>
              <a:r>
                <a:rPr lang="en-GB" sz="1600" i="1" spc="110" dirty="0" smtClean="0">
                  <a:solidFill>
                    <a:schemeClr val="bg1"/>
                  </a:solidFill>
                  <a:latin typeface="Franklin Gothic Medium" pitchFamily="34" charset="0"/>
                </a:rPr>
                <a:t>What we are trying to accomplish &amp; how</a:t>
              </a:r>
              <a:endParaRPr lang="en-GB" sz="1600" i="1" spc="110" dirty="0">
                <a:solidFill>
                  <a:schemeClr val="bg1"/>
                </a:solidFill>
                <a:latin typeface="Franklin Gothic Medium" pitchFamily="34" charset="0"/>
              </a:endParaRPr>
            </a:p>
          </p:txBody>
        </p:sp>
      </p:grpSp>
      <p:cxnSp>
        <p:nvCxnSpPr>
          <p:cNvPr id="17" name="Straight Arrow Connector 16"/>
          <p:cNvCxnSpPr/>
          <p:nvPr/>
        </p:nvCxnSpPr>
        <p:spPr bwMode="auto">
          <a:xfrm flipH="1">
            <a:off x="6660232" y="2924944"/>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660232" y="6237312"/>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7277561"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9552" y="2924944"/>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endCxn id="6" idx="1"/>
          </p:cNvCxnSpPr>
          <p:nvPr/>
        </p:nvCxnSpPr>
        <p:spPr bwMode="auto">
          <a:xfrm>
            <a:off x="539552" y="6237312"/>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80817"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061" y="-19679"/>
            <a:ext cx="1715939" cy="1407070"/>
          </a:xfrm>
          <a:prstGeom prst="rect">
            <a:avLst/>
          </a:prstGeom>
        </p:spPr>
      </p:pic>
    </p:spTree>
    <p:extLst>
      <p:ext uri="{BB962C8B-B14F-4D97-AF65-F5344CB8AC3E}">
        <p14:creationId xmlns:p14="http://schemas.microsoft.com/office/powerpoint/2010/main" val="24184992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solidFill>
                  <a:srgbClr val="000000"/>
                </a:solidFill>
              </a:rPr>
              <a:t>The Cameroon Biosecurity Project</a:t>
            </a:r>
            <a:endParaRPr lang="en-US" dirty="0">
              <a:solidFill>
                <a:srgbClr val="000000"/>
              </a:solidFill>
            </a:endParaRPr>
          </a:p>
        </p:txBody>
      </p:sp>
      <p:sp>
        <p:nvSpPr>
          <p:cNvPr id="5" name="Title 1"/>
          <p:cNvSpPr>
            <a:spLocks noGrp="1"/>
          </p:cNvSpPr>
          <p:nvPr>
            <p:ph type="title"/>
          </p:nvPr>
        </p:nvSpPr>
        <p:spPr>
          <a:xfrm>
            <a:off x="1214478" y="44624"/>
            <a:ext cx="6781800" cy="806152"/>
          </a:xfrm>
        </p:spPr>
        <p:txBody>
          <a:bodyPr/>
          <a:lstStyle/>
          <a:p>
            <a:r>
              <a:rPr lang="en-US" sz="3200" kern="1200" dirty="0">
                <a:solidFill>
                  <a:schemeClr val="tx1"/>
                </a:solidFill>
                <a:latin typeface="Arial" pitchFamily="34" charset="0"/>
                <a:ea typeface="+mn-ea"/>
                <a:cs typeface="+mn-cs"/>
              </a:rPr>
              <a:t>Step 1: Define your vision</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88147"/>
            <a:ext cx="5760640" cy="462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343886" y="2116227"/>
            <a:ext cx="6684498" cy="954107"/>
          </a:xfrm>
          <a:prstGeom prst="rect">
            <a:avLst/>
          </a:prstGeom>
          <a:solidFill>
            <a:schemeClr val="bg1">
              <a:alpha val="85881"/>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342900" indent="-342900" eaLnBrk="1" hangingPunct="1">
              <a:buClr>
                <a:schemeClr val="folHlink"/>
              </a:buClr>
              <a:buSzPct val="60000"/>
              <a:buFont typeface="Wingdings" pitchFamily="2" charset="2"/>
              <a:buNone/>
            </a:pPr>
            <a:r>
              <a:rPr lang="en-US" sz="2800" dirty="0">
                <a:solidFill>
                  <a:srgbClr val="005800"/>
                </a:solidFill>
                <a:sym typeface="Arial" pitchFamily="34" charset="0"/>
              </a:rPr>
              <a:t>improved human, social, &amp; environmental wellbeing</a:t>
            </a:r>
          </a:p>
        </p:txBody>
      </p:sp>
      <p:sp>
        <p:nvSpPr>
          <p:cNvPr id="8" name="WordArt 4"/>
          <p:cNvSpPr>
            <a:spLocks noChangeArrowheads="1" noChangeShapeType="1" noTextEdit="1"/>
          </p:cNvSpPr>
          <p:nvPr/>
        </p:nvSpPr>
        <p:spPr bwMode="auto">
          <a:xfrm>
            <a:off x="3885061" y="1297622"/>
            <a:ext cx="1373878" cy="259170"/>
          </a:xfrm>
          <a:prstGeom prst="rect">
            <a:avLst/>
          </a:prstGeom>
        </p:spPr>
        <p:txBody>
          <a:bodyPr spcFirstLastPara="1" wrap="none" fromWordArt="1">
            <a:prstTxWarp prst="textArchUp">
              <a:avLst>
                <a:gd name="adj" fmla="val 10800004"/>
              </a:avLst>
            </a:prstTxWarp>
          </a:bodyPr>
          <a:lstStyle/>
          <a:p>
            <a:r>
              <a:rPr lang="en-US" sz="3200" kern="10" dirty="0">
                <a:ln w="9525">
                  <a:solidFill>
                    <a:srgbClr val="008000"/>
                  </a:solidFill>
                  <a:round/>
                  <a:headEnd/>
                  <a:tailEnd/>
                </a:ln>
                <a:solidFill>
                  <a:srgbClr val="008000"/>
                </a:solidFill>
                <a:latin typeface="Arial"/>
                <a:cs typeface="Arial"/>
              </a:rPr>
              <a:t>Vision</a:t>
            </a:r>
          </a:p>
        </p:txBody>
      </p:sp>
    </p:spTree>
    <p:extLst>
      <p:ext uri="{BB962C8B-B14F-4D97-AF65-F5344CB8AC3E}">
        <p14:creationId xmlns:p14="http://schemas.microsoft.com/office/powerpoint/2010/main" val="3524929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Vision</a:t>
            </a:r>
            <a:endParaRPr lang="en-GB"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pic>
        <p:nvPicPr>
          <p:cNvPr id="5" name="Picture 3" descr="1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600" y="1556792"/>
            <a:ext cx="1752600" cy="1700213"/>
          </a:xfrm>
          <a:noFill/>
        </p:spPr>
      </p:pic>
      <p:sp>
        <p:nvSpPr>
          <p:cNvPr id="6" name="Rectangle 4"/>
          <p:cNvSpPr txBox="1">
            <a:spLocks noChangeArrowheads="1"/>
          </p:cNvSpPr>
          <p:nvPr/>
        </p:nvSpPr>
        <p:spPr>
          <a:xfrm>
            <a:off x="2843808" y="1330424"/>
            <a:ext cx="5638800" cy="4114800"/>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pPr>
              <a:lnSpc>
                <a:spcPct val="90000"/>
              </a:lnSpc>
              <a:spcAft>
                <a:spcPts val="1000"/>
              </a:spcAft>
            </a:pPr>
            <a:r>
              <a:rPr lang="en-US" sz="2400" dirty="0" smtClean="0"/>
              <a:t>Description of the universe in terms of human, social, economic or environmental conditions</a:t>
            </a:r>
          </a:p>
          <a:p>
            <a:pPr>
              <a:lnSpc>
                <a:spcPct val="90000"/>
              </a:lnSpc>
              <a:spcAft>
                <a:spcPts val="1000"/>
              </a:spcAft>
            </a:pPr>
            <a:r>
              <a:rPr lang="en-US" sz="2400" dirty="0" smtClean="0"/>
              <a:t>Large-scale development-related changes</a:t>
            </a:r>
          </a:p>
          <a:p>
            <a:pPr>
              <a:lnSpc>
                <a:spcPct val="90000"/>
              </a:lnSpc>
              <a:spcAft>
                <a:spcPts val="1000"/>
              </a:spcAft>
            </a:pPr>
            <a:r>
              <a:rPr lang="en-US" sz="2400" dirty="0" smtClean="0"/>
              <a:t>Describes the ideal world</a:t>
            </a:r>
          </a:p>
          <a:p>
            <a:pPr>
              <a:lnSpc>
                <a:spcPct val="90000"/>
              </a:lnSpc>
              <a:spcAft>
                <a:spcPts val="1000"/>
              </a:spcAft>
            </a:pPr>
            <a:r>
              <a:rPr lang="en-US" sz="2400" dirty="0" smtClean="0"/>
              <a:t>Beyond project's capability</a:t>
            </a:r>
          </a:p>
          <a:p>
            <a:pPr>
              <a:lnSpc>
                <a:spcPct val="90000"/>
              </a:lnSpc>
              <a:spcAft>
                <a:spcPts val="1000"/>
              </a:spcAft>
            </a:pPr>
            <a:r>
              <a:rPr lang="en-US" sz="2400" dirty="0" smtClean="0"/>
              <a:t>Functions as a lighthouse – something to guide movement</a:t>
            </a:r>
          </a:p>
          <a:p>
            <a:pPr>
              <a:lnSpc>
                <a:spcPct val="90000"/>
              </a:lnSpc>
              <a:spcAft>
                <a:spcPts val="1000"/>
              </a:spcAft>
            </a:pPr>
            <a:r>
              <a:rPr lang="en-US" sz="2400" dirty="0" smtClean="0"/>
              <a:t>…and a star – something big to aim for</a:t>
            </a:r>
          </a:p>
          <a:p>
            <a:pPr>
              <a:lnSpc>
                <a:spcPct val="90000"/>
              </a:lnSpc>
              <a:spcAft>
                <a:spcPts val="1000"/>
              </a:spcAft>
            </a:pPr>
            <a:r>
              <a:rPr lang="en-US" sz="2400" dirty="0" smtClean="0"/>
              <a:t>Written in future and present tense</a:t>
            </a:r>
          </a:p>
        </p:txBody>
      </p:sp>
      <p:pic>
        <p:nvPicPr>
          <p:cNvPr id="7" name="Picture 5" desc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3433217"/>
            <a:ext cx="2060575" cy="2181225"/>
          </a:xfrm>
          <a:prstGeom prst="rect">
            <a:avLst/>
          </a:prstGeom>
          <a:noFill/>
        </p:spPr>
      </p:pic>
    </p:spTree>
    <p:extLst>
      <p:ext uri="{BB962C8B-B14F-4D97-AF65-F5344CB8AC3E}">
        <p14:creationId xmlns:p14="http://schemas.microsoft.com/office/powerpoint/2010/main" val="35401118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pPr>
              <a:defRPr/>
            </a:pPr>
            <a:fld id="{C170958E-F15C-4D23-897C-418165CDD4A9}" type="slidenum">
              <a:rPr lang="en-US"/>
              <a:pPr>
                <a:defRPr/>
              </a:pPr>
              <a:t>79</a:t>
            </a:fld>
            <a:endParaRPr lang="en-US" dirty="0"/>
          </a:p>
        </p:txBody>
      </p:sp>
      <p:sp>
        <p:nvSpPr>
          <p:cNvPr id="28675" name="Rectangle 2"/>
          <p:cNvSpPr>
            <a:spLocks noChangeArrowheads="1"/>
          </p:cNvSpPr>
          <p:nvPr/>
        </p:nvSpPr>
        <p:spPr bwMode="auto">
          <a:xfrm>
            <a:off x="1371600" y="228600"/>
            <a:ext cx="5867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eaLnBrk="1" hangingPunct="1">
              <a:spcBef>
                <a:spcPct val="0"/>
              </a:spcBef>
            </a:pPr>
            <a:r>
              <a:rPr lang="en-US" sz="4400" dirty="0">
                <a:solidFill>
                  <a:srgbClr val="660033"/>
                </a:solidFill>
              </a:rPr>
              <a:t> </a:t>
            </a:r>
            <a:r>
              <a:rPr lang="en-US" sz="4400" dirty="0">
                <a:solidFill>
                  <a:schemeClr val="tx2"/>
                </a:solidFill>
              </a:rPr>
              <a:t>A vision statement..</a:t>
            </a:r>
            <a:endParaRPr lang="en-US" sz="4400" b="1" dirty="0">
              <a:solidFill>
                <a:schemeClr val="tx2"/>
              </a:solidFill>
              <a:sym typeface="Gill Sans"/>
            </a:endParaRPr>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4134870"/>
            <a:ext cx="2057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219200"/>
            <a:ext cx="1600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8"/>
          <p:cNvSpPr txBox="1">
            <a:spLocks noChangeArrowheads="1"/>
          </p:cNvSpPr>
          <p:nvPr/>
        </p:nvSpPr>
        <p:spPr bwMode="auto">
          <a:xfrm>
            <a:off x="539552" y="1484784"/>
            <a:ext cx="64008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algn="l">
              <a:buClr>
                <a:schemeClr val="hlink"/>
              </a:buClr>
              <a:buFont typeface="Wingdings" pitchFamily="2" charset="2"/>
              <a:buChar char="Ø"/>
            </a:pPr>
            <a:r>
              <a:rPr lang="en-US" dirty="0">
                <a:solidFill>
                  <a:srgbClr val="008080"/>
                </a:solidFill>
              </a:rPr>
              <a:t> </a:t>
            </a:r>
            <a:r>
              <a:rPr lang="en-US" sz="3200" dirty="0">
                <a:solidFill>
                  <a:srgbClr val="006A68"/>
                </a:solidFill>
              </a:rPr>
              <a:t>guides</a:t>
            </a:r>
          </a:p>
          <a:p>
            <a:pPr algn="l">
              <a:buClr>
                <a:schemeClr val="hlink"/>
              </a:buClr>
              <a:buFont typeface="Wingdings" pitchFamily="2" charset="2"/>
              <a:buChar char="Ø"/>
            </a:pPr>
            <a:r>
              <a:rPr lang="en-US" sz="3200" dirty="0">
                <a:solidFill>
                  <a:srgbClr val="006A68"/>
                </a:solidFill>
              </a:rPr>
              <a:t> motivates and inspires</a:t>
            </a:r>
          </a:p>
          <a:p>
            <a:pPr algn="l">
              <a:buClr>
                <a:schemeClr val="hlink"/>
              </a:buClr>
              <a:buFont typeface="Wingdings" pitchFamily="2" charset="2"/>
              <a:buChar char="Ø"/>
            </a:pPr>
            <a:r>
              <a:rPr lang="en-US" sz="3200" dirty="0">
                <a:solidFill>
                  <a:srgbClr val="006A68"/>
                </a:solidFill>
              </a:rPr>
              <a:t> is an ‘accountability-free zone’</a:t>
            </a:r>
          </a:p>
        </p:txBody>
      </p:sp>
      <p:pic>
        <p:nvPicPr>
          <p:cNvPr id="2868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886200"/>
            <a:ext cx="2438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58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Structure of the presentation</a:t>
            </a:r>
            <a:endParaRPr lang="en-GB" b="1" dirty="0"/>
          </a:p>
        </p:txBody>
      </p:sp>
      <p:sp>
        <p:nvSpPr>
          <p:cNvPr id="3" name="Content Placeholder 2"/>
          <p:cNvSpPr>
            <a:spLocks noGrp="1"/>
          </p:cNvSpPr>
          <p:nvPr>
            <p:ph idx="1"/>
          </p:nvPr>
        </p:nvSpPr>
        <p:spPr>
          <a:xfrm>
            <a:off x="611560" y="1124744"/>
            <a:ext cx="8532440" cy="4724400"/>
          </a:xfrm>
        </p:spPr>
        <p:txBody>
          <a:bodyPr/>
          <a:lstStyle/>
          <a:p>
            <a:pPr>
              <a:spcBef>
                <a:spcPts val="0"/>
              </a:spcBef>
            </a:pPr>
            <a:r>
              <a:rPr lang="en-GB" sz="2200" dirty="0" smtClean="0"/>
              <a:t>Introduction:</a:t>
            </a:r>
          </a:p>
          <a:p>
            <a:pPr lvl="2">
              <a:spcBef>
                <a:spcPts val="0"/>
              </a:spcBef>
              <a:buFont typeface="Courier New" pitchFamily="49" charset="0"/>
              <a:buChar char="o"/>
            </a:pPr>
            <a:r>
              <a:rPr lang="en-GB" sz="1800" dirty="0" smtClean="0"/>
              <a:t>What PME is</a:t>
            </a:r>
          </a:p>
          <a:p>
            <a:pPr lvl="2">
              <a:spcBef>
                <a:spcPts val="0"/>
              </a:spcBef>
              <a:buFont typeface="Courier New" pitchFamily="49" charset="0"/>
              <a:buChar char="o"/>
            </a:pPr>
            <a:r>
              <a:rPr lang="en-GB" sz="1800" dirty="0" smtClean="0"/>
              <a:t>Why a PME system is needed</a:t>
            </a:r>
          </a:p>
          <a:p>
            <a:pPr lvl="2">
              <a:spcBef>
                <a:spcPts val="0"/>
              </a:spcBef>
              <a:buFont typeface="Courier New" pitchFamily="49" charset="0"/>
              <a:buChar char="o"/>
            </a:pPr>
            <a:r>
              <a:rPr lang="en-GB" sz="1800" dirty="0" smtClean="0"/>
              <a:t>Who needs a PME system</a:t>
            </a:r>
          </a:p>
          <a:p>
            <a:pPr lvl="2">
              <a:spcBef>
                <a:spcPts val="0"/>
              </a:spcBef>
              <a:buFont typeface="Courier New" pitchFamily="49" charset="0"/>
              <a:buChar char="o"/>
            </a:pPr>
            <a:r>
              <a:rPr lang="en-GB" sz="1800" dirty="0" smtClean="0"/>
              <a:t>Who is involved in PME</a:t>
            </a:r>
          </a:p>
          <a:p>
            <a:pPr lvl="2">
              <a:spcBef>
                <a:spcPts val="0"/>
              </a:spcBef>
              <a:buFont typeface="Courier New" pitchFamily="49" charset="0"/>
              <a:buChar char="o"/>
            </a:pPr>
            <a:r>
              <a:rPr lang="en-GB" sz="1800" dirty="0" smtClean="0"/>
              <a:t>When we monitor and evaluate</a:t>
            </a:r>
          </a:p>
          <a:p>
            <a:pPr lvl="2">
              <a:spcBef>
                <a:spcPts val="0"/>
              </a:spcBef>
              <a:buFont typeface="Courier New" pitchFamily="49" charset="0"/>
              <a:buChar char="o"/>
            </a:pPr>
            <a:r>
              <a:rPr lang="en-GB" sz="1800" dirty="0" smtClean="0"/>
              <a:t>What we monitor and evaluate</a:t>
            </a:r>
          </a:p>
          <a:p>
            <a:pPr lvl="2">
              <a:spcBef>
                <a:spcPts val="0"/>
              </a:spcBef>
              <a:buFont typeface="Courier New" pitchFamily="49" charset="0"/>
              <a:buChar char="o"/>
            </a:pPr>
            <a:r>
              <a:rPr lang="en-GB" sz="1800" dirty="0" smtClean="0"/>
              <a:t>How we monitor and evaluate</a:t>
            </a:r>
          </a:p>
          <a:p>
            <a:pPr>
              <a:spcBef>
                <a:spcPts val="0"/>
              </a:spcBef>
            </a:pPr>
            <a:r>
              <a:rPr lang="en-GB" sz="2200" dirty="0" smtClean="0"/>
              <a:t>The PBME </a:t>
            </a:r>
            <a:r>
              <a:rPr lang="en-GB" sz="2200" dirty="0"/>
              <a:t>S</a:t>
            </a:r>
            <a:r>
              <a:rPr lang="en-GB" sz="2200" dirty="0" smtClean="0"/>
              <a:t>ystem for the Cameroon Biosecurity Project:</a:t>
            </a:r>
          </a:p>
          <a:p>
            <a:pPr lvl="2">
              <a:spcBef>
                <a:spcPts val="0"/>
              </a:spcBef>
              <a:buFont typeface="Courier New" pitchFamily="49" charset="0"/>
              <a:buChar char="o"/>
            </a:pPr>
            <a:r>
              <a:rPr lang="en-GB" sz="1800" dirty="0" smtClean="0"/>
              <a:t>Monitoring inputs</a:t>
            </a:r>
            <a:endParaRPr lang="en-GB" sz="1800" dirty="0"/>
          </a:p>
          <a:p>
            <a:pPr lvl="2">
              <a:spcBef>
                <a:spcPts val="0"/>
              </a:spcBef>
              <a:buFont typeface="Courier New" pitchFamily="49" charset="0"/>
              <a:buChar char="o"/>
            </a:pPr>
            <a:r>
              <a:rPr lang="en-GB" sz="1800" dirty="0"/>
              <a:t>Monitoring </a:t>
            </a:r>
            <a:r>
              <a:rPr lang="en-GB" sz="1800" dirty="0" smtClean="0"/>
              <a:t>activities &amp; outputs</a:t>
            </a:r>
          </a:p>
          <a:p>
            <a:pPr lvl="2">
              <a:spcBef>
                <a:spcPts val="0"/>
              </a:spcBef>
              <a:buFont typeface="Courier New" pitchFamily="49" charset="0"/>
              <a:buChar char="o"/>
            </a:pPr>
            <a:r>
              <a:rPr lang="en-GB" sz="1800" dirty="0" smtClean="0"/>
              <a:t>Monitoring outcomes</a:t>
            </a:r>
          </a:p>
          <a:p>
            <a:pPr lvl="2">
              <a:spcBef>
                <a:spcPts val="0"/>
              </a:spcBef>
              <a:buFont typeface="Courier New" pitchFamily="49" charset="0"/>
              <a:buChar char="o"/>
            </a:pPr>
            <a:r>
              <a:rPr lang="en-GB" sz="1800" dirty="0" smtClean="0"/>
              <a:t>Monitoring objectives</a:t>
            </a:r>
          </a:p>
          <a:p>
            <a:pPr lvl="2">
              <a:spcBef>
                <a:spcPts val="0"/>
              </a:spcBef>
              <a:buFont typeface="Courier New" pitchFamily="49" charset="0"/>
              <a:buChar char="o"/>
            </a:pPr>
            <a:r>
              <a:rPr lang="en-GB" sz="1800" dirty="0" smtClean="0"/>
              <a:t>Implementation of the system</a:t>
            </a:r>
            <a:endParaRPr lang="en-GB" sz="1800" dirty="0"/>
          </a:p>
          <a:p>
            <a:pPr>
              <a:spcBef>
                <a:spcPts val="0"/>
              </a:spcBef>
            </a:pPr>
            <a:endParaRPr lang="en-GB" sz="2400" dirty="0" smtClean="0"/>
          </a:p>
          <a:p>
            <a:pPr>
              <a:spcBef>
                <a:spcPts val="0"/>
              </a:spcBef>
            </a:pPr>
            <a:endParaRPr lang="en-GB" sz="2400" dirty="0" smtClean="0"/>
          </a:p>
          <a:p>
            <a:pPr>
              <a:spcBef>
                <a:spcPts val="0"/>
              </a:spcBef>
            </a:pPr>
            <a:endParaRPr lang="en-GB" sz="2400" dirty="0" smtClean="0"/>
          </a:p>
        </p:txBody>
      </p:sp>
      <p:sp>
        <p:nvSpPr>
          <p:cNvPr id="4" name="Footer Placeholder 4"/>
          <p:cNvSpPr>
            <a:spLocks noGrp="1"/>
          </p:cNvSpPr>
          <p:nvPr>
            <p:ph type="ftr" sz="quarter" idx="4294967295"/>
          </p:nvPr>
        </p:nvSpPr>
        <p:spPr>
          <a:xfrm>
            <a:off x="3124200" y="6248400"/>
            <a:ext cx="2895600" cy="381000"/>
          </a:xfrm>
          <a:prstGeom prst="rect">
            <a:avLst/>
          </a:prstGeom>
        </p:spPr>
        <p:txBody>
          <a:bodyPr/>
          <a:lstStyle/>
          <a:p>
            <a:pPr algn="ctr"/>
            <a:r>
              <a:rPr lang="en-GB" sz="1400" dirty="0" smtClean="0">
                <a:latin typeface="+mn-lt"/>
              </a:rPr>
              <a:t>Cameroon Biosecurity Project</a:t>
            </a:r>
            <a:endParaRPr lang="en-GB" sz="1400" dirty="0">
              <a:latin typeface="+mn-lt"/>
            </a:endParaRPr>
          </a:p>
        </p:txBody>
      </p:sp>
    </p:spTree>
    <p:extLst>
      <p:ext uri="{BB962C8B-B14F-4D97-AF65-F5344CB8AC3E}">
        <p14:creationId xmlns:p14="http://schemas.microsoft.com/office/powerpoint/2010/main" val="339610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958D58D6-BA1B-4746-8DDD-CE494F303154}" type="slidenum">
              <a:rPr lang="en-US"/>
              <a:pPr>
                <a:defRPr/>
              </a:pPr>
              <a:t>80</a:t>
            </a:fld>
            <a:endParaRPr lang="en-US" dirty="0"/>
          </a:p>
        </p:txBody>
      </p:sp>
      <p:sp>
        <p:nvSpPr>
          <p:cNvPr id="27651" name="Text Box 2"/>
          <p:cNvSpPr txBox="1">
            <a:spLocks/>
          </p:cNvSpPr>
          <p:nvPr/>
        </p:nvSpPr>
        <p:spPr bwMode="auto">
          <a:xfrm>
            <a:off x="323528" y="397452"/>
            <a:ext cx="85202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eaLnBrk="1" hangingPunct="1">
              <a:spcBef>
                <a:spcPct val="0"/>
              </a:spcBef>
            </a:pPr>
            <a:r>
              <a:rPr lang="en-US" sz="3200" i="1" dirty="0">
                <a:solidFill>
                  <a:srgbClr val="8F110B"/>
                </a:solidFill>
                <a:sym typeface="Gill Sans"/>
              </a:rPr>
              <a:t>I have a </a:t>
            </a:r>
            <a:r>
              <a:rPr lang="en-US" sz="3200" i="1" dirty="0" smtClean="0">
                <a:solidFill>
                  <a:srgbClr val="8F110B"/>
                </a:solidFill>
                <a:sym typeface="Gill Sans"/>
              </a:rPr>
              <a:t>set of objectively verifiable indicators!</a:t>
            </a:r>
            <a:endParaRPr lang="en-US" sz="3200" i="1" dirty="0">
              <a:solidFill>
                <a:srgbClr val="000000"/>
              </a:solidFill>
              <a:sym typeface="Gill Sans"/>
            </a:endParaRPr>
          </a:p>
        </p:txBody>
      </p:sp>
      <p:sp>
        <p:nvSpPr>
          <p:cNvPr id="27652" name="Text Box 3"/>
          <p:cNvSpPr txBox="1">
            <a:spLocks/>
          </p:cNvSpPr>
          <p:nvPr/>
        </p:nvSpPr>
        <p:spPr bwMode="auto">
          <a:xfrm>
            <a:off x="3006725" y="5791200"/>
            <a:ext cx="31829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eaLnBrk="1" hangingPunct="1">
              <a:spcBef>
                <a:spcPct val="0"/>
              </a:spcBef>
            </a:pPr>
            <a:r>
              <a:rPr lang="en-US" dirty="0">
                <a:solidFill>
                  <a:srgbClr val="000000"/>
                </a:solidFill>
                <a:sym typeface="Gill Sans"/>
              </a:rPr>
              <a:t>Martin Luther King, Jr.</a:t>
            </a:r>
          </a:p>
          <a:p>
            <a:pPr eaLnBrk="1" hangingPunct="1">
              <a:spcBef>
                <a:spcPct val="0"/>
              </a:spcBef>
            </a:pPr>
            <a:r>
              <a:rPr lang="en-US" sz="1400" dirty="0">
                <a:solidFill>
                  <a:srgbClr val="000000"/>
                </a:solidFill>
                <a:sym typeface="Gill Sans"/>
              </a:rPr>
              <a:t>August 28, 1963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46200"/>
            <a:ext cx="5080000" cy="4165600"/>
          </a:xfrm>
          <a:prstGeom prst="rect">
            <a:avLst/>
          </a:prstGeom>
        </p:spPr>
      </p:pic>
    </p:spTree>
    <p:extLst>
      <p:ext uri="{BB962C8B-B14F-4D97-AF65-F5344CB8AC3E}">
        <p14:creationId xmlns:p14="http://schemas.microsoft.com/office/powerpoint/2010/main" val="23778332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958D58D6-BA1B-4746-8DDD-CE494F303154}" type="slidenum">
              <a:rPr lang="en-US"/>
              <a:pPr>
                <a:defRPr/>
              </a:pPr>
              <a:t>81</a:t>
            </a:fld>
            <a:endParaRPr lang="en-US" dirty="0"/>
          </a:p>
        </p:txBody>
      </p:sp>
      <p:sp>
        <p:nvSpPr>
          <p:cNvPr id="27651" name="Text Box 2"/>
          <p:cNvSpPr txBox="1">
            <a:spLocks/>
          </p:cNvSpPr>
          <p:nvPr/>
        </p:nvSpPr>
        <p:spPr bwMode="auto">
          <a:xfrm>
            <a:off x="2814638" y="427038"/>
            <a:ext cx="3360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eaLnBrk="1" hangingPunct="1">
              <a:spcBef>
                <a:spcPct val="0"/>
              </a:spcBef>
            </a:pPr>
            <a:r>
              <a:rPr lang="en-US" sz="3600" i="1" dirty="0">
                <a:solidFill>
                  <a:srgbClr val="8F110B"/>
                </a:solidFill>
                <a:sym typeface="Gill Sans"/>
              </a:rPr>
              <a:t>I have a dream!</a:t>
            </a:r>
            <a:endParaRPr lang="en-US" sz="3600" i="1" dirty="0">
              <a:solidFill>
                <a:srgbClr val="000000"/>
              </a:solidFill>
              <a:sym typeface="Gill Sans"/>
            </a:endParaRPr>
          </a:p>
        </p:txBody>
      </p:sp>
      <p:sp>
        <p:nvSpPr>
          <p:cNvPr id="27652" name="Text Box 3"/>
          <p:cNvSpPr txBox="1">
            <a:spLocks/>
          </p:cNvSpPr>
          <p:nvPr/>
        </p:nvSpPr>
        <p:spPr bwMode="auto">
          <a:xfrm>
            <a:off x="3006725" y="5791200"/>
            <a:ext cx="31829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eaLnBrk="1" hangingPunct="1">
              <a:spcBef>
                <a:spcPct val="0"/>
              </a:spcBef>
            </a:pPr>
            <a:r>
              <a:rPr lang="en-US" dirty="0">
                <a:solidFill>
                  <a:srgbClr val="000000"/>
                </a:solidFill>
                <a:sym typeface="Gill Sans"/>
              </a:rPr>
              <a:t>Martin Luther King, Jr.</a:t>
            </a:r>
          </a:p>
          <a:p>
            <a:pPr eaLnBrk="1" hangingPunct="1">
              <a:spcBef>
                <a:spcPct val="0"/>
              </a:spcBef>
            </a:pPr>
            <a:r>
              <a:rPr lang="en-US" sz="1400" dirty="0">
                <a:solidFill>
                  <a:srgbClr val="000000"/>
                </a:solidFill>
                <a:sym typeface="Gill Sans"/>
              </a:rPr>
              <a:t>August 28, 1963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46200"/>
            <a:ext cx="5080000" cy="4165600"/>
          </a:xfrm>
          <a:prstGeom prst="rect">
            <a:avLst/>
          </a:prstGeom>
        </p:spPr>
      </p:pic>
    </p:spTree>
    <p:extLst>
      <p:ext uri="{BB962C8B-B14F-4D97-AF65-F5344CB8AC3E}">
        <p14:creationId xmlns:p14="http://schemas.microsoft.com/office/powerpoint/2010/main" val="35903310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The Cameroon Biosecurity Project</a:t>
            </a:r>
            <a:endParaRPr lang="en-GB" dirty="0"/>
          </a:p>
        </p:txBody>
      </p:sp>
      <p:sp>
        <p:nvSpPr>
          <p:cNvPr id="3" name="Rectangle 2"/>
          <p:cNvSpPr>
            <a:spLocks noChangeArrowheads="1"/>
          </p:cNvSpPr>
          <p:nvPr/>
        </p:nvSpPr>
        <p:spPr bwMode="auto">
          <a:xfrm>
            <a:off x="1371600" y="225009"/>
            <a:ext cx="5867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r>
              <a:rPr lang="en-US" sz="4400" dirty="0">
                <a:solidFill>
                  <a:srgbClr val="660033"/>
                </a:solidFill>
              </a:rPr>
              <a:t> </a:t>
            </a:r>
            <a:r>
              <a:rPr lang="en-US" sz="3600" dirty="0">
                <a:solidFill>
                  <a:srgbClr val="000000"/>
                </a:solidFill>
                <a:latin typeface="+mj-lt"/>
                <a:ea typeface="+mj-ea"/>
                <a:cs typeface="+mj-cs"/>
              </a:rPr>
              <a:t>MLK’s Vision</a:t>
            </a:r>
            <a:endParaRPr lang="en-US" sz="3600" dirty="0">
              <a:solidFill>
                <a:srgbClr val="000000"/>
              </a:solidFill>
              <a:latin typeface="+mj-lt"/>
              <a:ea typeface="+mj-ea"/>
              <a:cs typeface="+mj-cs"/>
              <a:sym typeface="Gill Sans"/>
            </a:endParaRPr>
          </a:p>
        </p:txBody>
      </p:sp>
      <p:sp>
        <p:nvSpPr>
          <p:cNvPr id="4" name="Content Placeholder 2"/>
          <p:cNvSpPr txBox="1">
            <a:spLocks/>
          </p:cNvSpPr>
          <p:nvPr/>
        </p:nvSpPr>
        <p:spPr>
          <a:xfrm>
            <a:off x="1143000" y="1219200"/>
            <a:ext cx="6781800" cy="4724400"/>
          </a:xfrm>
          <a:prstGeom prst="rect">
            <a:avLst/>
          </a:prstGeom>
        </p:spPr>
        <p:txBody>
          <a:bodyPr/>
          <a:lstStyle>
            <a:lvl1pPr marL="342900" indent="-342900" algn="l" rtl="0" eaLnBrk="1" fontAlgn="base" hangingPunct="1">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600">
                <a:solidFill>
                  <a:srgbClr val="000000"/>
                </a:solidFill>
                <a:latin typeface="+mn-lt"/>
              </a:defRPr>
            </a:lvl2pPr>
            <a:lvl3pPr marL="1143000" indent="-228600" algn="l" rtl="0" eaLnBrk="1" fontAlgn="base" hangingPunct="1">
              <a:spcBef>
                <a:spcPct val="20000"/>
              </a:spcBef>
              <a:spcAft>
                <a:spcPct val="0"/>
              </a:spcAft>
              <a:buClr>
                <a:schemeClr val="tx1"/>
              </a:buClr>
              <a:buChar char="•"/>
              <a:defRPr sz="2400">
                <a:solidFill>
                  <a:srgbClr val="000000"/>
                </a:solidFill>
                <a:latin typeface="+mn-lt"/>
              </a:defRPr>
            </a:lvl3pPr>
            <a:lvl4pPr marL="1600200" indent="-228600" algn="l" rtl="0" eaLnBrk="1" fontAlgn="base" hangingPunct="1">
              <a:spcBef>
                <a:spcPct val="20000"/>
              </a:spcBef>
              <a:spcAft>
                <a:spcPct val="0"/>
              </a:spcAft>
              <a:buClr>
                <a:schemeClr val="tx1"/>
              </a:buClr>
              <a:buChar char="•"/>
              <a:defRPr sz="2000">
                <a:solidFill>
                  <a:srgbClr val="000000"/>
                </a:solidFill>
                <a:latin typeface="+mn-lt"/>
              </a:defRPr>
            </a:lvl4pPr>
            <a:lvl5pPr marL="2057400" indent="-228600" algn="l" rtl="0" eaLnBrk="1" fontAlgn="base" hangingPunct="1">
              <a:spcBef>
                <a:spcPct val="20000"/>
              </a:spcBef>
              <a:spcAft>
                <a:spcPct val="0"/>
              </a:spcAft>
              <a:buClr>
                <a:schemeClr val="tx1"/>
              </a:buClr>
              <a:buChar char="•"/>
              <a:defRPr sz="2000">
                <a:solidFill>
                  <a:srgbClr val="000000"/>
                </a:solidFill>
                <a:latin typeface="+mn-lt"/>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a:lstStyle>
          <a:p>
            <a:r>
              <a:rPr lang="en-US" sz="2000" i="1" dirty="0"/>
              <a:t>“…I have a dream that one day on the red hills of Georgia the sons of former slaves and the sons of former slave owners will be able to sit down together at the table of brotherhood. </a:t>
            </a:r>
            <a:endParaRPr lang="en-GB" sz="2000" dirty="0"/>
          </a:p>
          <a:p>
            <a:r>
              <a:rPr lang="en-US" sz="2000" i="1" dirty="0"/>
              <a:t>I have a dream that one day even the state of Mississippi, a state sweltering with the heat of injustice.. [and] …oppression, will be transformed into an oasis of freedom and justice. </a:t>
            </a:r>
            <a:endParaRPr lang="en-GB" sz="2000" dirty="0"/>
          </a:p>
          <a:p>
            <a:r>
              <a:rPr lang="en-US" sz="2000" i="1" dirty="0"/>
              <a:t>I have a dream that my four little children will one day live in a nation where they will not be judged by the color of their skin but by the content of their character… </a:t>
            </a:r>
            <a:endParaRPr lang="en-GB" sz="2000" dirty="0"/>
          </a:p>
          <a:p>
            <a:r>
              <a:rPr lang="en-US" sz="2000" i="1" dirty="0"/>
              <a:t>I have a dream that one day down in Alabama… little black boys and black girls will be able to join hands with little white boys and white girls as sisters and brothers.”</a:t>
            </a:r>
            <a:endParaRPr lang="en-GB" sz="2000" dirty="0"/>
          </a:p>
          <a:p>
            <a:pPr marL="0" indent="0">
              <a:buNone/>
            </a:pPr>
            <a:r>
              <a:rPr lang="en-US" sz="2000" dirty="0"/>
              <a:t>Described actions - what children, families, </a:t>
            </a:r>
            <a:r>
              <a:rPr lang="en-US" sz="2000" dirty="0" smtClean="0"/>
              <a:t>etc. </a:t>
            </a:r>
            <a:r>
              <a:rPr lang="en-US" sz="2000" dirty="0"/>
              <a:t>would be doing differently if the USA were not a racially divided country</a:t>
            </a:r>
            <a:endParaRPr lang="en-GB" sz="2000" dirty="0"/>
          </a:p>
          <a:p>
            <a:pPr marL="0" indent="0">
              <a:buNone/>
            </a:pPr>
            <a:endParaRPr lang="en-US" dirty="0"/>
          </a:p>
        </p:txBody>
      </p:sp>
    </p:spTree>
    <p:extLst>
      <p:ext uri="{BB962C8B-B14F-4D97-AF65-F5344CB8AC3E}">
        <p14:creationId xmlns:p14="http://schemas.microsoft.com/office/powerpoint/2010/main" val="384845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The Cameroon Biosecurity Project</a:t>
            </a:r>
            <a:endParaRPr lang="en-GB" dirty="0"/>
          </a:p>
        </p:txBody>
      </p:sp>
      <p:grpSp>
        <p:nvGrpSpPr>
          <p:cNvPr id="3" name="Group 2"/>
          <p:cNvGrpSpPr/>
          <p:nvPr/>
        </p:nvGrpSpPr>
        <p:grpSpPr>
          <a:xfrm>
            <a:off x="323528" y="1700808"/>
            <a:ext cx="8496944" cy="3384376"/>
            <a:chOff x="467544" y="2708920"/>
            <a:chExt cx="8496944" cy="3384376"/>
          </a:xfrm>
        </p:grpSpPr>
        <p:sp>
          <p:nvSpPr>
            <p:cNvPr id="4" name="AutoShape 3"/>
            <p:cNvSpPr>
              <a:spLocks noChangeArrowheads="1"/>
            </p:cNvSpPr>
            <p:nvPr/>
          </p:nvSpPr>
          <p:spPr bwMode="auto">
            <a:xfrm>
              <a:off x="467544" y="2708920"/>
              <a:ext cx="8496944" cy="3384376"/>
            </a:xfrm>
            <a:prstGeom prst="flowChartAlternateProcess">
              <a:avLst/>
            </a:prstGeom>
            <a:solidFill>
              <a:schemeClr val="accent1"/>
            </a:solidFill>
            <a:ln w="9525">
              <a:solidFill>
                <a:schemeClr val="tx1"/>
              </a:solidFill>
              <a:miter lim="800000"/>
              <a:headEnd/>
              <a:tailEnd/>
            </a:ln>
          </p:spPr>
          <p:txBody>
            <a:bodyPr wrap="none" anchor="ctr"/>
            <a:lstStyle/>
            <a:p>
              <a:endParaRPr lang="en-GB" dirty="0"/>
            </a:p>
          </p:txBody>
        </p:sp>
        <p:sp>
          <p:nvSpPr>
            <p:cNvPr id="5" name="TextBox 4"/>
            <p:cNvSpPr txBox="1"/>
            <p:nvPr/>
          </p:nvSpPr>
          <p:spPr>
            <a:xfrm>
              <a:off x="827584" y="2996952"/>
              <a:ext cx="8136904" cy="2936188"/>
            </a:xfrm>
            <a:prstGeom prst="rect">
              <a:avLst/>
            </a:prstGeom>
            <a:noFill/>
          </p:spPr>
          <p:txBody>
            <a:bodyPr wrap="square" rtlCol="0">
              <a:spAutoFit/>
            </a:bodyPr>
            <a:lstStyle/>
            <a:p>
              <a:pPr marL="182563" indent="0">
                <a:lnSpc>
                  <a:spcPct val="110000"/>
                </a:lnSpc>
              </a:pPr>
              <a:r>
                <a:rPr lang="en-GB" b="1" dirty="0"/>
                <a:t>Imagine that, 5-10 years from now, the project has been extremely successful. Things have improved beyond your most ambitious dreams. </a:t>
              </a:r>
            </a:p>
            <a:p>
              <a:pPr marL="925513" lvl="1">
                <a:lnSpc>
                  <a:spcPct val="110000"/>
                </a:lnSpc>
                <a:buFont typeface="Arial" pitchFamily="34" charset="0"/>
                <a:buChar char="•"/>
              </a:pPr>
              <a:r>
                <a:rPr lang="en-GB" b="1" dirty="0"/>
                <a:t>What changes have occurred?  </a:t>
              </a:r>
            </a:p>
            <a:p>
              <a:pPr marL="925513" lvl="1">
                <a:lnSpc>
                  <a:spcPct val="110000"/>
                </a:lnSpc>
                <a:buFont typeface="Arial" pitchFamily="34" charset="0"/>
                <a:buChar char="•"/>
              </a:pPr>
              <a:r>
                <a:rPr lang="en-GB" b="1" dirty="0"/>
                <a:t>What (&amp; how) are your target communities (“beneficiaries”) doing?</a:t>
              </a:r>
            </a:p>
            <a:p>
              <a:pPr marL="925513" lvl="1">
                <a:lnSpc>
                  <a:spcPct val="110000"/>
                </a:lnSpc>
                <a:buFont typeface="Arial" pitchFamily="34" charset="0"/>
                <a:buChar char="•"/>
              </a:pPr>
              <a:r>
                <a:rPr lang="en-GB" b="1" dirty="0"/>
                <a:t>What are your partners doing? </a:t>
              </a:r>
            </a:p>
          </p:txBody>
        </p:sp>
      </p:grpSp>
      <p:sp>
        <p:nvSpPr>
          <p:cNvPr id="6" name="Rectangle 5"/>
          <p:cNvSpPr/>
          <p:nvPr/>
        </p:nvSpPr>
        <p:spPr>
          <a:xfrm>
            <a:off x="323528" y="5282044"/>
            <a:ext cx="8496944" cy="523220"/>
          </a:xfrm>
          <a:prstGeom prst="rect">
            <a:avLst/>
          </a:prstGeom>
        </p:spPr>
        <p:txBody>
          <a:bodyPr wrap="square">
            <a:spAutoFit/>
          </a:bodyPr>
          <a:lstStyle/>
          <a:p>
            <a:pPr algn="ctr">
              <a:buClr>
                <a:srgbClr val="A82700"/>
              </a:buClr>
            </a:pPr>
            <a:r>
              <a:rPr lang="en-US" sz="2800" b="1" dirty="0">
                <a:solidFill>
                  <a:srgbClr val="056771"/>
                </a:solidFill>
              </a:rPr>
              <a:t> </a:t>
            </a:r>
            <a:r>
              <a:rPr lang="en-US" b="1" dirty="0">
                <a:solidFill>
                  <a:srgbClr val="930000"/>
                </a:solidFill>
                <a:cs typeface="Arial" pitchFamily="34" charset="0"/>
              </a:rPr>
              <a:t>(In essence: describe the world you are seeking to help create.)</a:t>
            </a:r>
          </a:p>
        </p:txBody>
      </p:sp>
      <p:sp>
        <p:nvSpPr>
          <p:cNvPr id="7" name="Rectangle 2"/>
          <p:cNvSpPr>
            <a:spLocks noChangeArrowheads="1"/>
          </p:cNvSpPr>
          <p:nvPr/>
        </p:nvSpPr>
        <p:spPr bwMode="auto">
          <a:xfrm>
            <a:off x="611560" y="286564"/>
            <a:ext cx="78488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l" eaLnBrk="1" hangingPunct="1">
              <a:spcBef>
                <a:spcPct val="0"/>
              </a:spcBef>
            </a:pPr>
            <a:r>
              <a:rPr lang="en-US" sz="3600" dirty="0" smtClean="0">
                <a:latin typeface="+mj-lt"/>
              </a:rPr>
              <a:t>Vision Facilitation Exercise: I have a dream</a:t>
            </a:r>
            <a:endParaRPr lang="en-US" sz="3600" dirty="0">
              <a:latin typeface="+mj-lt"/>
              <a:sym typeface="Gill Sans"/>
            </a:endParaRPr>
          </a:p>
        </p:txBody>
      </p:sp>
    </p:spTree>
    <p:extLst>
      <p:ext uri="{BB962C8B-B14F-4D97-AF65-F5344CB8AC3E}">
        <p14:creationId xmlns:p14="http://schemas.microsoft.com/office/powerpoint/2010/main" val="221064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2708920"/>
            <a:ext cx="2190750" cy="2857500"/>
          </a:xfrm>
          <a:prstGeom prst="rect">
            <a:avLst/>
          </a:prstGeom>
        </p:spPr>
      </p:pic>
      <p:sp>
        <p:nvSpPr>
          <p:cNvPr id="3" name="Footer Placeholder 2"/>
          <p:cNvSpPr>
            <a:spLocks noGrp="1"/>
          </p:cNvSpPr>
          <p:nvPr>
            <p:ph type="ftr" sz="quarter" idx="11"/>
          </p:nvPr>
        </p:nvSpPr>
        <p:spPr/>
        <p:txBody>
          <a:bodyPr/>
          <a:lstStyle/>
          <a:p>
            <a:r>
              <a:rPr lang="en-US" dirty="0" smtClean="0">
                <a:solidFill>
                  <a:prstClr val="black"/>
                </a:solidFill>
              </a:rPr>
              <a:t>The Cameroon Biosecurity Project</a:t>
            </a:r>
            <a:endParaRPr lang="en-US" dirty="0">
              <a:solidFill>
                <a:prstClr val="black"/>
              </a:solidFill>
            </a:endParaRPr>
          </a:p>
        </p:txBody>
      </p:sp>
      <p:sp>
        <p:nvSpPr>
          <p:cNvPr id="5" name="Oval Callout 4"/>
          <p:cNvSpPr/>
          <p:nvPr/>
        </p:nvSpPr>
        <p:spPr>
          <a:xfrm>
            <a:off x="539552" y="849922"/>
            <a:ext cx="5976664" cy="3717996"/>
          </a:xfrm>
          <a:prstGeom prst="wedgeEllipseCallout">
            <a:avLst>
              <a:gd name="adj1" fmla="val 64164"/>
              <a:gd name="adj2" fmla="val 4063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itle 1"/>
          <p:cNvSpPr>
            <a:spLocks noGrp="1"/>
          </p:cNvSpPr>
          <p:nvPr>
            <p:ph type="title"/>
          </p:nvPr>
        </p:nvSpPr>
        <p:spPr>
          <a:xfrm>
            <a:off x="1154133" y="2708920"/>
            <a:ext cx="4896544" cy="1143000"/>
          </a:xfrm>
        </p:spPr>
        <p:txBody>
          <a:bodyPr>
            <a:noAutofit/>
          </a:bodyPr>
          <a:lstStyle/>
          <a:p>
            <a:r>
              <a:rPr lang="en-GB" sz="2800" i="1" dirty="0"/>
              <a:t>If you have built castles in the air, your work need not be lost; that is where they should be. Now put foundations under them</a:t>
            </a:r>
            <a:r>
              <a:rPr lang="en-GB" sz="2800" dirty="0" smtClean="0"/>
              <a:t>. </a:t>
            </a:r>
            <a:r>
              <a:rPr lang="en-GB" sz="2800" dirty="0"/>
              <a:t/>
            </a:r>
            <a:br>
              <a:rPr lang="en-GB" sz="2800" dirty="0"/>
            </a:br>
            <a:endParaRPr lang="en-US" sz="2800" dirty="0"/>
          </a:p>
        </p:txBody>
      </p:sp>
      <p:sp>
        <p:nvSpPr>
          <p:cNvPr id="7" name="TextBox 6"/>
          <p:cNvSpPr txBox="1"/>
          <p:nvPr/>
        </p:nvSpPr>
        <p:spPr>
          <a:xfrm>
            <a:off x="6083791" y="5733256"/>
            <a:ext cx="2913811" cy="461665"/>
          </a:xfrm>
          <a:prstGeom prst="rect">
            <a:avLst/>
          </a:prstGeom>
          <a:noFill/>
        </p:spPr>
        <p:txBody>
          <a:bodyPr wrap="none" rtlCol="0">
            <a:spAutoFit/>
          </a:bodyPr>
          <a:lstStyle/>
          <a:p>
            <a:r>
              <a:rPr lang="en-GB" dirty="0"/>
              <a:t>Henry David Thoreau</a:t>
            </a:r>
            <a:endParaRPr lang="en-US" dirty="0"/>
          </a:p>
        </p:txBody>
      </p:sp>
    </p:spTree>
    <p:extLst>
      <p:ext uri="{BB962C8B-B14F-4D97-AF65-F5344CB8AC3E}">
        <p14:creationId xmlns:p14="http://schemas.microsoft.com/office/powerpoint/2010/main" val="2575816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BC1FC62-D5AD-464C-BCAD-E27A54E3EDAF}" type="slidenum">
              <a:rPr lang="en-US"/>
              <a:pPr>
                <a:defRPr/>
              </a:pPr>
              <a:t>85</a:t>
            </a:fld>
            <a:endParaRPr lang="en-US" dirty="0"/>
          </a:p>
        </p:txBody>
      </p:sp>
      <p:sp>
        <p:nvSpPr>
          <p:cNvPr id="31747" name="Rectangle 2"/>
          <p:cNvSpPr>
            <a:spLocks/>
          </p:cNvSpPr>
          <p:nvPr/>
        </p:nvSpPr>
        <p:spPr bwMode="auto">
          <a:xfrm>
            <a:off x="757266" y="4581128"/>
            <a:ext cx="7704856"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1" hangingPunct="1">
              <a:spcBef>
                <a:spcPct val="0"/>
              </a:spcBef>
            </a:pPr>
            <a:r>
              <a:rPr lang="en-US" sz="2800" dirty="0">
                <a:solidFill>
                  <a:srgbClr val="930000"/>
                </a:solidFill>
                <a:cs typeface="Arial" pitchFamily="34" charset="0"/>
                <a:sym typeface="Arial" pitchFamily="34" charset="0"/>
              </a:rPr>
              <a:t>The mission is that “bite” of the vision statement on which the </a:t>
            </a:r>
            <a:r>
              <a:rPr lang="en-US" sz="2800" dirty="0" smtClean="0">
                <a:solidFill>
                  <a:srgbClr val="930000"/>
                </a:solidFill>
                <a:cs typeface="Arial" pitchFamily="34" charset="0"/>
                <a:sym typeface="Arial" pitchFamily="34" charset="0"/>
              </a:rPr>
              <a:t>project is </a:t>
            </a:r>
            <a:r>
              <a:rPr lang="en-US" sz="2800" dirty="0">
                <a:solidFill>
                  <a:srgbClr val="930000"/>
                </a:solidFill>
                <a:cs typeface="Arial" pitchFamily="34" charset="0"/>
                <a:sym typeface="Arial" pitchFamily="34" charset="0"/>
              </a:rPr>
              <a:t>going to focus.</a:t>
            </a:r>
          </a:p>
        </p:txBody>
      </p:sp>
      <p:pic>
        <p:nvPicPr>
          <p:cNvPr id="3174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475" y="1772816"/>
            <a:ext cx="3313113"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214478" y="44624"/>
            <a:ext cx="6781800" cy="806152"/>
          </a:xfrm>
        </p:spPr>
        <p:txBody>
          <a:bodyPr/>
          <a:lstStyle/>
          <a:p>
            <a:r>
              <a:rPr lang="en-US" sz="3200" kern="1200" dirty="0">
                <a:solidFill>
                  <a:schemeClr val="tx1"/>
                </a:solidFill>
                <a:latin typeface="Arial" pitchFamily="34" charset="0"/>
                <a:ea typeface="+mn-ea"/>
                <a:cs typeface="+mn-cs"/>
              </a:rPr>
              <a:t>Step 2: Define your mission</a:t>
            </a:r>
          </a:p>
        </p:txBody>
      </p:sp>
    </p:spTree>
    <p:extLst>
      <p:ext uri="{BB962C8B-B14F-4D97-AF65-F5344CB8AC3E}">
        <p14:creationId xmlns:p14="http://schemas.microsoft.com/office/powerpoint/2010/main" val="379281478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342082"/>
            <a:ext cx="5544616" cy="782662"/>
          </a:xfrm>
        </p:spPr>
        <p:txBody>
          <a:bodyPr/>
          <a:lstStyle/>
          <a:p>
            <a:r>
              <a:rPr lang="en-GB" dirty="0"/>
              <a:t>Using OM to monitor </a:t>
            </a:r>
            <a:r>
              <a:rPr lang="en-GB" dirty="0" smtClean="0"/>
              <a:t>results</a:t>
            </a:r>
            <a:br>
              <a:rPr lang="en-GB" dirty="0" smtClean="0"/>
            </a:br>
            <a:r>
              <a:rPr lang="en-GB" dirty="0" smtClean="0"/>
              <a:t>Step 2: Mission</a:t>
            </a:r>
            <a:endParaRPr lang="en-GB" dirty="0"/>
          </a:p>
        </p:txBody>
      </p:sp>
      <p:grpSp>
        <p:nvGrpSpPr>
          <p:cNvPr id="15" name="Group 14"/>
          <p:cNvGrpSpPr/>
          <p:nvPr/>
        </p:nvGrpSpPr>
        <p:grpSpPr>
          <a:xfrm>
            <a:off x="1180455" y="5304769"/>
            <a:ext cx="5486945" cy="1292583"/>
            <a:chOff x="604768" y="4512681"/>
            <a:chExt cx="5198160" cy="1292583"/>
          </a:xfrm>
        </p:grpSpPr>
        <p:sp>
          <p:nvSpPr>
            <p:cNvPr id="6" name="Rectangle 5"/>
            <p:cNvSpPr/>
            <p:nvPr/>
          </p:nvSpPr>
          <p:spPr bwMode="auto">
            <a:xfrm>
              <a:off x="604768" y="5085184"/>
              <a:ext cx="5184576" cy="72008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latin typeface="Franklin Gothic Medium" pitchFamily="34" charset="0"/>
              </a:endParaRPr>
            </a:p>
            <a:p>
              <a:pPr>
                <a:spcBef>
                  <a:spcPts val="300"/>
                </a:spcBef>
                <a:spcAft>
                  <a:spcPts val="300"/>
                </a:spcAft>
                <a:defRPr/>
              </a:pPr>
              <a:r>
                <a:rPr lang="en-GB" sz="1400" b="1" spc="110" dirty="0" smtClean="0">
                  <a:solidFill>
                    <a:schemeClr val="bg1">
                      <a:lumMod val="50000"/>
                    </a:schemeClr>
                  </a:solidFill>
                  <a:latin typeface="Franklin Gothic Medium" pitchFamily="34" charset="0"/>
                </a:rPr>
                <a:t>Prepare a monitoring plan</a:t>
              </a:r>
              <a:endParaRPr lang="en-GB" sz="1400" b="1" spc="110" dirty="0">
                <a:solidFill>
                  <a:schemeClr val="bg1">
                    <a:lumMod val="50000"/>
                  </a:schemeClr>
                </a:solidFill>
                <a:latin typeface="Franklin Gothic Medium" pitchFamily="34" charset="0"/>
              </a:endParaRPr>
            </a:p>
            <a:p>
              <a:pPr eaLnBrk="0" hangingPunct="0">
                <a:spcBef>
                  <a:spcPts val="300"/>
                </a:spcBef>
                <a:spcAft>
                  <a:spcPts val="600"/>
                </a:spcAft>
                <a:defRPr/>
              </a:pPr>
              <a:endParaRPr lang="en-GB" sz="2000" spc="110" dirty="0">
                <a:latin typeface="Times New Roman" pitchFamily="18" charset="0"/>
              </a:endParaRPr>
            </a:p>
          </p:txBody>
        </p:sp>
        <p:sp>
          <p:nvSpPr>
            <p:cNvPr id="7" name="Rectangle 6"/>
            <p:cNvSpPr>
              <a:spLocks noChangeArrowheads="1"/>
            </p:cNvSpPr>
            <p:nvPr/>
          </p:nvSpPr>
          <p:spPr bwMode="auto">
            <a:xfrm>
              <a:off x="604769" y="4512681"/>
              <a:ext cx="5198159" cy="716519"/>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chemeClr val="bg1"/>
                  </a:solidFill>
                  <a:latin typeface="Franklin Gothic Medium" pitchFamily="34" charset="0"/>
                </a:rPr>
                <a:t>2. OUTCOME &amp; PERFORMANCE MONITORING</a:t>
              </a:r>
            </a:p>
            <a:p>
              <a:pPr>
                <a:spcAft>
                  <a:spcPts val="300"/>
                </a:spcAft>
                <a:defRPr/>
              </a:pPr>
              <a:r>
                <a:rPr lang="en-GB" sz="1600" i="1" spc="110" dirty="0" smtClean="0">
                  <a:solidFill>
                    <a:schemeClr val="bg1"/>
                  </a:solidFill>
                  <a:latin typeface="Franklin Gothic Medium" pitchFamily="34" charset="0"/>
                </a:rPr>
                <a:t>How we know we are on track &amp; how we can improve</a:t>
              </a:r>
              <a:endParaRPr lang="en-GB" sz="1600" i="1" spc="110" dirty="0">
                <a:solidFill>
                  <a:schemeClr val="bg1"/>
                </a:solidFill>
                <a:latin typeface="Franklin Gothic Medium" pitchFamily="34"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3389088712"/>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28731"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grpSp>
        <p:nvGrpSpPr>
          <p:cNvPr id="9" name="Group 5"/>
          <p:cNvGrpSpPr>
            <a:grpSpLocks/>
          </p:cNvGrpSpPr>
          <p:nvPr/>
        </p:nvGrpSpPr>
        <p:grpSpPr bwMode="auto">
          <a:xfrm>
            <a:off x="1180455" y="1268760"/>
            <a:ext cx="5487796" cy="3528392"/>
            <a:chOff x="1523999" y="1137806"/>
            <a:chExt cx="6495169" cy="5772193"/>
          </a:xfrm>
        </p:grpSpPr>
        <p:sp>
          <p:nvSpPr>
            <p:cNvPr id="10" name="Rectangle 9"/>
            <p:cNvSpPr/>
            <p:nvPr/>
          </p:nvSpPr>
          <p:spPr bwMode="auto">
            <a:xfrm>
              <a:off x="1523999" y="1491206"/>
              <a:ext cx="6485678" cy="541879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latin typeface="Franklin Gothic Medium" pitchFamily="34" charset="0"/>
                </a:rPr>
                <a:t>INTENTIONAL DESIGN</a:t>
              </a:r>
            </a:p>
            <a:p>
              <a:pPr>
                <a:spcBef>
                  <a:spcPts val="1200"/>
                </a:spcBef>
                <a:spcAft>
                  <a:spcPts val="300"/>
                </a:spcAft>
                <a:defRPr/>
              </a:pPr>
              <a:endParaRPr lang="en-GB" sz="400" b="1" spc="110" dirty="0" smtClean="0">
                <a:latin typeface="Franklin Gothic Medium" pitchFamily="34" charset="0"/>
              </a:endParaRPr>
            </a:p>
            <a:p>
              <a:pPr>
                <a:spcBef>
                  <a:spcPts val="300"/>
                </a:spcBef>
                <a:spcAft>
                  <a:spcPts val="300"/>
                </a:spcAft>
                <a:defRPr/>
              </a:pPr>
              <a:r>
                <a:rPr lang="en-GB" sz="1400" b="1" spc="110" dirty="0" smtClean="0">
                  <a:solidFill>
                    <a:schemeClr val="bg1">
                      <a:lumMod val="50000"/>
                    </a:schemeClr>
                  </a:solidFill>
                  <a:latin typeface="Franklin Gothic Medium" pitchFamily="34" charset="0"/>
                </a:rPr>
                <a:t>Vision (your dream)</a:t>
              </a:r>
              <a:endParaRPr lang="en-GB" sz="1400" b="1" spc="110" dirty="0">
                <a:solidFill>
                  <a:schemeClr val="bg1">
                    <a:lumMod val="50000"/>
                  </a:schemeClr>
                </a:solidFill>
                <a:latin typeface="Franklin Gothic Medium" pitchFamily="34" charset="0"/>
              </a:endParaRPr>
            </a:p>
            <a:p>
              <a:pPr>
                <a:spcBef>
                  <a:spcPts val="300"/>
                </a:spcBef>
                <a:spcAft>
                  <a:spcPts val="300"/>
                </a:spcAft>
                <a:defRPr/>
              </a:pPr>
              <a:r>
                <a:rPr lang="en-GB" sz="1600" b="1" spc="110" dirty="0" smtClean="0">
                  <a:latin typeface="Franklin Gothic Medium" pitchFamily="34" charset="0"/>
                </a:rPr>
                <a:t>MISSION (your contribution to the vison)</a:t>
              </a:r>
            </a:p>
            <a:p>
              <a:pPr>
                <a:spcBef>
                  <a:spcPts val="300"/>
                </a:spcBef>
                <a:spcAft>
                  <a:spcPts val="300"/>
                </a:spcAft>
                <a:defRPr/>
              </a:pPr>
              <a:r>
                <a:rPr lang="en-GB" sz="1400" b="1" spc="110" dirty="0">
                  <a:solidFill>
                    <a:schemeClr val="bg1">
                      <a:lumMod val="50000"/>
                    </a:schemeClr>
                  </a:solidFill>
                  <a:latin typeface="Franklin Gothic Medium" pitchFamily="34" charset="0"/>
                </a:rPr>
                <a:t>Define desired results/outcomes</a:t>
              </a:r>
            </a:p>
            <a:p>
              <a:pPr marL="285750" indent="-285750">
                <a:spcBef>
                  <a:spcPts val="300"/>
                </a:spcBef>
                <a:spcAft>
                  <a:spcPts val="300"/>
                </a:spcAft>
                <a:buFont typeface="Arial" pitchFamily="34" charset="0"/>
                <a:buChar char="•"/>
                <a:defRPr/>
              </a:pPr>
              <a:r>
                <a:rPr lang="en-GB" sz="1400" b="1" spc="110" dirty="0">
                  <a:solidFill>
                    <a:schemeClr val="bg1">
                      <a:lumMod val="50000"/>
                    </a:schemeClr>
                  </a:solidFill>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400" b="1" spc="110" dirty="0">
                  <a:solidFill>
                    <a:schemeClr val="bg1">
                      <a:lumMod val="50000"/>
                    </a:schemeClr>
                  </a:solidFill>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400" b="1" spc="110" dirty="0">
                  <a:solidFill>
                    <a:schemeClr val="bg1">
                      <a:lumMod val="50000"/>
                    </a:schemeClr>
                  </a:solidFill>
                  <a:latin typeface="Franklin Gothic Medium" pitchFamily="34" charset="0"/>
                </a:rPr>
                <a:t>Define indicators (are we on track?)</a:t>
              </a:r>
            </a:p>
            <a:p>
              <a:pPr>
                <a:spcBef>
                  <a:spcPts val="300"/>
                </a:spcBef>
                <a:spcAft>
                  <a:spcPts val="300"/>
                </a:spcAft>
                <a:defRPr/>
              </a:pPr>
              <a:r>
                <a:rPr lang="en-GB" sz="1400" b="1" spc="110" dirty="0">
                  <a:solidFill>
                    <a:schemeClr val="bg1">
                      <a:lumMod val="50000"/>
                    </a:schemeClr>
                  </a:solidFill>
                  <a:latin typeface="Franklin Gothic Medium" pitchFamily="34" charset="0"/>
                </a:rPr>
                <a:t>Define our strategy (how we contribute to an outcome)</a:t>
              </a:r>
            </a:p>
            <a:p>
              <a:pPr eaLnBrk="0" hangingPunct="0">
                <a:spcBef>
                  <a:spcPts val="300"/>
                </a:spcBef>
                <a:spcAft>
                  <a:spcPts val="600"/>
                </a:spcAft>
                <a:defRPr/>
              </a:pPr>
              <a:endParaRPr lang="en-GB" sz="2000" spc="110" dirty="0">
                <a:latin typeface="Times New Roman" pitchFamily="18" charset="0"/>
              </a:endParaRPr>
            </a:p>
          </p:txBody>
        </p:sp>
        <p:sp>
          <p:nvSpPr>
            <p:cNvPr id="11" name="Rectangle 7"/>
            <p:cNvSpPr>
              <a:spLocks noChangeArrowheads="1"/>
            </p:cNvSpPr>
            <p:nvPr/>
          </p:nvSpPr>
          <p:spPr bwMode="auto">
            <a:xfrm>
              <a:off x="1523999" y="1137806"/>
              <a:ext cx="6495169" cy="1283398"/>
            </a:xfrm>
            <a:prstGeom prst="rect">
              <a:avLst/>
            </a:prstGeom>
            <a:solidFill>
              <a:srgbClr val="CC6600"/>
            </a:solidFill>
            <a:ln w="28575" algn="ctr">
              <a:solidFill>
                <a:schemeClr val="tx1"/>
              </a:solidFill>
              <a:round/>
              <a:headEnd/>
              <a:tailEnd/>
            </a:ln>
          </p:spPr>
          <p:txBody>
            <a:bodyPr/>
            <a:lstStyle/>
            <a:p>
              <a:pPr marL="342900" indent="-342900">
                <a:spcAft>
                  <a:spcPts val="300"/>
                </a:spcAft>
                <a:buAutoNum type="arabicPeriod"/>
                <a:defRPr/>
              </a:pPr>
              <a:r>
                <a:rPr lang="en-GB" sz="1800" spc="110" dirty="0" smtClean="0">
                  <a:solidFill>
                    <a:schemeClr val="bg1"/>
                  </a:solidFill>
                  <a:latin typeface="Franklin Gothic Medium" pitchFamily="34" charset="0"/>
                </a:rPr>
                <a:t>PLANNING (</a:t>
              </a:r>
              <a:r>
                <a:rPr lang="en-GB" sz="1800" i="1" spc="110" dirty="0" smtClean="0">
                  <a:solidFill>
                    <a:schemeClr val="bg1"/>
                  </a:solidFill>
                  <a:latin typeface="Franklin Gothic Medium" pitchFamily="34" charset="0"/>
                </a:rPr>
                <a:t>INTENTIONAL DESIGN</a:t>
              </a:r>
              <a:r>
                <a:rPr lang="en-GB" sz="1800" spc="110" dirty="0" smtClean="0">
                  <a:solidFill>
                    <a:schemeClr val="bg1"/>
                  </a:solidFill>
                  <a:latin typeface="Franklin Gothic Medium" pitchFamily="34" charset="0"/>
                </a:rPr>
                <a:t>)</a:t>
              </a:r>
            </a:p>
            <a:p>
              <a:pPr>
                <a:spcAft>
                  <a:spcPts val="300"/>
                </a:spcAft>
                <a:defRPr/>
              </a:pPr>
              <a:r>
                <a:rPr lang="en-GB" sz="1600" i="1" spc="110" dirty="0" smtClean="0">
                  <a:solidFill>
                    <a:schemeClr val="bg1"/>
                  </a:solidFill>
                  <a:latin typeface="Franklin Gothic Medium" pitchFamily="34" charset="0"/>
                </a:rPr>
                <a:t>What we are trying to accomplish &amp; how</a:t>
              </a:r>
              <a:endParaRPr lang="en-GB" sz="1600" i="1" spc="110" dirty="0">
                <a:solidFill>
                  <a:schemeClr val="bg1"/>
                </a:solidFill>
                <a:latin typeface="Franklin Gothic Medium" pitchFamily="34" charset="0"/>
              </a:endParaRPr>
            </a:p>
          </p:txBody>
        </p:sp>
      </p:grpSp>
      <p:pic>
        <p:nvPicPr>
          <p:cNvPr id="14"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561" y="20699"/>
            <a:ext cx="1839292" cy="149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bwMode="auto">
          <a:xfrm flipH="1">
            <a:off x="6660232" y="2924944"/>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660232" y="6237312"/>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7277561"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9552" y="2924944"/>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endCxn id="6" idx="1"/>
          </p:cNvCxnSpPr>
          <p:nvPr/>
        </p:nvCxnSpPr>
        <p:spPr bwMode="auto">
          <a:xfrm>
            <a:off x="539552" y="6237312"/>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80817"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884161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3F2C3465-4604-4135-A5EE-A3A947F5DD9F}" type="slidenum">
              <a:rPr lang="en-US"/>
              <a:pPr>
                <a:defRPr/>
              </a:pPr>
              <a:t>87</a:t>
            </a:fld>
            <a:endParaRPr lang="en-US" dirty="0"/>
          </a:p>
        </p:txBody>
      </p:sp>
      <p:sp>
        <p:nvSpPr>
          <p:cNvPr id="32771" name="Rectangle 2"/>
          <p:cNvSpPr>
            <a:spLocks noGrp="1" noChangeArrowheads="1"/>
          </p:cNvSpPr>
          <p:nvPr>
            <p:ph type="title"/>
          </p:nvPr>
        </p:nvSpPr>
        <p:spPr>
          <a:xfrm>
            <a:off x="1066800" y="76200"/>
            <a:ext cx="7086600" cy="838200"/>
          </a:xfrm>
        </p:spPr>
        <p:txBody>
          <a:bodyPr rIns="132080" anchor="ctr"/>
          <a:lstStyle/>
          <a:p>
            <a:r>
              <a:rPr lang="en-US" b="1" dirty="0" smtClean="0">
                <a:solidFill>
                  <a:srgbClr val="930000"/>
                </a:solidFill>
              </a:rPr>
              <a:t> </a:t>
            </a:r>
            <a:r>
              <a:rPr lang="en-US" kern="1200" dirty="0">
                <a:solidFill>
                  <a:schemeClr val="tx1"/>
                </a:solidFill>
                <a:ea typeface="+mn-ea"/>
                <a:cs typeface="+mn-cs"/>
              </a:rPr>
              <a:t>A mission statement describes:</a:t>
            </a:r>
          </a:p>
        </p:txBody>
      </p:sp>
      <p:sp>
        <p:nvSpPr>
          <p:cNvPr id="32772" name="Rectangle 3"/>
          <p:cNvSpPr>
            <a:spLocks noGrp="1" noChangeArrowheads="1"/>
          </p:cNvSpPr>
          <p:nvPr>
            <p:ph type="body" idx="1"/>
          </p:nvPr>
        </p:nvSpPr>
        <p:spPr>
          <a:xfrm>
            <a:off x="539552" y="1727200"/>
            <a:ext cx="8003232" cy="4445000"/>
          </a:xfrm>
        </p:spPr>
        <p:txBody>
          <a:bodyPr rIns="132080"/>
          <a:lstStyle/>
          <a:p>
            <a:pPr>
              <a:lnSpc>
                <a:spcPct val="90000"/>
              </a:lnSpc>
            </a:pPr>
            <a:r>
              <a:rPr lang="en-US" kern="1200" dirty="0"/>
              <a:t>How the </a:t>
            </a:r>
            <a:r>
              <a:rPr lang="en-US" kern="1200" dirty="0" smtClean="0"/>
              <a:t>project intends </a:t>
            </a:r>
            <a:r>
              <a:rPr lang="en-US" kern="1200" dirty="0"/>
              <a:t>to apply its resources in support of the vision</a:t>
            </a:r>
          </a:p>
          <a:p>
            <a:pPr>
              <a:lnSpc>
                <a:spcPct val="90000"/>
              </a:lnSpc>
            </a:pPr>
            <a:r>
              <a:rPr lang="en-US" kern="1200" dirty="0"/>
              <a:t>The areas in which the </a:t>
            </a:r>
            <a:r>
              <a:rPr lang="en-US" kern="1200" dirty="0" smtClean="0"/>
              <a:t>project intends </a:t>
            </a:r>
            <a:r>
              <a:rPr lang="en-US" kern="1200" dirty="0"/>
              <a:t>to work</a:t>
            </a:r>
          </a:p>
          <a:p>
            <a:pPr>
              <a:lnSpc>
                <a:spcPct val="90000"/>
              </a:lnSpc>
            </a:pPr>
            <a:r>
              <a:rPr lang="en-US" kern="1200" dirty="0"/>
              <a:t>How the </a:t>
            </a:r>
            <a:r>
              <a:rPr lang="en-US" kern="1200" dirty="0" smtClean="0"/>
              <a:t>project will </a:t>
            </a:r>
            <a:r>
              <a:rPr lang="en-US" kern="1200" dirty="0"/>
              <a:t>support the achievement of outcomes by its direct </a:t>
            </a:r>
            <a:r>
              <a:rPr lang="en-US" kern="1200" dirty="0" smtClean="0"/>
              <a:t>partners</a:t>
            </a:r>
          </a:p>
          <a:p>
            <a:pPr>
              <a:lnSpc>
                <a:spcPct val="90000"/>
              </a:lnSpc>
            </a:pPr>
            <a:endParaRPr lang="en-US" kern="1200" dirty="0"/>
          </a:p>
          <a:p>
            <a:pPr marL="0" indent="0" algn="ctr">
              <a:lnSpc>
                <a:spcPct val="90000"/>
              </a:lnSpc>
              <a:spcBef>
                <a:spcPct val="0"/>
              </a:spcBef>
              <a:buNone/>
            </a:pPr>
            <a:r>
              <a:rPr lang="en-US" kern="1200" dirty="0">
                <a:solidFill>
                  <a:srgbClr val="930000"/>
                </a:solidFill>
                <a:latin typeface="Times New Roman" pitchFamily="18" charset="0"/>
                <a:cs typeface="Arial" pitchFamily="34" charset="0"/>
              </a:rPr>
              <a:t>Written in the future tense -</a:t>
            </a:r>
          </a:p>
          <a:p>
            <a:pPr marL="0" indent="0" algn="ctr">
              <a:lnSpc>
                <a:spcPct val="90000"/>
              </a:lnSpc>
              <a:spcBef>
                <a:spcPct val="0"/>
              </a:spcBef>
              <a:buNone/>
            </a:pPr>
            <a:r>
              <a:rPr lang="en-US" kern="1200" dirty="0">
                <a:solidFill>
                  <a:srgbClr val="930000"/>
                </a:solidFill>
                <a:latin typeface="Times New Roman" pitchFamily="18" charset="0"/>
                <a:cs typeface="Arial" pitchFamily="34" charset="0"/>
              </a:rPr>
              <a:t>as something the project will do</a:t>
            </a:r>
          </a:p>
        </p:txBody>
      </p:sp>
    </p:spTree>
    <p:extLst>
      <p:ext uri="{BB962C8B-B14F-4D97-AF65-F5344CB8AC3E}">
        <p14:creationId xmlns:p14="http://schemas.microsoft.com/office/powerpoint/2010/main" val="321103380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A8D8B49-2D35-4B11-BE5E-A3836238E7A2}" type="slidenum">
              <a:rPr lang="en-US"/>
              <a:pPr>
                <a:defRPr/>
              </a:pPr>
              <a:t>88</a:t>
            </a:fld>
            <a:endParaRPr lang="en-US" dirty="0"/>
          </a:p>
        </p:txBody>
      </p:sp>
      <p:sp>
        <p:nvSpPr>
          <p:cNvPr id="33795" name="Rectangle 2"/>
          <p:cNvSpPr>
            <a:spLocks/>
          </p:cNvSpPr>
          <p:nvPr/>
        </p:nvSpPr>
        <p:spPr bwMode="auto">
          <a:xfrm>
            <a:off x="1474788" y="44624"/>
            <a:ext cx="6502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r>
              <a:rPr lang="en-US" sz="3600" dirty="0" smtClean="0">
                <a:latin typeface="+mj-lt"/>
                <a:sym typeface="Arial" pitchFamily="34" charset="0"/>
              </a:rPr>
              <a:t>Your </a:t>
            </a:r>
            <a:r>
              <a:rPr lang="en-US" sz="3600" dirty="0">
                <a:latin typeface="+mj-lt"/>
                <a:sym typeface="Arial" pitchFamily="34" charset="0"/>
              </a:rPr>
              <a:t>mission is your “business”</a:t>
            </a:r>
          </a:p>
        </p:txBody>
      </p:sp>
      <p:sp>
        <p:nvSpPr>
          <p:cNvPr id="33796" name="Rectangle 3"/>
          <p:cNvSpPr>
            <a:spLocks/>
          </p:cNvSpPr>
          <p:nvPr/>
        </p:nvSpPr>
        <p:spPr bwMode="auto">
          <a:xfrm>
            <a:off x="1318370" y="1412776"/>
            <a:ext cx="65532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5720" bIns="0" anchor="ctr"/>
          <a:lstStyle/>
          <a:p>
            <a:pPr marL="342900" indent="-342900">
              <a:lnSpc>
                <a:spcPct val="90000"/>
              </a:lnSpc>
              <a:spcBef>
                <a:spcPct val="20000"/>
              </a:spcBef>
              <a:buClr>
                <a:schemeClr val="tx1"/>
              </a:buClr>
              <a:buSzPct val="100000"/>
              <a:buFont typeface="Arial" pitchFamily="34" charset="0"/>
              <a:buChar char="•"/>
            </a:pPr>
            <a:r>
              <a:rPr lang="en-US" sz="2800" dirty="0" smtClean="0">
                <a:solidFill>
                  <a:srgbClr val="000000"/>
                </a:solidFill>
                <a:latin typeface="+mn-lt"/>
                <a:sym typeface="Arial" pitchFamily="34" charset="0"/>
              </a:rPr>
              <a:t>What </a:t>
            </a:r>
            <a:r>
              <a:rPr lang="en-US" sz="2800" dirty="0">
                <a:solidFill>
                  <a:srgbClr val="000000"/>
                </a:solidFill>
                <a:latin typeface="+mn-lt"/>
                <a:sym typeface="Arial" pitchFamily="34" charset="0"/>
              </a:rPr>
              <a:t>do you do?</a:t>
            </a:r>
          </a:p>
          <a:p>
            <a:pPr marL="342900" indent="-342900">
              <a:lnSpc>
                <a:spcPct val="90000"/>
              </a:lnSpc>
              <a:spcBef>
                <a:spcPct val="20000"/>
              </a:spcBef>
              <a:buClr>
                <a:schemeClr val="tx1"/>
              </a:buClr>
              <a:buSzPct val="100000"/>
              <a:buFont typeface="Arial" pitchFamily="34" charset="0"/>
              <a:buChar char="•"/>
            </a:pPr>
            <a:r>
              <a:rPr lang="en-US" sz="2800" dirty="0">
                <a:solidFill>
                  <a:srgbClr val="000000"/>
                </a:solidFill>
                <a:latin typeface="+mn-lt"/>
                <a:sym typeface="Arial" pitchFamily="34" charset="0"/>
              </a:rPr>
              <a:t>Who are your </a:t>
            </a:r>
            <a:r>
              <a:rPr lang="en-US" sz="2800" dirty="0" smtClean="0">
                <a:solidFill>
                  <a:srgbClr val="000000"/>
                </a:solidFill>
                <a:latin typeface="+mn-lt"/>
                <a:sym typeface="Arial" pitchFamily="34" charset="0"/>
              </a:rPr>
              <a:t>principal collaborators</a:t>
            </a:r>
            <a:r>
              <a:rPr lang="en-US" sz="2800" dirty="0">
                <a:solidFill>
                  <a:srgbClr val="000000"/>
                </a:solidFill>
                <a:latin typeface="+mn-lt"/>
                <a:sym typeface="Arial" pitchFamily="34" charset="0"/>
              </a:rPr>
              <a:t>?</a:t>
            </a:r>
          </a:p>
          <a:p>
            <a:pPr marL="342900" indent="-342900">
              <a:lnSpc>
                <a:spcPct val="90000"/>
              </a:lnSpc>
              <a:spcBef>
                <a:spcPct val="20000"/>
              </a:spcBef>
              <a:buClr>
                <a:schemeClr val="tx1"/>
              </a:buClr>
              <a:buSzPct val="100000"/>
              <a:buFont typeface="Arial" pitchFamily="34" charset="0"/>
              <a:buChar char="•"/>
            </a:pPr>
            <a:r>
              <a:rPr lang="en-US" sz="2800" dirty="0">
                <a:solidFill>
                  <a:srgbClr val="000000"/>
                </a:solidFill>
                <a:latin typeface="+mn-lt"/>
                <a:sym typeface="Arial" pitchFamily="34" charset="0"/>
              </a:rPr>
              <a:t>How do you work with them</a:t>
            </a:r>
            <a:r>
              <a:rPr lang="en-US" sz="2800" dirty="0" smtClean="0">
                <a:solidFill>
                  <a:srgbClr val="000000"/>
                </a:solidFill>
                <a:latin typeface="+mn-lt"/>
                <a:sym typeface="Arial" pitchFamily="34" charset="0"/>
              </a:rPr>
              <a:t>?</a:t>
            </a:r>
          </a:p>
          <a:p>
            <a:pPr marL="342900" indent="-342900">
              <a:lnSpc>
                <a:spcPct val="90000"/>
              </a:lnSpc>
              <a:spcBef>
                <a:spcPct val="20000"/>
              </a:spcBef>
              <a:buClr>
                <a:schemeClr val="tx1"/>
              </a:buClr>
              <a:buSzPct val="100000"/>
              <a:buFont typeface="Arial" pitchFamily="34" charset="0"/>
              <a:buChar char="•"/>
            </a:pPr>
            <a:r>
              <a:rPr lang="en-US" sz="2800" dirty="0" smtClean="0">
                <a:solidFill>
                  <a:srgbClr val="000000"/>
                </a:solidFill>
                <a:latin typeface="+mn-lt"/>
                <a:sym typeface="Arial" pitchFamily="34" charset="0"/>
              </a:rPr>
              <a:t>By what time?</a:t>
            </a:r>
            <a:endParaRPr lang="en-US" sz="2800" dirty="0">
              <a:solidFill>
                <a:srgbClr val="000000"/>
              </a:solidFill>
              <a:latin typeface="+mn-lt"/>
              <a:sym typeface="Arial" pitchFamily="34" charset="0"/>
            </a:endParaRPr>
          </a:p>
        </p:txBody>
      </p:sp>
      <p:sp>
        <p:nvSpPr>
          <p:cNvPr id="2" name="Rectangle 1"/>
          <p:cNvSpPr/>
          <p:nvPr/>
        </p:nvSpPr>
        <p:spPr>
          <a:xfrm>
            <a:off x="1043608" y="4437112"/>
            <a:ext cx="7200800" cy="1261884"/>
          </a:xfrm>
          <a:prstGeom prst="rect">
            <a:avLst/>
          </a:prstGeom>
        </p:spPr>
        <p:txBody>
          <a:bodyPr wrap="square">
            <a:spAutoFit/>
          </a:bodyPr>
          <a:lstStyle/>
          <a:p>
            <a:pPr algn="ctr">
              <a:buClr>
                <a:srgbClr val="A82700"/>
              </a:buClr>
            </a:pPr>
            <a:r>
              <a:rPr lang="en-US" sz="2800" dirty="0">
                <a:solidFill>
                  <a:srgbClr val="056771"/>
                </a:solidFill>
              </a:rPr>
              <a:t> </a:t>
            </a:r>
            <a:r>
              <a:rPr lang="en-US" dirty="0" smtClean="0">
                <a:solidFill>
                  <a:srgbClr val="930000"/>
                </a:solidFill>
                <a:cs typeface="Arial" pitchFamily="34" charset="0"/>
              </a:rPr>
              <a:t>Think of a mission as instructions from your boss:</a:t>
            </a:r>
          </a:p>
          <a:p>
            <a:pPr algn="ctr">
              <a:buClr>
                <a:srgbClr val="A82700"/>
              </a:buClr>
            </a:pPr>
            <a:r>
              <a:rPr lang="en-US" i="1" dirty="0" smtClean="0">
                <a:solidFill>
                  <a:srgbClr val="930000"/>
                </a:solidFill>
                <a:cs typeface="Arial" pitchFamily="34" charset="0"/>
              </a:rPr>
              <a:t>By this time you should have done this together with them in this way</a:t>
            </a:r>
            <a:endParaRPr lang="en-US" i="1" dirty="0">
              <a:solidFill>
                <a:srgbClr val="930000"/>
              </a:solidFill>
              <a:cs typeface="Arial" pitchFamily="34" charset="0"/>
            </a:endParaRPr>
          </a:p>
        </p:txBody>
      </p:sp>
    </p:spTree>
    <p:extLst>
      <p:ext uri="{BB962C8B-B14F-4D97-AF65-F5344CB8AC3E}">
        <p14:creationId xmlns:p14="http://schemas.microsoft.com/office/powerpoint/2010/main" val="140998352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3B0B80-E1E3-49AA-957E-84ABFF9674FE}" type="slidenum">
              <a:rPr lang="en-US"/>
              <a:pPr>
                <a:defRPr/>
              </a:pPr>
              <a:t>89</a:t>
            </a:fld>
            <a:endParaRPr lang="en-US" dirty="0"/>
          </a:p>
        </p:txBody>
      </p:sp>
      <p:sp>
        <p:nvSpPr>
          <p:cNvPr id="30723" name="Rectangle 2"/>
          <p:cNvSpPr>
            <a:spLocks noChangeArrowheads="1"/>
          </p:cNvSpPr>
          <p:nvPr/>
        </p:nvSpPr>
        <p:spPr bwMode="auto">
          <a:xfrm>
            <a:off x="1524000" y="286564"/>
            <a:ext cx="6934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l" eaLnBrk="1" hangingPunct="1">
              <a:spcBef>
                <a:spcPct val="0"/>
              </a:spcBef>
            </a:pPr>
            <a:r>
              <a:rPr lang="en-US" sz="3600" dirty="0" smtClean="0">
                <a:latin typeface="+mj-lt"/>
              </a:rPr>
              <a:t>Mission Facilitation Questions</a:t>
            </a:r>
            <a:endParaRPr lang="en-US" sz="3600" dirty="0">
              <a:latin typeface="+mj-lt"/>
              <a:sym typeface="Gill Sans"/>
            </a:endParaRPr>
          </a:p>
        </p:txBody>
      </p:sp>
      <p:sp>
        <p:nvSpPr>
          <p:cNvPr id="30724" name="Text Box 3"/>
          <p:cNvSpPr txBox="1">
            <a:spLocks noChangeArrowheads="1"/>
          </p:cNvSpPr>
          <p:nvPr/>
        </p:nvSpPr>
        <p:spPr bwMode="auto">
          <a:xfrm>
            <a:off x="683568" y="1524000"/>
            <a:ext cx="7776864" cy="276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algn="ctr" eaLnBrk="0" fontAlgn="base" hangingPunct="0">
              <a:spcBef>
                <a:spcPct val="50000"/>
              </a:spcBef>
              <a:spcAft>
                <a:spcPct val="0"/>
              </a:spcAft>
              <a:defRPr sz="2400">
                <a:solidFill>
                  <a:schemeClr val="tx1"/>
                </a:solidFill>
                <a:latin typeface="Arial" pitchFamily="34" charset="0"/>
              </a:defRPr>
            </a:lvl6pPr>
            <a:lvl7pPr marL="2971800" indent="-228600" algn="ctr" eaLnBrk="0" fontAlgn="base" hangingPunct="0">
              <a:spcBef>
                <a:spcPct val="50000"/>
              </a:spcBef>
              <a:spcAft>
                <a:spcPct val="0"/>
              </a:spcAft>
              <a:defRPr sz="2400">
                <a:solidFill>
                  <a:schemeClr val="tx1"/>
                </a:solidFill>
                <a:latin typeface="Arial" pitchFamily="34" charset="0"/>
              </a:defRPr>
            </a:lvl7pPr>
            <a:lvl8pPr marL="3429000" indent="-228600" algn="ctr" eaLnBrk="0" fontAlgn="base" hangingPunct="0">
              <a:spcBef>
                <a:spcPct val="50000"/>
              </a:spcBef>
              <a:spcAft>
                <a:spcPct val="0"/>
              </a:spcAft>
              <a:defRPr sz="2400">
                <a:solidFill>
                  <a:schemeClr val="tx1"/>
                </a:solidFill>
                <a:latin typeface="Arial" pitchFamily="34" charset="0"/>
              </a:defRPr>
            </a:lvl8pPr>
            <a:lvl9pPr marL="3886200" indent="-228600" algn="ctr" eaLnBrk="0" fontAlgn="base" hangingPunct="0">
              <a:spcBef>
                <a:spcPct val="50000"/>
              </a:spcBef>
              <a:spcAft>
                <a:spcPct val="0"/>
              </a:spcAft>
              <a:defRPr sz="2400">
                <a:solidFill>
                  <a:schemeClr val="tx1"/>
                </a:solidFill>
                <a:latin typeface="Arial" pitchFamily="34" charset="0"/>
              </a:defRPr>
            </a:lvl9pPr>
          </a:lstStyle>
          <a:p>
            <a:pPr lvl="1">
              <a:spcBef>
                <a:spcPct val="20000"/>
              </a:spcBef>
              <a:buClr>
                <a:schemeClr val="tx1"/>
              </a:buClr>
              <a:buFont typeface="Arial" pitchFamily="34" charset="0"/>
              <a:buChar char="•"/>
            </a:pPr>
            <a:r>
              <a:rPr lang="en-GB" sz="2000" dirty="0" smtClean="0">
                <a:solidFill>
                  <a:srgbClr val="000000"/>
                </a:solidFill>
                <a:latin typeface="+mn-lt"/>
              </a:rPr>
              <a:t>What </a:t>
            </a:r>
            <a:r>
              <a:rPr lang="en-GB" sz="2000" dirty="0">
                <a:solidFill>
                  <a:srgbClr val="000000"/>
                </a:solidFill>
                <a:latin typeface="+mn-lt"/>
              </a:rPr>
              <a:t>areas do you need to work in?</a:t>
            </a:r>
          </a:p>
          <a:p>
            <a:pPr lvl="1">
              <a:spcBef>
                <a:spcPct val="20000"/>
              </a:spcBef>
              <a:buClr>
                <a:schemeClr val="tx1"/>
              </a:buClr>
              <a:buFont typeface="Arial" pitchFamily="34" charset="0"/>
              <a:buChar char="•"/>
            </a:pPr>
            <a:r>
              <a:rPr lang="en-GB" sz="2000" dirty="0" smtClean="0">
                <a:solidFill>
                  <a:srgbClr val="000000"/>
                </a:solidFill>
                <a:latin typeface="+mn-lt"/>
              </a:rPr>
              <a:t>What </a:t>
            </a:r>
            <a:r>
              <a:rPr lang="en-GB" sz="2000" dirty="0">
                <a:solidFill>
                  <a:srgbClr val="000000"/>
                </a:solidFill>
                <a:latin typeface="+mn-lt"/>
              </a:rPr>
              <a:t>do you need to do in these areas?</a:t>
            </a:r>
          </a:p>
          <a:p>
            <a:pPr lvl="1">
              <a:spcBef>
                <a:spcPct val="20000"/>
              </a:spcBef>
              <a:buClr>
                <a:schemeClr val="tx1"/>
              </a:buClr>
              <a:buFont typeface="Arial" pitchFamily="34" charset="0"/>
              <a:buChar char="•"/>
            </a:pPr>
            <a:r>
              <a:rPr lang="en-GB" sz="2000" dirty="0" smtClean="0">
                <a:solidFill>
                  <a:srgbClr val="000000"/>
                </a:solidFill>
                <a:latin typeface="+mn-lt"/>
              </a:rPr>
              <a:t>Who </a:t>
            </a:r>
            <a:r>
              <a:rPr lang="en-GB" sz="2000" dirty="0">
                <a:solidFill>
                  <a:srgbClr val="000000"/>
                </a:solidFill>
                <a:latin typeface="+mn-lt"/>
              </a:rPr>
              <a:t>can you work with?</a:t>
            </a:r>
          </a:p>
          <a:p>
            <a:pPr lvl="1">
              <a:spcBef>
                <a:spcPct val="20000"/>
              </a:spcBef>
              <a:buClr>
                <a:schemeClr val="tx1"/>
              </a:buClr>
              <a:buFont typeface="Arial" pitchFamily="34" charset="0"/>
              <a:buChar char="•"/>
            </a:pPr>
            <a:r>
              <a:rPr lang="en-GB" sz="2000" dirty="0" smtClean="0">
                <a:solidFill>
                  <a:srgbClr val="000000"/>
                </a:solidFill>
                <a:latin typeface="+mn-lt"/>
              </a:rPr>
              <a:t>How </a:t>
            </a:r>
            <a:r>
              <a:rPr lang="en-GB" sz="2000" dirty="0">
                <a:solidFill>
                  <a:srgbClr val="000000"/>
                </a:solidFill>
                <a:latin typeface="+mn-lt"/>
              </a:rPr>
              <a:t>will you stay effective, efficient, and relevant?</a:t>
            </a:r>
          </a:p>
          <a:p>
            <a:pPr>
              <a:spcBef>
                <a:spcPct val="20000"/>
              </a:spcBef>
              <a:buClr>
                <a:schemeClr val="tx1"/>
              </a:buClr>
              <a:buFont typeface="Arial" pitchFamily="34" charset="0"/>
              <a:buChar char="•"/>
            </a:pPr>
            <a:endParaRPr lang="en-US" sz="1800" dirty="0">
              <a:solidFill>
                <a:srgbClr val="000000"/>
              </a:solidFill>
              <a:latin typeface="+mn-lt"/>
            </a:endParaRPr>
          </a:p>
          <a:p>
            <a:pPr algn="ctr">
              <a:buClr>
                <a:srgbClr val="A82700"/>
              </a:buClr>
            </a:pPr>
            <a:r>
              <a:rPr lang="en-US" sz="3200" dirty="0">
                <a:solidFill>
                  <a:srgbClr val="056771"/>
                </a:solidFill>
              </a:rPr>
              <a:t> </a:t>
            </a:r>
            <a:r>
              <a:rPr lang="en-US" sz="2800" dirty="0">
                <a:solidFill>
                  <a:srgbClr val="930000"/>
                </a:solidFill>
                <a:latin typeface="Times New Roman" pitchFamily="18" charset="0"/>
                <a:cs typeface="Arial" pitchFamily="34" charset="0"/>
              </a:rPr>
              <a:t>(In essence: </a:t>
            </a:r>
            <a:r>
              <a:rPr lang="en-US" sz="2800" dirty="0" smtClean="0">
                <a:solidFill>
                  <a:srgbClr val="930000"/>
                </a:solidFill>
                <a:latin typeface="Times New Roman" pitchFamily="18" charset="0"/>
                <a:cs typeface="Arial" pitchFamily="34" charset="0"/>
              </a:rPr>
              <a:t>How will the project contribute to the Vision.)</a:t>
            </a:r>
            <a:endParaRPr lang="en-US" sz="2800" dirty="0">
              <a:solidFill>
                <a:srgbClr val="930000"/>
              </a:solidFill>
              <a:latin typeface="Times New Roman" pitchFamily="18" charset="0"/>
              <a:cs typeface="Arial" pitchFamily="34" charset="0"/>
            </a:endParaRPr>
          </a:p>
        </p:txBody>
      </p:sp>
    </p:spTree>
    <p:extLst>
      <p:ext uri="{BB962C8B-B14F-4D97-AF65-F5344CB8AC3E}">
        <p14:creationId xmlns:p14="http://schemas.microsoft.com/office/powerpoint/2010/main" val="2799972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smtClean="0"/>
              <a:t>The elements of the process</a:t>
            </a:r>
            <a:endParaRPr lang="en-GB" sz="3200" b="1" dirty="0"/>
          </a:p>
        </p:txBody>
      </p:sp>
      <p:sp>
        <p:nvSpPr>
          <p:cNvPr id="3" name="Content Placeholder 2"/>
          <p:cNvSpPr>
            <a:spLocks noGrp="1"/>
          </p:cNvSpPr>
          <p:nvPr>
            <p:ph idx="1"/>
          </p:nvPr>
        </p:nvSpPr>
        <p:spPr>
          <a:xfrm>
            <a:off x="1143000" y="1219200"/>
            <a:ext cx="7749480" cy="4724400"/>
          </a:xfrm>
        </p:spPr>
        <p:txBody>
          <a:bodyPr/>
          <a:lstStyle/>
          <a:p>
            <a:pPr marL="514350" indent="-514350">
              <a:spcBef>
                <a:spcPts val="0"/>
              </a:spcBef>
              <a:buFont typeface="+mj-lt"/>
              <a:buAutoNum type="arabicPeriod"/>
            </a:pPr>
            <a:r>
              <a:rPr lang="en-GB" sz="2600" dirty="0" smtClean="0"/>
              <a:t>Planning discussions between consultants and the PCU</a:t>
            </a:r>
          </a:p>
          <a:p>
            <a:pPr marL="514350" indent="-514350">
              <a:spcBef>
                <a:spcPts val="0"/>
              </a:spcBef>
              <a:buFont typeface="+mj-lt"/>
              <a:buAutoNum type="arabicPeriod"/>
            </a:pPr>
            <a:r>
              <a:rPr lang="en-GB" sz="2600" b="1" dirty="0"/>
              <a:t>Project partner workshop to develop the </a:t>
            </a:r>
            <a:r>
              <a:rPr lang="en-GB" sz="2600" b="1" dirty="0" smtClean="0"/>
              <a:t>elements of a PBME </a:t>
            </a:r>
            <a:r>
              <a:rPr lang="en-GB" sz="2600" b="1" dirty="0"/>
              <a:t>system</a:t>
            </a:r>
          </a:p>
          <a:p>
            <a:pPr marL="514350" indent="-514350">
              <a:spcBef>
                <a:spcPts val="0"/>
              </a:spcBef>
              <a:buFont typeface="+mj-lt"/>
              <a:buAutoNum type="arabicPeriod"/>
            </a:pPr>
            <a:r>
              <a:rPr lang="en-GB" sz="2600" dirty="0"/>
              <a:t>PCU together with the international &amp; national consultants develops a detailed draft PBME system</a:t>
            </a:r>
          </a:p>
          <a:p>
            <a:pPr marL="514350" indent="-514350">
              <a:spcBef>
                <a:spcPts val="0"/>
              </a:spcBef>
              <a:buFont typeface="+mj-lt"/>
              <a:buAutoNum type="arabicPeriod"/>
            </a:pPr>
            <a:r>
              <a:rPr lang="en-GB" sz="2600" dirty="0"/>
              <a:t>The draft system is finalised by an iterative </a:t>
            </a:r>
            <a:r>
              <a:rPr lang="en-GB" sz="2600" dirty="0" smtClean="0"/>
              <a:t>and interactive process </a:t>
            </a:r>
            <a:r>
              <a:rPr lang="en-GB" sz="2600" dirty="0"/>
              <a:t>following </a:t>
            </a:r>
            <a:r>
              <a:rPr lang="en-GB" sz="2600" dirty="0" smtClean="0"/>
              <a:t>the project </a:t>
            </a:r>
            <a:r>
              <a:rPr lang="en-GB" sz="2600" dirty="0"/>
              <a:t>partner workshop</a:t>
            </a:r>
          </a:p>
          <a:p>
            <a:pPr marL="514350" indent="-514350">
              <a:spcBef>
                <a:spcPts val="0"/>
              </a:spcBef>
              <a:buFont typeface="+mj-lt"/>
              <a:buAutoNum type="arabicPeriod"/>
            </a:pPr>
            <a:r>
              <a:rPr lang="en-GB" sz="2600" dirty="0"/>
              <a:t>The system is used, reviewed and updated as necessary by the PCU and project partners with technical input from the consultants</a:t>
            </a:r>
          </a:p>
        </p:txBody>
      </p:sp>
      <p:sp>
        <p:nvSpPr>
          <p:cNvPr id="5" name="Footer Placeholder 4"/>
          <p:cNvSpPr>
            <a:spLocks noGrp="1"/>
          </p:cNvSpPr>
          <p:nvPr>
            <p:ph type="ftr" sz="quarter" idx="4294967295"/>
          </p:nvPr>
        </p:nvSpPr>
        <p:spPr>
          <a:xfrm>
            <a:off x="3124200" y="6248400"/>
            <a:ext cx="2895600" cy="381000"/>
          </a:xfrm>
          <a:prstGeom prst="rect">
            <a:avLst/>
          </a:prstGeom>
        </p:spPr>
        <p:txBody>
          <a:bodyPr/>
          <a:lstStyle/>
          <a:p>
            <a:pPr algn="ctr"/>
            <a:r>
              <a:rPr lang="en-GB" sz="1400" dirty="0" smtClean="0">
                <a:latin typeface="+mn-lt"/>
              </a:rPr>
              <a:t>Cameroon Biosecurity Project</a:t>
            </a:r>
            <a:endParaRPr lang="en-GB" sz="1400" dirty="0">
              <a:latin typeface="+mn-lt"/>
            </a:endParaRPr>
          </a:p>
        </p:txBody>
      </p:sp>
    </p:spTree>
    <p:extLst>
      <p:ext uri="{BB962C8B-B14F-4D97-AF65-F5344CB8AC3E}">
        <p14:creationId xmlns:p14="http://schemas.microsoft.com/office/powerpoint/2010/main" val="3718706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39E80642-4205-4C0C-91D1-CE4A695BE1A1}" type="slidenum">
              <a:rPr lang="en-US"/>
              <a:pPr>
                <a:defRPr/>
              </a:pPr>
              <a:t>90</a:t>
            </a:fld>
            <a:endParaRPr lang="en-US" dirty="0"/>
          </a:p>
        </p:txBody>
      </p:sp>
      <p:sp>
        <p:nvSpPr>
          <p:cNvPr id="34819" name="Rectangle 2"/>
          <p:cNvSpPr>
            <a:spLocks/>
          </p:cNvSpPr>
          <p:nvPr/>
        </p:nvSpPr>
        <p:spPr bwMode="auto">
          <a:xfrm>
            <a:off x="2722563" y="201613"/>
            <a:ext cx="3695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ct val="0"/>
              </a:spcBef>
            </a:pPr>
            <a:r>
              <a:rPr lang="en-US" sz="4400" b="1" dirty="0">
                <a:solidFill>
                  <a:schemeClr val="tx2"/>
                </a:solidFill>
                <a:cs typeface="Arial" pitchFamily="34" charset="0"/>
                <a:sym typeface="Arial" pitchFamily="34" charset="0"/>
              </a:rPr>
              <a:t>Summary</a:t>
            </a:r>
          </a:p>
        </p:txBody>
      </p:sp>
      <p:sp>
        <p:nvSpPr>
          <p:cNvPr id="34820" name="Rectangle 3"/>
          <p:cNvSpPr>
            <a:spLocks/>
          </p:cNvSpPr>
          <p:nvPr/>
        </p:nvSpPr>
        <p:spPr bwMode="auto">
          <a:xfrm>
            <a:off x="317500" y="3180680"/>
            <a:ext cx="41021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ct val="0"/>
              </a:spcBef>
            </a:pPr>
            <a:r>
              <a:rPr lang="en-US" sz="2800" dirty="0">
                <a:solidFill>
                  <a:srgbClr val="510000"/>
                </a:solidFill>
                <a:cs typeface="Arial" pitchFamily="34" charset="0"/>
                <a:sym typeface="Arial" pitchFamily="34" charset="0"/>
              </a:rPr>
              <a:t> </a:t>
            </a:r>
          </a:p>
          <a:p>
            <a:pPr marL="39688" algn="l" eaLnBrk="1" hangingPunct="1">
              <a:spcBef>
                <a:spcPct val="20000"/>
              </a:spcBef>
              <a:spcAft>
                <a:spcPct val="20000"/>
              </a:spcAft>
              <a:buClr>
                <a:schemeClr val="tx2"/>
              </a:buClr>
              <a:buSzPct val="100000"/>
              <a:buFont typeface="Lucida Grande"/>
              <a:buChar char="✓"/>
            </a:pPr>
            <a:r>
              <a:rPr lang="en-US" sz="2800" dirty="0" smtClean="0">
                <a:solidFill>
                  <a:schemeClr val="tx2"/>
                </a:solidFill>
                <a:cs typeface="Arial" pitchFamily="34" charset="0"/>
                <a:sym typeface="Arial" pitchFamily="34" charset="0"/>
              </a:rPr>
              <a:t>About </a:t>
            </a:r>
            <a:r>
              <a:rPr lang="en-US" sz="2800" dirty="0">
                <a:solidFill>
                  <a:schemeClr val="tx2"/>
                </a:solidFill>
                <a:cs typeface="Arial" pitchFamily="34" charset="0"/>
                <a:sym typeface="Arial" pitchFamily="34" charset="0"/>
              </a:rPr>
              <a:t>the future</a:t>
            </a:r>
          </a:p>
          <a:p>
            <a:pPr marL="39688" algn="l" eaLnBrk="1" hangingPunct="1">
              <a:spcBef>
                <a:spcPct val="20000"/>
              </a:spcBef>
              <a:spcAft>
                <a:spcPct val="20000"/>
              </a:spcAft>
              <a:buClr>
                <a:schemeClr val="tx2"/>
              </a:buClr>
              <a:buSzPct val="100000"/>
              <a:buFont typeface="Lucida Grande"/>
              <a:buChar char="✓"/>
            </a:pPr>
            <a:r>
              <a:rPr lang="en-US" sz="2800" dirty="0" smtClean="0">
                <a:solidFill>
                  <a:schemeClr val="tx2"/>
                </a:solidFill>
                <a:cs typeface="Arial" pitchFamily="34" charset="0"/>
                <a:sym typeface="Arial" pitchFamily="34" charset="0"/>
              </a:rPr>
              <a:t>Idealistic  </a:t>
            </a:r>
            <a:endParaRPr lang="en-US" sz="2800" dirty="0">
              <a:solidFill>
                <a:schemeClr val="tx2"/>
              </a:solidFill>
              <a:cs typeface="Arial" pitchFamily="34" charset="0"/>
              <a:sym typeface="Arial" pitchFamily="34" charset="0"/>
            </a:endParaRPr>
          </a:p>
          <a:p>
            <a:pPr marL="39688" algn="l" eaLnBrk="1" hangingPunct="1">
              <a:spcBef>
                <a:spcPct val="20000"/>
              </a:spcBef>
              <a:spcAft>
                <a:spcPct val="20000"/>
              </a:spcAft>
              <a:buClr>
                <a:schemeClr val="tx2"/>
              </a:buClr>
              <a:buSzPct val="100000"/>
              <a:buFont typeface="Lucida Grande"/>
              <a:buChar char="✓"/>
            </a:pPr>
            <a:r>
              <a:rPr lang="en-US" sz="2800" dirty="0" smtClean="0">
                <a:solidFill>
                  <a:schemeClr val="tx2"/>
                </a:solidFill>
                <a:cs typeface="Arial" pitchFamily="34" charset="0"/>
                <a:sym typeface="Arial" pitchFamily="34" charset="0"/>
              </a:rPr>
              <a:t>Not </a:t>
            </a:r>
            <a:r>
              <a:rPr lang="en-US" sz="2800" dirty="0">
                <a:solidFill>
                  <a:schemeClr val="tx2"/>
                </a:solidFill>
                <a:cs typeface="Arial" pitchFamily="34" charset="0"/>
                <a:sym typeface="Arial" pitchFamily="34" charset="0"/>
              </a:rPr>
              <a:t>about the </a:t>
            </a:r>
            <a:r>
              <a:rPr lang="en-US" sz="2800" dirty="0" smtClean="0">
                <a:solidFill>
                  <a:schemeClr val="tx2"/>
                </a:solidFill>
                <a:cs typeface="Arial" pitchFamily="34" charset="0"/>
                <a:sym typeface="Arial" pitchFamily="34" charset="0"/>
              </a:rPr>
              <a:t>project</a:t>
            </a:r>
            <a:endParaRPr lang="en-US" sz="2800" dirty="0">
              <a:solidFill>
                <a:schemeClr val="tx2"/>
              </a:solidFill>
              <a:cs typeface="Arial" pitchFamily="34" charset="0"/>
              <a:sym typeface="Arial" pitchFamily="34" charset="0"/>
            </a:endParaRPr>
          </a:p>
        </p:txBody>
      </p:sp>
      <p:sp>
        <p:nvSpPr>
          <p:cNvPr id="34821" name="Rectangle 4"/>
          <p:cNvSpPr>
            <a:spLocks/>
          </p:cNvSpPr>
          <p:nvPr/>
        </p:nvSpPr>
        <p:spPr bwMode="auto">
          <a:xfrm>
            <a:off x="5422900" y="3282280"/>
            <a:ext cx="37211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458788" indent="-458788" algn="l" eaLnBrk="1" hangingPunct="1">
              <a:lnSpc>
                <a:spcPct val="50000"/>
              </a:lnSpc>
              <a:spcBef>
                <a:spcPts val="2300"/>
              </a:spcBef>
              <a:buClr>
                <a:srgbClr val="510000"/>
              </a:buClr>
              <a:buSzPct val="100000"/>
              <a:buFont typeface="Lucida Grande"/>
              <a:buNone/>
            </a:pPr>
            <a:r>
              <a:rPr lang="en-US" sz="2800" dirty="0">
                <a:solidFill>
                  <a:srgbClr val="510000"/>
                </a:solidFill>
                <a:cs typeface="Arial" pitchFamily="34" charset="0"/>
                <a:sym typeface="Arial" pitchFamily="34" charset="0"/>
              </a:rPr>
              <a:t> </a:t>
            </a:r>
          </a:p>
          <a:p>
            <a:pPr marL="458788" indent="-458788" algn="l" eaLnBrk="1" hangingPunct="1">
              <a:spcBef>
                <a:spcPct val="20000"/>
              </a:spcBef>
              <a:spcAft>
                <a:spcPct val="20000"/>
              </a:spcAft>
              <a:buClr>
                <a:srgbClr val="510000"/>
              </a:buClr>
              <a:buSzPct val="100000"/>
              <a:buFont typeface="Lucida Grande"/>
              <a:buChar char="✓"/>
            </a:pPr>
            <a:r>
              <a:rPr lang="en-US" sz="2800" dirty="0" smtClean="0">
                <a:solidFill>
                  <a:srgbClr val="510000"/>
                </a:solidFill>
                <a:cs typeface="Arial" pitchFamily="34" charset="0"/>
                <a:sym typeface="Arial" pitchFamily="34" charset="0"/>
              </a:rPr>
              <a:t>About the present &amp; future</a:t>
            </a:r>
          </a:p>
          <a:p>
            <a:pPr marL="458788" indent="-458788" algn="l" eaLnBrk="1" hangingPunct="1">
              <a:spcBef>
                <a:spcPct val="20000"/>
              </a:spcBef>
              <a:spcAft>
                <a:spcPct val="20000"/>
              </a:spcAft>
              <a:buClr>
                <a:srgbClr val="510000"/>
              </a:buClr>
              <a:buSzPct val="100000"/>
              <a:buFont typeface="Lucida Grande"/>
              <a:buChar char="✓"/>
            </a:pPr>
            <a:r>
              <a:rPr lang="en-US" sz="2800" dirty="0" smtClean="0">
                <a:solidFill>
                  <a:srgbClr val="510000"/>
                </a:solidFill>
                <a:cs typeface="Arial" pitchFamily="34" charset="0"/>
                <a:sym typeface="Arial" pitchFamily="34" charset="0"/>
              </a:rPr>
              <a:t>Feasible </a:t>
            </a:r>
            <a:endParaRPr lang="en-US" sz="2800" dirty="0">
              <a:solidFill>
                <a:srgbClr val="510000"/>
              </a:solidFill>
              <a:cs typeface="Arial" pitchFamily="34" charset="0"/>
              <a:sym typeface="Arial" pitchFamily="34" charset="0"/>
            </a:endParaRPr>
          </a:p>
          <a:p>
            <a:pPr marL="458788" indent="-458788" algn="l" eaLnBrk="1" hangingPunct="1">
              <a:spcBef>
                <a:spcPct val="20000"/>
              </a:spcBef>
              <a:spcAft>
                <a:spcPct val="20000"/>
              </a:spcAft>
              <a:buClr>
                <a:srgbClr val="510000"/>
              </a:buClr>
              <a:buSzPct val="100000"/>
              <a:buFont typeface="Lucida Grande"/>
              <a:buChar char="✓"/>
            </a:pPr>
            <a:r>
              <a:rPr lang="en-US" sz="2800" dirty="0" smtClean="0">
                <a:solidFill>
                  <a:srgbClr val="510000"/>
                </a:solidFill>
                <a:cs typeface="Arial" pitchFamily="34" charset="0"/>
                <a:sym typeface="Arial" pitchFamily="34" charset="0"/>
              </a:rPr>
              <a:t>About </a:t>
            </a:r>
            <a:r>
              <a:rPr lang="en-US" sz="2800" dirty="0">
                <a:solidFill>
                  <a:srgbClr val="510000"/>
                </a:solidFill>
                <a:cs typeface="Arial" pitchFamily="34" charset="0"/>
                <a:sym typeface="Arial" pitchFamily="34" charset="0"/>
              </a:rPr>
              <a:t>the </a:t>
            </a:r>
            <a:r>
              <a:rPr lang="en-US" sz="2800" dirty="0" smtClean="0">
                <a:solidFill>
                  <a:srgbClr val="510000"/>
                </a:solidFill>
                <a:cs typeface="Arial" pitchFamily="34" charset="0"/>
                <a:sym typeface="Arial" pitchFamily="34" charset="0"/>
              </a:rPr>
              <a:t>project</a:t>
            </a:r>
            <a:endParaRPr lang="en-US" sz="2800" dirty="0">
              <a:solidFill>
                <a:srgbClr val="510000"/>
              </a:solidFill>
              <a:cs typeface="Arial" pitchFamily="34" charset="0"/>
              <a:sym typeface="Arial" pitchFamily="34" charset="0"/>
            </a:endParaRPr>
          </a:p>
        </p:txBody>
      </p:sp>
      <p:sp>
        <p:nvSpPr>
          <p:cNvPr id="34822" name="Rectangle 5"/>
          <p:cNvSpPr>
            <a:spLocks/>
          </p:cNvSpPr>
          <p:nvPr/>
        </p:nvSpPr>
        <p:spPr bwMode="auto">
          <a:xfrm>
            <a:off x="1414066" y="3014216"/>
            <a:ext cx="121371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ct val="0"/>
              </a:spcBef>
            </a:pPr>
            <a:r>
              <a:rPr lang="en-US" sz="3200" b="1" dirty="0">
                <a:solidFill>
                  <a:srgbClr val="510000"/>
                </a:solidFill>
                <a:cs typeface="Arial" pitchFamily="34" charset="0"/>
                <a:sym typeface="Arial" pitchFamily="34" charset="0"/>
              </a:rPr>
              <a:t>Vision</a:t>
            </a:r>
          </a:p>
        </p:txBody>
      </p:sp>
      <p:sp>
        <p:nvSpPr>
          <p:cNvPr id="34823" name="Rectangle 6"/>
          <p:cNvSpPr>
            <a:spLocks/>
          </p:cNvSpPr>
          <p:nvPr/>
        </p:nvSpPr>
        <p:spPr bwMode="auto">
          <a:xfrm>
            <a:off x="6156176" y="3014216"/>
            <a:ext cx="150872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ct val="0"/>
              </a:spcBef>
            </a:pPr>
            <a:r>
              <a:rPr lang="en-US" sz="3200" b="1" dirty="0">
                <a:solidFill>
                  <a:srgbClr val="510000"/>
                </a:solidFill>
                <a:cs typeface="Arial" pitchFamily="34" charset="0"/>
                <a:sym typeface="Arial" pitchFamily="34" charset="0"/>
              </a:rPr>
              <a:t>Mission</a:t>
            </a:r>
          </a:p>
        </p:txBody>
      </p:sp>
      <p:pic>
        <p:nvPicPr>
          <p:cNvPr id="3482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1495772"/>
            <a:ext cx="1790700" cy="1473200"/>
          </a:xfrm>
          <a:prstGeom prst="rect">
            <a:avLst/>
          </a:prstGeom>
          <a:noFill/>
          <a:ln w="9525">
            <a:solidFill>
              <a:srgbClr val="930000"/>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1529109"/>
            <a:ext cx="1790700" cy="1409700"/>
          </a:xfrm>
          <a:prstGeom prst="rect">
            <a:avLst/>
          </a:prstGeom>
          <a:noFill/>
          <a:ln w="9525">
            <a:solidFill>
              <a:srgbClr val="93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04155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78" y="318592"/>
            <a:ext cx="6781800" cy="806152"/>
          </a:xfrm>
        </p:spPr>
        <p:txBody>
          <a:bodyPr/>
          <a:lstStyle/>
          <a:p>
            <a:r>
              <a:rPr lang="en-US" dirty="0" smtClean="0"/>
              <a:t>Using OM to monitor the achievement of results</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Define your vision (</a:t>
            </a:r>
            <a:r>
              <a:rPr lang="en-US" i="1" dirty="0" smtClean="0">
                <a:solidFill>
                  <a:schemeClr val="bg1">
                    <a:lumMod val="65000"/>
                  </a:schemeClr>
                </a:solidFill>
              </a:rPr>
              <a:t>your dream</a:t>
            </a:r>
            <a:r>
              <a:rPr lang="en-US" dirty="0" smtClean="0">
                <a:solidFill>
                  <a:schemeClr val="bg1">
                    <a:lumMod val="65000"/>
                  </a:schemeClr>
                </a:solidFill>
              </a:rPr>
              <a:t>) &amp; mission (</a:t>
            </a:r>
            <a:r>
              <a:rPr lang="en-US" i="1" dirty="0" smtClean="0">
                <a:solidFill>
                  <a:schemeClr val="bg1">
                    <a:lumMod val="65000"/>
                  </a:schemeClr>
                </a:solidFill>
              </a:rPr>
              <a:t>how you can contribute to the vision</a:t>
            </a:r>
            <a:r>
              <a:rPr lang="en-US" dirty="0" smtClean="0">
                <a:solidFill>
                  <a:schemeClr val="bg1">
                    <a:lumMod val="65000"/>
                  </a:schemeClr>
                </a:solidFill>
              </a:rPr>
              <a:t>)</a:t>
            </a:r>
          </a:p>
          <a:p>
            <a:r>
              <a:rPr lang="en-US" dirty="0" smtClean="0"/>
              <a:t>Define desired results/outcomes</a:t>
            </a:r>
          </a:p>
          <a:p>
            <a:pPr lvl="1"/>
            <a:r>
              <a:rPr lang="en-US" dirty="0" smtClean="0"/>
              <a:t>Identify &amp; classify stakeholders</a:t>
            </a:r>
          </a:p>
          <a:p>
            <a:pPr lvl="1"/>
            <a:r>
              <a:rPr lang="en-US" dirty="0" smtClean="0"/>
              <a:t>Define desired stakeholder outcomes</a:t>
            </a:r>
          </a:p>
          <a:p>
            <a:r>
              <a:rPr lang="en-US" dirty="0" smtClean="0">
                <a:solidFill>
                  <a:schemeClr val="bg1">
                    <a:lumMod val="65000"/>
                  </a:schemeClr>
                </a:solidFill>
              </a:rPr>
              <a:t>Define indicators (</a:t>
            </a:r>
            <a:r>
              <a:rPr lang="en-US" i="1" dirty="0" smtClean="0">
                <a:solidFill>
                  <a:schemeClr val="bg1">
                    <a:lumMod val="65000"/>
                  </a:schemeClr>
                </a:solidFill>
              </a:rPr>
              <a:t>are we on track?</a:t>
            </a:r>
            <a:r>
              <a:rPr lang="en-US" dirty="0" smtClean="0">
                <a:solidFill>
                  <a:schemeClr val="bg1">
                    <a:lumMod val="65000"/>
                  </a:schemeClr>
                </a:solidFill>
              </a:rPr>
              <a:t>)</a:t>
            </a:r>
          </a:p>
          <a:p>
            <a:r>
              <a:rPr lang="en-US" dirty="0" smtClean="0">
                <a:solidFill>
                  <a:schemeClr val="bg1">
                    <a:lumMod val="65000"/>
                  </a:schemeClr>
                </a:solidFill>
              </a:rPr>
              <a:t>Define our strategy (</a:t>
            </a:r>
            <a:r>
              <a:rPr lang="en-US" i="1" dirty="0" smtClean="0">
                <a:solidFill>
                  <a:schemeClr val="bg1">
                    <a:lumMod val="65000"/>
                  </a:schemeClr>
                </a:solidFill>
              </a:rPr>
              <a:t>how we contribute to an outcome</a:t>
            </a:r>
            <a:r>
              <a:rPr lang="en-US" dirty="0" smtClean="0">
                <a:solidFill>
                  <a:schemeClr val="bg1">
                    <a:lumMod val="65000"/>
                  </a:schemeClr>
                </a:solidFill>
              </a:rPr>
              <a:t>)</a:t>
            </a:r>
          </a:p>
          <a:p>
            <a:r>
              <a:rPr lang="en-US" dirty="0" smtClean="0">
                <a:solidFill>
                  <a:schemeClr val="bg1">
                    <a:lumMod val="65000"/>
                  </a:schemeClr>
                </a:solidFill>
              </a:rPr>
              <a:t>Prepare a monitoring plan</a:t>
            </a:r>
            <a:endParaRPr lang="en-US" dirty="0">
              <a:solidFill>
                <a:schemeClr val="bg1">
                  <a:lumMod val="65000"/>
                </a:schemeClr>
              </a:solidFill>
            </a:endParaRPr>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39320408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342082"/>
            <a:ext cx="7344816" cy="782662"/>
          </a:xfrm>
        </p:spPr>
        <p:txBody>
          <a:bodyPr/>
          <a:lstStyle/>
          <a:p>
            <a:r>
              <a:rPr lang="en-GB" dirty="0"/>
              <a:t>Using OM to monitor </a:t>
            </a:r>
            <a:r>
              <a:rPr lang="en-GB" dirty="0" smtClean="0"/>
              <a:t>results</a:t>
            </a:r>
            <a:br>
              <a:rPr lang="en-GB" dirty="0" smtClean="0"/>
            </a:br>
            <a:r>
              <a:rPr lang="en-GB" dirty="0" smtClean="0"/>
              <a:t>Step 3: Identify &amp; classify stakeholders</a:t>
            </a:r>
            <a:endParaRPr lang="en-GB" dirty="0"/>
          </a:p>
        </p:txBody>
      </p:sp>
      <p:graphicFrame>
        <p:nvGraphicFramePr>
          <p:cNvPr id="8" name="Object 9"/>
          <p:cNvGraphicFramePr>
            <a:graphicFrameLocks noChangeAspect="1"/>
          </p:cNvGraphicFramePr>
          <p:nvPr>
            <p:extLst>
              <p:ext uri="{D42A27DB-BD31-4B8C-83A1-F6EECF244321}">
                <p14:modId xmlns:p14="http://schemas.microsoft.com/office/powerpoint/2010/main" val="3223790133"/>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8957"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1230388"/>
            <a:ext cx="7631832" cy="5627612"/>
          </a:xfrm>
          <a:prstGeom prst="rect">
            <a:avLst/>
          </a:prstGeom>
        </p:spPr>
      </p:pic>
    </p:spTree>
    <p:extLst>
      <p:ext uri="{BB962C8B-B14F-4D97-AF65-F5344CB8AC3E}">
        <p14:creationId xmlns:p14="http://schemas.microsoft.com/office/powerpoint/2010/main" val="38422676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342082"/>
            <a:ext cx="7344816" cy="782662"/>
          </a:xfrm>
        </p:spPr>
        <p:txBody>
          <a:bodyPr/>
          <a:lstStyle/>
          <a:p>
            <a:r>
              <a:rPr lang="en-GB" dirty="0"/>
              <a:t>Using OM to monitor </a:t>
            </a:r>
            <a:r>
              <a:rPr lang="en-GB" dirty="0" smtClean="0"/>
              <a:t>results</a:t>
            </a:r>
            <a:br>
              <a:rPr lang="en-GB" dirty="0" smtClean="0"/>
            </a:br>
            <a:r>
              <a:rPr lang="en-GB" dirty="0" smtClean="0"/>
              <a:t>Step 3: Identify &amp; classify stakeholders</a:t>
            </a:r>
            <a:endParaRPr lang="en-GB" dirty="0"/>
          </a:p>
        </p:txBody>
      </p:sp>
      <p:grpSp>
        <p:nvGrpSpPr>
          <p:cNvPr id="15" name="Group 14"/>
          <p:cNvGrpSpPr/>
          <p:nvPr/>
        </p:nvGrpSpPr>
        <p:grpSpPr>
          <a:xfrm>
            <a:off x="1180455" y="5304769"/>
            <a:ext cx="5486945" cy="1292583"/>
            <a:chOff x="604768" y="4512681"/>
            <a:chExt cx="5198160" cy="1292583"/>
          </a:xfrm>
        </p:grpSpPr>
        <p:sp>
          <p:nvSpPr>
            <p:cNvPr id="6" name="Rectangle 5"/>
            <p:cNvSpPr/>
            <p:nvPr/>
          </p:nvSpPr>
          <p:spPr bwMode="auto">
            <a:xfrm>
              <a:off x="604768" y="5085184"/>
              <a:ext cx="5184576" cy="72008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endParaRPr lang="en-GB" sz="1100" b="1" cap="small" spc="110" dirty="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Prepare a monitoring plan</a:t>
              </a:r>
              <a:endParaRPr lang="en-GB" sz="1400" b="1" spc="110" dirty="0">
                <a:solidFill>
                  <a:srgbClr val="FFFFFF">
                    <a:lumMod val="50000"/>
                  </a:srgbClr>
                </a:solidFill>
                <a:latin typeface="Franklin Gothic Medium" pitchFamily="34" charset="0"/>
              </a:endParaRPr>
            </a:p>
            <a:p>
              <a:pPr eaLnBrk="0" hangingPunct="0">
                <a:spcBef>
                  <a:spcPts val="300"/>
                </a:spcBef>
                <a:spcAft>
                  <a:spcPts val="600"/>
                </a:spcAft>
                <a:defRPr/>
              </a:pPr>
              <a:endParaRPr lang="en-GB" sz="2000" spc="110" dirty="0">
                <a:solidFill>
                  <a:srgbClr val="000000"/>
                </a:solidFill>
              </a:endParaRPr>
            </a:p>
          </p:txBody>
        </p:sp>
        <p:sp>
          <p:nvSpPr>
            <p:cNvPr id="7" name="Rectangle 6"/>
            <p:cNvSpPr>
              <a:spLocks noChangeArrowheads="1"/>
            </p:cNvSpPr>
            <p:nvPr/>
          </p:nvSpPr>
          <p:spPr bwMode="auto">
            <a:xfrm>
              <a:off x="604769" y="4512681"/>
              <a:ext cx="5198159" cy="716519"/>
            </a:xfrm>
            <a:prstGeom prst="rect">
              <a:avLst/>
            </a:prstGeom>
            <a:solidFill>
              <a:srgbClr val="CC6600"/>
            </a:solidFill>
            <a:ln w="28575" algn="ctr">
              <a:solidFill>
                <a:schemeClr val="tx1"/>
              </a:solidFill>
              <a:round/>
              <a:headEnd/>
              <a:tailEnd/>
            </a:ln>
          </p:spPr>
          <p:txBody>
            <a:bodyPr/>
            <a:lstStyle/>
            <a:p>
              <a:pPr>
                <a:spcAft>
                  <a:spcPts val="300"/>
                </a:spcAft>
                <a:defRPr/>
              </a:pPr>
              <a:r>
                <a:rPr lang="en-GB" sz="1800" spc="110" dirty="0" smtClean="0">
                  <a:solidFill>
                    <a:srgbClr val="FFFFFF"/>
                  </a:solidFill>
                  <a:latin typeface="Franklin Gothic Medium" pitchFamily="34" charset="0"/>
                </a:rPr>
                <a:t>2. OUTCOME &amp; PERFORMANCE MONITORING</a:t>
              </a:r>
            </a:p>
            <a:p>
              <a:pPr>
                <a:spcAft>
                  <a:spcPts val="300"/>
                </a:spcAft>
                <a:defRPr/>
              </a:pPr>
              <a:r>
                <a:rPr lang="en-GB" sz="1600" i="1" spc="110" dirty="0" smtClean="0">
                  <a:solidFill>
                    <a:srgbClr val="FFFFFF"/>
                  </a:solidFill>
                  <a:latin typeface="Franklin Gothic Medium" pitchFamily="34" charset="0"/>
                </a:rPr>
                <a:t>How we know we are on track &amp; how we can improve</a:t>
              </a:r>
              <a:endParaRPr lang="en-GB" sz="1600" i="1" spc="110" dirty="0">
                <a:solidFill>
                  <a:srgbClr val="FFFFFF"/>
                </a:solidFill>
                <a:latin typeface="Franklin Gothic Medium" pitchFamily="34"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4046344327"/>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2821"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grpSp>
        <p:nvGrpSpPr>
          <p:cNvPr id="9" name="Group 5"/>
          <p:cNvGrpSpPr>
            <a:grpSpLocks/>
          </p:cNvGrpSpPr>
          <p:nvPr/>
        </p:nvGrpSpPr>
        <p:grpSpPr bwMode="auto">
          <a:xfrm>
            <a:off x="1180455" y="1268760"/>
            <a:ext cx="5487796" cy="3528392"/>
            <a:chOff x="1523999" y="1137806"/>
            <a:chExt cx="6495169" cy="5772193"/>
          </a:xfrm>
        </p:grpSpPr>
        <p:sp>
          <p:nvSpPr>
            <p:cNvPr id="10" name="Rectangle 9"/>
            <p:cNvSpPr/>
            <p:nvPr/>
          </p:nvSpPr>
          <p:spPr bwMode="auto">
            <a:xfrm>
              <a:off x="1523999" y="1491206"/>
              <a:ext cx="6485678" cy="541879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a:lstStyle/>
            <a:p>
              <a:pPr>
                <a:spcBef>
                  <a:spcPts val="300"/>
                </a:spcBef>
                <a:spcAft>
                  <a:spcPts val="300"/>
                </a:spcAft>
                <a:defRPr/>
              </a:pPr>
              <a:r>
                <a:rPr lang="en-GB" sz="2000" spc="110" dirty="0">
                  <a:solidFill>
                    <a:srgbClr val="000000"/>
                  </a:solidFill>
                  <a:latin typeface="Franklin Gothic Medium" pitchFamily="34" charset="0"/>
                </a:rPr>
                <a:t>INTENTIONAL DESIGN</a:t>
              </a:r>
            </a:p>
            <a:p>
              <a:pPr>
                <a:spcBef>
                  <a:spcPts val="1200"/>
                </a:spcBef>
                <a:spcAft>
                  <a:spcPts val="300"/>
                </a:spcAft>
                <a:defRPr/>
              </a:pPr>
              <a:endParaRPr lang="en-GB" sz="400" b="1" spc="110" dirty="0" smtClean="0">
                <a:solidFill>
                  <a:srgbClr val="000000"/>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Vision (your dream)</a:t>
              </a:r>
              <a:endParaRPr lang="en-GB" sz="1400" b="1" spc="110" dirty="0">
                <a:solidFill>
                  <a:srgbClr val="FFFFFF">
                    <a:lumMod val="50000"/>
                  </a:srgbClr>
                </a:solidFill>
                <a:latin typeface="Franklin Gothic Medium" pitchFamily="34" charset="0"/>
              </a:endParaRPr>
            </a:p>
            <a:p>
              <a:pPr>
                <a:spcBef>
                  <a:spcPts val="300"/>
                </a:spcBef>
                <a:spcAft>
                  <a:spcPts val="300"/>
                </a:spcAft>
                <a:defRPr/>
              </a:pPr>
              <a:r>
                <a:rPr lang="en-GB" sz="1400" b="1" spc="110" dirty="0" smtClean="0">
                  <a:solidFill>
                    <a:srgbClr val="FFFFFF">
                      <a:lumMod val="50000"/>
                    </a:srgbClr>
                  </a:solidFill>
                  <a:latin typeface="Franklin Gothic Medium" pitchFamily="34" charset="0"/>
                </a:rPr>
                <a:t>Mission (</a:t>
              </a:r>
              <a:r>
                <a:rPr lang="en-GB" sz="1400" b="1" spc="110" dirty="0">
                  <a:solidFill>
                    <a:srgbClr val="FFFFFF">
                      <a:lumMod val="50000"/>
                    </a:srgbClr>
                  </a:solidFill>
                  <a:latin typeface="Franklin Gothic Medium" pitchFamily="34" charset="0"/>
                </a:rPr>
                <a:t>your contribution to the vison)</a:t>
              </a:r>
            </a:p>
            <a:p>
              <a:pPr>
                <a:spcBef>
                  <a:spcPts val="300"/>
                </a:spcBef>
                <a:spcAft>
                  <a:spcPts val="300"/>
                </a:spcAft>
                <a:defRPr/>
              </a:pPr>
              <a:r>
                <a:rPr lang="en-GB" sz="1400" b="1" spc="110" dirty="0">
                  <a:latin typeface="Franklin Gothic Medium" pitchFamily="34" charset="0"/>
                </a:rPr>
                <a:t>Define desired results/outcomes</a:t>
              </a:r>
            </a:p>
            <a:p>
              <a:pPr marL="285750" indent="-285750">
                <a:spcBef>
                  <a:spcPts val="300"/>
                </a:spcBef>
                <a:spcAft>
                  <a:spcPts val="300"/>
                </a:spcAft>
                <a:buFont typeface="Arial" pitchFamily="34" charset="0"/>
                <a:buChar char="•"/>
                <a:defRPr/>
              </a:pPr>
              <a:r>
                <a:rPr lang="en-GB" sz="1400" b="1" spc="110" dirty="0">
                  <a:latin typeface="Franklin Gothic Medium" pitchFamily="34" charset="0"/>
                </a:rPr>
                <a:t>Identify &amp; classify stakeholders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Define desired stakeholder outcomes</a:t>
              </a:r>
            </a:p>
            <a:p>
              <a:pPr marL="285750" indent="-285750">
                <a:spcBef>
                  <a:spcPts val="300"/>
                </a:spcBef>
                <a:spcAft>
                  <a:spcPts val="300"/>
                </a:spcAft>
                <a:buFont typeface="Arial" pitchFamily="34" charset="0"/>
                <a:buChar char="•"/>
                <a:defRPr/>
              </a:pPr>
              <a:r>
                <a:rPr lang="en-GB" sz="1400" b="1" spc="110" dirty="0">
                  <a:solidFill>
                    <a:srgbClr val="FFFFFF">
                      <a:lumMod val="50000"/>
                    </a:srgbClr>
                  </a:solidFill>
                  <a:latin typeface="Franklin Gothic Medium" pitchFamily="34" charset="0"/>
                </a:rPr>
                <a:t>Define indicators (are we on track?)</a:t>
              </a:r>
            </a:p>
            <a:p>
              <a:pPr>
                <a:spcBef>
                  <a:spcPts val="300"/>
                </a:spcBef>
                <a:spcAft>
                  <a:spcPts val="300"/>
                </a:spcAft>
                <a:defRPr/>
              </a:pPr>
              <a:r>
                <a:rPr lang="en-GB" sz="1400" b="1" spc="110" dirty="0">
                  <a:solidFill>
                    <a:srgbClr val="FFFFFF">
                      <a:lumMod val="50000"/>
                    </a:srgbClr>
                  </a:solidFill>
                  <a:latin typeface="Franklin Gothic Medium" pitchFamily="34" charset="0"/>
                </a:rPr>
                <a:t>Define our strategy (how we contribute to an outcome)</a:t>
              </a:r>
            </a:p>
            <a:p>
              <a:pPr eaLnBrk="0" hangingPunct="0">
                <a:spcBef>
                  <a:spcPts val="300"/>
                </a:spcBef>
                <a:spcAft>
                  <a:spcPts val="600"/>
                </a:spcAft>
                <a:defRPr/>
              </a:pPr>
              <a:endParaRPr lang="en-GB" sz="2000" spc="110" dirty="0">
                <a:solidFill>
                  <a:srgbClr val="000000"/>
                </a:solidFill>
              </a:endParaRPr>
            </a:p>
          </p:txBody>
        </p:sp>
        <p:sp>
          <p:nvSpPr>
            <p:cNvPr id="11" name="Rectangle 7"/>
            <p:cNvSpPr>
              <a:spLocks noChangeArrowheads="1"/>
            </p:cNvSpPr>
            <p:nvPr/>
          </p:nvSpPr>
          <p:spPr bwMode="auto">
            <a:xfrm>
              <a:off x="1523999" y="1137806"/>
              <a:ext cx="6495169" cy="1283398"/>
            </a:xfrm>
            <a:prstGeom prst="rect">
              <a:avLst/>
            </a:prstGeom>
            <a:solidFill>
              <a:srgbClr val="CC6600"/>
            </a:solidFill>
            <a:ln w="28575" algn="ctr">
              <a:solidFill>
                <a:schemeClr val="tx1"/>
              </a:solidFill>
              <a:round/>
              <a:headEnd/>
              <a:tailEnd/>
            </a:ln>
          </p:spPr>
          <p:txBody>
            <a:bodyPr/>
            <a:lstStyle/>
            <a:p>
              <a:pPr marL="342900" indent="-342900">
                <a:spcAft>
                  <a:spcPts val="300"/>
                </a:spcAft>
                <a:buFontTx/>
                <a:buAutoNum type="arabicPeriod"/>
                <a:defRPr/>
              </a:pPr>
              <a:r>
                <a:rPr lang="en-GB" sz="1800" spc="110" dirty="0" smtClean="0">
                  <a:solidFill>
                    <a:srgbClr val="FFFFFF"/>
                  </a:solidFill>
                  <a:latin typeface="Franklin Gothic Medium" pitchFamily="34" charset="0"/>
                </a:rPr>
                <a:t>PLANNING (</a:t>
              </a:r>
              <a:r>
                <a:rPr lang="en-GB" sz="1800" i="1" spc="110" dirty="0" smtClean="0">
                  <a:solidFill>
                    <a:srgbClr val="FFFFFF"/>
                  </a:solidFill>
                  <a:latin typeface="Franklin Gothic Medium" pitchFamily="34" charset="0"/>
                </a:rPr>
                <a:t>INTENTIONAL DESIGN</a:t>
              </a:r>
              <a:r>
                <a:rPr lang="en-GB" sz="1800" spc="110" dirty="0" smtClean="0">
                  <a:solidFill>
                    <a:srgbClr val="FFFFFF"/>
                  </a:solidFill>
                  <a:latin typeface="Franklin Gothic Medium" pitchFamily="34" charset="0"/>
                </a:rPr>
                <a:t>)</a:t>
              </a:r>
            </a:p>
            <a:p>
              <a:pPr>
                <a:spcAft>
                  <a:spcPts val="300"/>
                </a:spcAft>
                <a:defRPr/>
              </a:pPr>
              <a:r>
                <a:rPr lang="en-GB" sz="1600" i="1" spc="110" dirty="0" smtClean="0">
                  <a:solidFill>
                    <a:srgbClr val="FFFFFF"/>
                  </a:solidFill>
                  <a:latin typeface="Franklin Gothic Medium" pitchFamily="34" charset="0"/>
                </a:rPr>
                <a:t>What we are trying to accomplish &amp; how</a:t>
              </a:r>
              <a:endParaRPr lang="en-GB" sz="1600" i="1" spc="110" dirty="0">
                <a:solidFill>
                  <a:srgbClr val="FFFFFF"/>
                </a:solidFill>
                <a:latin typeface="Franklin Gothic Medium" pitchFamily="34" charset="0"/>
              </a:endParaRPr>
            </a:p>
          </p:txBody>
        </p:sp>
      </p:grpSp>
      <p:cxnSp>
        <p:nvCxnSpPr>
          <p:cNvPr id="17" name="Straight Arrow Connector 16"/>
          <p:cNvCxnSpPr/>
          <p:nvPr/>
        </p:nvCxnSpPr>
        <p:spPr bwMode="auto">
          <a:xfrm flipH="1">
            <a:off x="6660232" y="2924944"/>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6660232" y="6237312"/>
            <a:ext cx="576064"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7277561"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9552" y="2924944"/>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endCxn id="6" idx="1"/>
          </p:cNvCxnSpPr>
          <p:nvPr/>
        </p:nvCxnSpPr>
        <p:spPr bwMode="auto">
          <a:xfrm>
            <a:off x="539552" y="6237312"/>
            <a:ext cx="640903" cy="0"/>
          </a:xfrm>
          <a:prstGeom prst="straightConnector1">
            <a:avLst/>
          </a:prstGeom>
          <a:solidFill>
            <a:schemeClr val="accent1"/>
          </a:solidFill>
          <a:ln w="38100" cap="flat" cmpd="sng" algn="ctr">
            <a:solidFill>
              <a:schemeClr val="tx1"/>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V="1">
            <a:off x="580817" y="2924944"/>
            <a:ext cx="1" cy="3312368"/>
          </a:xfrm>
          <a:prstGeom prst="straightConnector1">
            <a:avLst/>
          </a:prstGeom>
          <a:solidFill>
            <a:schemeClr val="accent1"/>
          </a:solidFill>
          <a:ln w="38100" cap="flat"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1294300"/>
            <a:ext cx="2091633" cy="151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86948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7"/>
          <p:cNvSpPr>
            <a:spLocks noChangeArrowheads="1"/>
          </p:cNvSpPr>
          <p:nvPr/>
        </p:nvSpPr>
        <p:spPr bwMode="auto">
          <a:xfrm>
            <a:off x="250825" y="1484313"/>
            <a:ext cx="844867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5720" tIns="0" rIns="45720" bIns="0"/>
          <a:lstStyle/>
          <a:p>
            <a:pPr marL="619125" indent="-111125">
              <a:lnSpc>
                <a:spcPct val="90000"/>
              </a:lnSpc>
              <a:buClr>
                <a:srgbClr val="C93000"/>
              </a:buClr>
            </a:pPr>
            <a:endParaRPr lang="en-US" dirty="0">
              <a:solidFill>
                <a:srgbClr val="110400"/>
              </a:solidFill>
              <a:latin typeface="Arial" pitchFamily="34" charset="0"/>
            </a:endParaRPr>
          </a:p>
          <a:p>
            <a:pPr marL="619125" indent="-111125">
              <a:lnSpc>
                <a:spcPct val="90000"/>
              </a:lnSpc>
              <a:buClr>
                <a:srgbClr val="C93000"/>
              </a:buClr>
              <a:buFont typeface="Wingdings" pitchFamily="2" charset="2"/>
              <a:buChar char="ü"/>
            </a:pPr>
            <a:endParaRPr lang="en-US" sz="3200" dirty="0">
              <a:solidFill>
                <a:srgbClr val="110400"/>
              </a:solidFill>
              <a:latin typeface="Arial" pitchFamily="34" charset="0"/>
            </a:endParaRPr>
          </a:p>
        </p:txBody>
      </p:sp>
      <p:grpSp>
        <p:nvGrpSpPr>
          <p:cNvPr id="7" name="Group 1029"/>
          <p:cNvGrpSpPr>
            <a:grpSpLocks/>
          </p:cNvGrpSpPr>
          <p:nvPr/>
        </p:nvGrpSpPr>
        <p:grpSpPr bwMode="auto">
          <a:xfrm>
            <a:off x="228600" y="1524000"/>
            <a:ext cx="8470246" cy="5029200"/>
            <a:chOff x="784" y="960"/>
            <a:chExt cx="4677" cy="2840"/>
          </a:xfrm>
        </p:grpSpPr>
        <p:sp>
          <p:nvSpPr>
            <p:cNvPr id="8" name="Rectangle 1030"/>
            <p:cNvSpPr>
              <a:spLocks noChangeArrowheads="1"/>
            </p:cNvSpPr>
            <p:nvPr/>
          </p:nvSpPr>
          <p:spPr bwMode="auto">
            <a:xfrm>
              <a:off x="784" y="2100"/>
              <a:ext cx="4416"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Text" lastClr="000000"/>
                  </a:solidFill>
                  <a:effectLst/>
                  <a:uLnTx/>
                  <a:uFillTx/>
                  <a:sym typeface="Verdana" pitchFamily="34" charset="0"/>
                </a:rPr>
                <a:t> </a:t>
              </a:r>
            </a:p>
          </p:txBody>
        </p:sp>
        <p:sp>
          <p:nvSpPr>
            <p:cNvPr id="9" name="Oval 1031"/>
            <p:cNvSpPr>
              <a:spLocks noChangeArrowheads="1"/>
            </p:cNvSpPr>
            <p:nvPr/>
          </p:nvSpPr>
          <p:spPr bwMode="auto">
            <a:xfrm>
              <a:off x="912" y="960"/>
              <a:ext cx="2719" cy="2840"/>
            </a:xfrm>
            <a:prstGeom prst="ellipse">
              <a:avLst/>
            </a:prstGeom>
            <a:solidFill>
              <a:srgbClr val="FF3300"/>
            </a:solid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10" name="Oval 1032"/>
            <p:cNvSpPr>
              <a:spLocks noChangeArrowheads="1"/>
            </p:cNvSpPr>
            <p:nvPr/>
          </p:nvSpPr>
          <p:spPr bwMode="auto">
            <a:xfrm>
              <a:off x="1152" y="1824"/>
              <a:ext cx="1781" cy="1903"/>
            </a:xfrm>
            <a:prstGeom prst="ellipse">
              <a:avLst/>
            </a:prstGeom>
            <a:solidFill>
              <a:srgbClr val="FFC000"/>
            </a:solidFill>
            <a:ln w="381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11" name="Oval 1033"/>
            <p:cNvSpPr>
              <a:spLocks noChangeArrowheads="1"/>
            </p:cNvSpPr>
            <p:nvPr/>
          </p:nvSpPr>
          <p:spPr bwMode="auto">
            <a:xfrm>
              <a:off x="1430" y="2838"/>
              <a:ext cx="795" cy="846"/>
            </a:xfrm>
            <a:prstGeom prst="ellipse">
              <a:avLst/>
            </a:prstGeom>
            <a:solidFill>
              <a:srgbClr val="00B050"/>
            </a:solidFill>
            <a:ln w="285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12" name="Text Box 1034"/>
            <p:cNvSpPr txBox="1">
              <a:spLocks noChangeArrowheads="1"/>
            </p:cNvSpPr>
            <p:nvPr/>
          </p:nvSpPr>
          <p:spPr bwMode="auto">
            <a:xfrm>
              <a:off x="1404" y="3207"/>
              <a:ext cx="862" cy="30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Implementing team</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3" name="Text Box 1035"/>
            <p:cNvSpPr txBox="1">
              <a:spLocks noChangeArrowheads="1"/>
            </p:cNvSpPr>
            <p:nvPr/>
          </p:nvSpPr>
          <p:spPr bwMode="auto">
            <a:xfrm>
              <a:off x="1353" y="2367"/>
              <a:ext cx="646" cy="32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Direct partner 1</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4" name="Text Box 1036"/>
            <p:cNvSpPr txBox="1">
              <a:spLocks noChangeArrowheads="1"/>
            </p:cNvSpPr>
            <p:nvPr/>
          </p:nvSpPr>
          <p:spPr bwMode="auto">
            <a:xfrm>
              <a:off x="2000" y="2285"/>
              <a:ext cx="647" cy="30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Direct partner 2</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5" name="Text Box 1037"/>
            <p:cNvSpPr txBox="1">
              <a:spLocks noChangeArrowheads="1"/>
            </p:cNvSpPr>
            <p:nvPr/>
          </p:nvSpPr>
          <p:spPr bwMode="auto">
            <a:xfrm>
              <a:off x="2259" y="2672"/>
              <a:ext cx="647" cy="32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Direct partner 3</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6" name="Text Box 1038"/>
            <p:cNvSpPr txBox="1">
              <a:spLocks noChangeArrowheads="1"/>
            </p:cNvSpPr>
            <p:nvPr/>
          </p:nvSpPr>
          <p:spPr bwMode="auto">
            <a:xfrm>
              <a:off x="1343" y="1371"/>
              <a:ext cx="760" cy="24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Community1</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7" name="Text Box 1039"/>
            <p:cNvSpPr txBox="1">
              <a:spLocks noChangeArrowheads="1"/>
            </p:cNvSpPr>
            <p:nvPr/>
          </p:nvSpPr>
          <p:spPr bwMode="auto">
            <a:xfrm>
              <a:off x="2336" y="1344"/>
              <a:ext cx="791" cy="24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Community 2</a:t>
              </a:r>
              <a:endParaRPr kumimoji="0" lang="en-US"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18" name="Text Box 1040"/>
            <p:cNvSpPr txBox="1">
              <a:spLocks noChangeArrowheads="1"/>
            </p:cNvSpPr>
            <p:nvPr/>
          </p:nvSpPr>
          <p:spPr bwMode="auto">
            <a:xfrm>
              <a:off x="2635" y="1760"/>
              <a:ext cx="841" cy="247"/>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Community 3</a:t>
              </a:r>
              <a:endParaRPr kumimoji="0" lang="en-US" sz="1400" b="0"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19" name="WordArt 1041"/>
            <p:cNvSpPr>
              <a:spLocks noChangeArrowheads="1" noChangeShapeType="1" noTextEdit="1"/>
            </p:cNvSpPr>
            <p:nvPr/>
          </p:nvSpPr>
          <p:spPr bwMode="auto">
            <a:xfrm rot="946907">
              <a:off x="2177" y="1083"/>
              <a:ext cx="770" cy="162"/>
            </a:xfrm>
            <a:prstGeom prst="rect">
              <a:avLst/>
            </a:prstGeom>
          </p:spPr>
          <p:txBody>
            <a:bodyPr spcFirstLastPara="1" wrap="none" fromWordArt="1">
              <a:prstTxWarp prst="textArchUp">
                <a:avLst>
                  <a:gd name="adj" fmla="val 10800004"/>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10" cap="none" spc="0" normalizeH="0" baseline="0" noProof="0" dirty="0" smtClean="0">
                  <a:ln w="9525">
                    <a:solidFill>
                      <a:srgbClr val="000000"/>
                    </a:solidFill>
                    <a:round/>
                    <a:headEnd/>
                    <a:tailEnd/>
                  </a:ln>
                  <a:solidFill>
                    <a:srgbClr val="000000"/>
                  </a:solidFill>
                  <a:effectLst/>
                  <a:uLnTx/>
                  <a:uFillTx/>
                  <a:latin typeface="Times New Roman"/>
                  <a:cs typeface="Times New Roman"/>
                </a:rPr>
                <a:t>indirect influence</a:t>
              </a:r>
            </a:p>
          </p:txBody>
        </p:sp>
        <p:sp>
          <p:nvSpPr>
            <p:cNvPr id="20" name="AutoShape 1042"/>
            <p:cNvSpPr>
              <a:spLocks noChangeArrowheads="1"/>
            </p:cNvSpPr>
            <p:nvPr/>
          </p:nvSpPr>
          <p:spPr bwMode="auto">
            <a:xfrm rot="-3273203">
              <a:off x="1483" y="2837"/>
              <a:ext cx="613" cy="123"/>
            </a:xfrm>
            <a:prstGeom prst="curvedUpArrow">
              <a:avLst>
                <a:gd name="adj1" fmla="val 99675"/>
                <a:gd name="adj2" fmla="val 199350"/>
                <a:gd name="adj3" fmla="val 28667"/>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1" name="AutoShape 1043"/>
            <p:cNvSpPr>
              <a:spLocks noChangeArrowheads="1"/>
            </p:cNvSpPr>
            <p:nvPr/>
          </p:nvSpPr>
          <p:spPr bwMode="auto">
            <a:xfrm rot="-2650181">
              <a:off x="1824" y="2880"/>
              <a:ext cx="676" cy="136"/>
            </a:xfrm>
            <a:prstGeom prst="curvedDownArrow">
              <a:avLst>
                <a:gd name="adj1" fmla="val 99412"/>
                <a:gd name="adj2" fmla="val 198824"/>
                <a:gd name="adj3" fmla="val 33333"/>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2" name="AutoShape 1044"/>
            <p:cNvSpPr>
              <a:spLocks noChangeArrowheads="1"/>
            </p:cNvSpPr>
            <p:nvPr/>
          </p:nvSpPr>
          <p:spPr bwMode="auto">
            <a:xfrm rot="-3273203">
              <a:off x="2452" y="2090"/>
              <a:ext cx="613" cy="123"/>
            </a:xfrm>
            <a:prstGeom prst="curvedUpArrow">
              <a:avLst>
                <a:gd name="adj1" fmla="val 99675"/>
                <a:gd name="adj2" fmla="val 199350"/>
                <a:gd name="adj3" fmla="val 28667"/>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3" name="AutoShape 1045"/>
            <p:cNvSpPr>
              <a:spLocks noChangeArrowheads="1"/>
            </p:cNvSpPr>
            <p:nvPr/>
          </p:nvSpPr>
          <p:spPr bwMode="auto">
            <a:xfrm rot="-6519348">
              <a:off x="1307" y="1920"/>
              <a:ext cx="749" cy="123"/>
            </a:xfrm>
            <a:prstGeom prst="curvedDownArrow">
              <a:avLst>
                <a:gd name="adj1" fmla="val 121789"/>
                <a:gd name="adj2" fmla="val 243577"/>
                <a:gd name="adj3" fmla="val 33333"/>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4" name="WordArt 1046"/>
            <p:cNvSpPr>
              <a:spLocks noChangeArrowheads="1" noChangeShapeType="1" noTextEdit="1"/>
            </p:cNvSpPr>
            <p:nvPr/>
          </p:nvSpPr>
          <p:spPr bwMode="auto">
            <a:xfrm rot="795204">
              <a:off x="1872" y="1968"/>
              <a:ext cx="692" cy="161"/>
            </a:xfrm>
            <a:prstGeom prst="rect">
              <a:avLst/>
            </a:prstGeom>
          </p:spPr>
          <p:txBody>
            <a:bodyPr spcFirstLastPara="1" wrap="none" fromWordArt="1">
              <a:prstTxWarp prst="textArchUp">
                <a:avLst>
                  <a:gd name="adj" fmla="val 11002564"/>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10" cap="none" spc="0" normalizeH="0" baseline="0" noProof="0" dirty="0" smtClean="0">
                  <a:ln w="9525">
                    <a:solidFill>
                      <a:srgbClr val="000000"/>
                    </a:solidFill>
                    <a:round/>
                    <a:headEnd/>
                    <a:tailEnd/>
                  </a:ln>
                  <a:solidFill>
                    <a:srgbClr val="000000"/>
                  </a:solidFill>
                  <a:effectLst/>
                  <a:uLnTx/>
                  <a:uFillTx/>
                  <a:latin typeface="Times New Roman"/>
                  <a:cs typeface="Times New Roman"/>
                </a:rPr>
                <a:t>direct influence</a:t>
              </a:r>
            </a:p>
          </p:txBody>
        </p:sp>
        <p:sp>
          <p:nvSpPr>
            <p:cNvPr id="25" name="WordArt 1047"/>
            <p:cNvSpPr>
              <a:spLocks noChangeArrowheads="1" noChangeShapeType="1" noTextEdit="1"/>
            </p:cNvSpPr>
            <p:nvPr/>
          </p:nvSpPr>
          <p:spPr bwMode="auto">
            <a:xfrm rot="554354">
              <a:off x="1577" y="2925"/>
              <a:ext cx="566" cy="343"/>
            </a:xfrm>
            <a:prstGeom prst="rect">
              <a:avLst/>
            </a:prstGeom>
          </p:spPr>
          <p:txBody>
            <a:bodyPr spcFirstLastPara="1" wrap="none" fromWordArt="1">
              <a:prstTxWarp prst="textArchUp">
                <a:avLst>
                  <a:gd name="adj" fmla="val 11324124"/>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10" cap="none" spc="0" normalizeH="0" baseline="0" noProof="0" dirty="0" smtClean="0">
                  <a:ln w="9525">
                    <a:solidFill>
                      <a:srgbClr val="000000"/>
                    </a:solidFill>
                    <a:round/>
                    <a:headEnd/>
                    <a:tailEnd/>
                  </a:ln>
                  <a:solidFill>
                    <a:srgbClr val="000000"/>
                  </a:solidFill>
                  <a:effectLst/>
                  <a:uLnTx/>
                  <a:uFillTx/>
                  <a:latin typeface="Times New Roman"/>
                  <a:cs typeface="Times New Roman"/>
                </a:rPr>
                <a:t>direct control</a:t>
              </a:r>
            </a:p>
          </p:txBody>
        </p:sp>
        <p:sp>
          <p:nvSpPr>
            <p:cNvPr id="26" name="Text Box 1048"/>
            <p:cNvSpPr txBox="1">
              <a:spLocks noChangeArrowheads="1"/>
            </p:cNvSpPr>
            <p:nvPr/>
          </p:nvSpPr>
          <p:spPr bwMode="auto">
            <a:xfrm>
              <a:off x="3779" y="2925"/>
              <a:ext cx="1630" cy="542"/>
            </a:xfrm>
            <a:prstGeom prst="rect">
              <a:avLst/>
            </a:prstGeom>
            <a:solidFill>
              <a:srgbClr val="00B05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CO" sz="28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Control</a:t>
              </a:r>
              <a:endParaRPr kumimoji="0" lang="es-ES" sz="28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27" name="Text Box 1049"/>
            <p:cNvSpPr txBox="1">
              <a:spLocks noChangeArrowheads="1"/>
            </p:cNvSpPr>
            <p:nvPr/>
          </p:nvSpPr>
          <p:spPr bwMode="auto">
            <a:xfrm>
              <a:off x="3779" y="2070"/>
              <a:ext cx="1682" cy="541"/>
            </a:xfrm>
            <a:prstGeom prst="rect">
              <a:avLst/>
            </a:prstGeom>
            <a:solidFill>
              <a:srgbClr val="FFC00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CO" sz="28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a:t>
              </a:r>
              <a:r>
                <a:rPr kumimoji="0" lang="es-CO" sz="2800" b="1" i="0" u="none" strike="noStrike" kern="0" cap="none" spc="0" normalizeH="0" baseline="0" noProof="0" dirty="0" err="1" smtClean="0">
                  <a:ln>
                    <a:noFill/>
                  </a:ln>
                  <a:solidFill>
                    <a:srgbClr val="000000"/>
                  </a:solidFill>
                  <a:effectLst/>
                  <a:uLnTx/>
                  <a:uFillTx/>
                  <a:latin typeface="Arial" pitchFamily="34" charset="0"/>
                  <a:cs typeface="Arial" pitchFamily="34" charset="0"/>
                </a:rPr>
                <a:t>influence</a:t>
              </a:r>
              <a:endParaRPr kumimoji="0" lang="es-ES" sz="28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28" name="Text Box 1050"/>
            <p:cNvSpPr txBox="1">
              <a:spLocks noChangeArrowheads="1"/>
            </p:cNvSpPr>
            <p:nvPr/>
          </p:nvSpPr>
          <p:spPr bwMode="auto">
            <a:xfrm>
              <a:off x="3779" y="1193"/>
              <a:ext cx="1682" cy="539"/>
            </a:xfrm>
            <a:prstGeom prst="rect">
              <a:avLst/>
            </a:prstGeom>
            <a:solidFill>
              <a:srgbClr val="FF330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CO" sz="28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interest/concern</a:t>
              </a:r>
              <a:endParaRPr kumimoji="0" lang="es-ES" sz="28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grpSp>
      <p:sp>
        <p:nvSpPr>
          <p:cNvPr id="29" name="Title 1"/>
          <p:cNvSpPr>
            <a:spLocks noGrp="1"/>
          </p:cNvSpPr>
          <p:nvPr>
            <p:ph type="title"/>
          </p:nvPr>
        </p:nvSpPr>
        <p:spPr>
          <a:xfrm>
            <a:off x="250825" y="201960"/>
            <a:ext cx="8641655" cy="1066800"/>
          </a:xfrm>
        </p:spPr>
        <p:txBody>
          <a:bodyPr/>
          <a:lstStyle/>
          <a:p>
            <a:r>
              <a:rPr lang="en-US" sz="2800" u="sng" dirty="0"/>
              <a:t>Stakeholder Circles</a:t>
            </a:r>
            <a:r>
              <a:rPr lang="en-US" sz="2800" dirty="0"/>
              <a:t>: </a:t>
            </a:r>
            <a:r>
              <a:rPr lang="en-GB" sz="2800" dirty="0"/>
              <a:t>A </a:t>
            </a:r>
            <a:r>
              <a:rPr lang="en-GB" sz="2800" dirty="0" smtClean="0"/>
              <a:t>project cannot </a:t>
            </a:r>
            <a:r>
              <a:rPr lang="en-GB" sz="2800" dirty="0"/>
              <a:t>control change, it can only influence and contribute to changes at the level of its direct </a:t>
            </a:r>
            <a:r>
              <a:rPr lang="en-GB" sz="2800" dirty="0" smtClean="0"/>
              <a:t>partners</a:t>
            </a:r>
            <a:endParaRPr lang="en-US" sz="3200" dirty="0"/>
          </a:p>
        </p:txBody>
      </p:sp>
    </p:spTree>
    <p:extLst>
      <p:ext uri="{BB962C8B-B14F-4D97-AF65-F5344CB8AC3E}">
        <p14:creationId xmlns:p14="http://schemas.microsoft.com/office/powerpoint/2010/main" val="2738193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7"/>
          <p:cNvSpPr>
            <a:spLocks noChangeArrowheads="1"/>
          </p:cNvSpPr>
          <p:nvPr/>
        </p:nvSpPr>
        <p:spPr bwMode="auto">
          <a:xfrm>
            <a:off x="250825" y="1484313"/>
            <a:ext cx="844867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5720" tIns="0" rIns="45720" bIns="0"/>
          <a:lstStyle/>
          <a:p>
            <a:pPr marL="619125" indent="-111125">
              <a:lnSpc>
                <a:spcPct val="90000"/>
              </a:lnSpc>
              <a:buClr>
                <a:srgbClr val="C93000"/>
              </a:buClr>
            </a:pPr>
            <a:endParaRPr lang="en-US" dirty="0">
              <a:solidFill>
                <a:srgbClr val="110400"/>
              </a:solidFill>
              <a:latin typeface="Arial" pitchFamily="34" charset="0"/>
            </a:endParaRPr>
          </a:p>
          <a:p>
            <a:pPr marL="619125" indent="-111125">
              <a:lnSpc>
                <a:spcPct val="90000"/>
              </a:lnSpc>
              <a:buClr>
                <a:srgbClr val="C93000"/>
              </a:buClr>
              <a:buFont typeface="Wingdings" pitchFamily="2" charset="2"/>
              <a:buChar char="ü"/>
            </a:pPr>
            <a:endParaRPr lang="en-US" sz="3200" dirty="0">
              <a:solidFill>
                <a:srgbClr val="110400"/>
              </a:solidFill>
              <a:latin typeface="Arial" pitchFamily="34" charset="0"/>
            </a:endParaRPr>
          </a:p>
        </p:txBody>
      </p:sp>
      <p:sp>
        <p:nvSpPr>
          <p:cNvPr id="5" name="Rectangle 1030"/>
          <p:cNvSpPr>
            <a:spLocks noChangeArrowheads="1"/>
          </p:cNvSpPr>
          <p:nvPr/>
        </p:nvSpPr>
        <p:spPr bwMode="auto">
          <a:xfrm>
            <a:off x="228600" y="3542763"/>
            <a:ext cx="7997564" cy="63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Text" lastClr="000000"/>
                </a:solidFill>
                <a:effectLst/>
                <a:uLnTx/>
                <a:uFillTx/>
                <a:sym typeface="Verdana" pitchFamily="34" charset="0"/>
              </a:rPr>
              <a:t> </a:t>
            </a:r>
          </a:p>
        </p:txBody>
      </p:sp>
      <p:sp>
        <p:nvSpPr>
          <p:cNvPr id="6" name="Oval 1031"/>
          <p:cNvSpPr>
            <a:spLocks noChangeArrowheads="1"/>
          </p:cNvSpPr>
          <p:nvPr/>
        </p:nvSpPr>
        <p:spPr bwMode="auto">
          <a:xfrm>
            <a:off x="35496" y="476672"/>
            <a:ext cx="6847891" cy="6076528"/>
          </a:xfrm>
          <a:prstGeom prst="ellipse">
            <a:avLst/>
          </a:prstGeom>
          <a:solidFill>
            <a:srgbClr val="FF3300"/>
          </a:solidFill>
          <a:ln w="127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7" name="Oval 1032"/>
          <p:cNvSpPr>
            <a:spLocks noChangeArrowheads="1"/>
          </p:cNvSpPr>
          <p:nvPr/>
        </p:nvSpPr>
        <p:spPr bwMode="auto">
          <a:xfrm>
            <a:off x="323529" y="1980813"/>
            <a:ext cx="4488820" cy="4256499"/>
          </a:xfrm>
          <a:prstGeom prst="ellipse">
            <a:avLst/>
          </a:prstGeom>
          <a:solidFill>
            <a:srgbClr val="FFC000"/>
          </a:solidFill>
          <a:ln w="38100">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grpSp>
        <p:nvGrpSpPr>
          <p:cNvPr id="2" name="Group 1"/>
          <p:cNvGrpSpPr/>
          <p:nvPr/>
        </p:nvGrpSpPr>
        <p:grpSpPr>
          <a:xfrm>
            <a:off x="1050008" y="4010259"/>
            <a:ext cx="1937816" cy="2011029"/>
            <a:chOff x="973616" y="4336753"/>
            <a:chExt cx="1937816" cy="2011029"/>
          </a:xfrm>
        </p:grpSpPr>
        <p:sp>
          <p:nvSpPr>
            <p:cNvPr id="8" name="Oval 1033"/>
            <p:cNvSpPr>
              <a:spLocks noChangeArrowheads="1"/>
            </p:cNvSpPr>
            <p:nvPr/>
          </p:nvSpPr>
          <p:spPr bwMode="auto">
            <a:xfrm>
              <a:off x="973616" y="4849647"/>
              <a:ext cx="1439779" cy="1498135"/>
            </a:xfrm>
            <a:prstGeom prst="ellipse">
              <a:avLst/>
            </a:prstGeom>
            <a:solidFill>
              <a:srgbClr val="00B050"/>
            </a:solidFill>
            <a:ln w="285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17" name="AutoShape 1042"/>
            <p:cNvSpPr>
              <a:spLocks noChangeArrowheads="1"/>
            </p:cNvSpPr>
            <p:nvPr/>
          </p:nvSpPr>
          <p:spPr bwMode="auto">
            <a:xfrm rot="17407014">
              <a:off x="1081922" y="4768138"/>
              <a:ext cx="1085528" cy="222758"/>
            </a:xfrm>
            <a:prstGeom prst="curvedUpArrow">
              <a:avLst>
                <a:gd name="adj1" fmla="val 99675"/>
                <a:gd name="adj2" fmla="val 199350"/>
                <a:gd name="adj3" fmla="val 28667"/>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18" name="AutoShape 1043"/>
            <p:cNvSpPr>
              <a:spLocks noChangeArrowheads="1"/>
            </p:cNvSpPr>
            <p:nvPr/>
          </p:nvSpPr>
          <p:spPr bwMode="auto">
            <a:xfrm rot="18949819">
              <a:off x="1687167" y="4924023"/>
              <a:ext cx="1224265" cy="240835"/>
            </a:xfrm>
            <a:prstGeom prst="curvedDownArrow">
              <a:avLst>
                <a:gd name="adj1" fmla="val 99412"/>
                <a:gd name="adj2" fmla="val 198824"/>
                <a:gd name="adj3" fmla="val 33333"/>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grpSp>
      <p:sp>
        <p:nvSpPr>
          <p:cNvPr id="9" name="Text Box 1034"/>
          <p:cNvSpPr txBox="1">
            <a:spLocks noChangeArrowheads="1"/>
          </p:cNvSpPr>
          <p:nvPr/>
        </p:nvSpPr>
        <p:spPr bwMode="auto">
          <a:xfrm>
            <a:off x="1399540" y="5249200"/>
            <a:ext cx="662842" cy="37364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altLang="zh-CN" sz="1400" b="1" kern="0" dirty="0" smtClean="0">
                <a:solidFill>
                  <a:srgbClr val="000000"/>
                </a:solidFill>
                <a:latin typeface="Arial" pitchFamily="34" charset="0"/>
                <a:ea typeface="SimSun" pitchFamily="2" charset="-122"/>
              </a:rPr>
              <a:t>PCU</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0" name="Text Box 1035"/>
          <p:cNvSpPr txBox="1">
            <a:spLocks noChangeArrowheads="1"/>
          </p:cNvSpPr>
          <p:nvPr/>
        </p:nvSpPr>
        <p:spPr bwMode="auto">
          <a:xfrm>
            <a:off x="467544" y="2780928"/>
            <a:ext cx="1580128" cy="69366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Biologists,</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Ecologists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ZW"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&amp; researchers</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1" name="Text Box 1036"/>
          <p:cNvSpPr txBox="1">
            <a:spLocks noChangeArrowheads="1"/>
          </p:cNvSpPr>
          <p:nvPr/>
        </p:nvSpPr>
        <p:spPr bwMode="auto">
          <a:xfrm>
            <a:off x="395536" y="3538607"/>
            <a:ext cx="1239101" cy="547191"/>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Consumers</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Association</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2" name="Text Box 1037"/>
          <p:cNvSpPr txBox="1">
            <a:spLocks noChangeArrowheads="1"/>
          </p:cNvSpPr>
          <p:nvPr/>
        </p:nvSpPr>
        <p:spPr bwMode="auto">
          <a:xfrm>
            <a:off x="3112223" y="2708920"/>
            <a:ext cx="1171745" cy="3600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Parliament</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13" name="Text Box 1038"/>
          <p:cNvSpPr txBox="1">
            <a:spLocks noChangeArrowheads="1"/>
          </p:cNvSpPr>
          <p:nvPr/>
        </p:nvSpPr>
        <p:spPr bwMode="auto">
          <a:xfrm>
            <a:off x="1471509" y="1455364"/>
            <a:ext cx="1376392" cy="4409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Seed Producers</a:t>
            </a:r>
            <a:endParaRPr kumimoji="0" lang="en-US" sz="1400" b="1" i="0" u="none" strike="noStrike" kern="0" cap="none" spc="0" normalizeH="0" baseline="0" noProof="0" dirty="0" smtClean="0">
              <a:ln>
                <a:noFill/>
              </a:ln>
              <a:solidFill>
                <a:srgbClr val="000000"/>
              </a:solidFill>
              <a:effectLst/>
              <a:uLnTx/>
              <a:uFillTx/>
              <a:ea typeface="SimSun" pitchFamily="2" charset="-122"/>
              <a:cs typeface="Arial" pitchFamily="34" charset="0"/>
            </a:endParaRPr>
          </a:p>
        </p:txBody>
      </p:sp>
      <p:sp>
        <p:nvSpPr>
          <p:cNvPr id="14" name="Text Box 1039"/>
          <p:cNvSpPr txBox="1">
            <a:spLocks noChangeArrowheads="1"/>
          </p:cNvSpPr>
          <p:nvPr/>
        </p:nvSpPr>
        <p:spPr bwMode="auto">
          <a:xfrm>
            <a:off x="2085394" y="600809"/>
            <a:ext cx="1432535" cy="440940"/>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Plant Breeders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15" name="Text Box 1040"/>
          <p:cNvSpPr txBox="1">
            <a:spLocks noChangeArrowheads="1"/>
          </p:cNvSpPr>
          <p:nvPr/>
        </p:nvSpPr>
        <p:spPr bwMode="auto">
          <a:xfrm>
            <a:off x="3517929" y="821279"/>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Fisherfolk</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19" name="AutoShape 1044"/>
          <p:cNvSpPr>
            <a:spLocks noChangeArrowheads="1"/>
          </p:cNvSpPr>
          <p:nvPr/>
        </p:nvSpPr>
        <p:spPr bwMode="auto">
          <a:xfrm rot="18326797">
            <a:off x="4002697" y="2960285"/>
            <a:ext cx="1085528" cy="222758"/>
          </a:xfrm>
          <a:prstGeom prst="curvedUpArrow">
            <a:avLst>
              <a:gd name="adj1" fmla="val 99675"/>
              <a:gd name="adj2" fmla="val 199350"/>
              <a:gd name="adj3" fmla="val 28667"/>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0" name="AutoShape 1045"/>
          <p:cNvSpPr>
            <a:spLocks noChangeArrowheads="1"/>
          </p:cNvSpPr>
          <p:nvPr/>
        </p:nvSpPr>
        <p:spPr bwMode="auto">
          <a:xfrm rot="15080652">
            <a:off x="765912" y="2149600"/>
            <a:ext cx="1326363" cy="222758"/>
          </a:xfrm>
          <a:prstGeom prst="curvedDownArrow">
            <a:avLst>
              <a:gd name="adj1" fmla="val 121789"/>
              <a:gd name="adj2" fmla="val 243577"/>
              <a:gd name="adj3" fmla="val 33333"/>
            </a:avLst>
          </a:prstGeom>
          <a:solidFill>
            <a:srgbClr val="99CC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sysClr val="windowText" lastClr="000000"/>
              </a:solidFill>
              <a:effectLst/>
              <a:uLnTx/>
              <a:uFillTx/>
            </a:endParaRPr>
          </a:p>
        </p:txBody>
      </p:sp>
      <p:sp>
        <p:nvSpPr>
          <p:cNvPr id="23" name="Text Box 1048"/>
          <p:cNvSpPr txBox="1">
            <a:spLocks noChangeArrowheads="1"/>
          </p:cNvSpPr>
          <p:nvPr/>
        </p:nvSpPr>
        <p:spPr bwMode="auto">
          <a:xfrm>
            <a:off x="7175758" y="5373216"/>
            <a:ext cx="1860738" cy="584775"/>
          </a:xfrm>
          <a:prstGeom prst="rect">
            <a:avLst/>
          </a:prstGeom>
          <a:solidFill>
            <a:srgbClr val="00B05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CO" sz="16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Control</a:t>
            </a:r>
            <a:endParaRPr kumimoji="0" lang="es-ES" sz="16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24" name="Text Box 1049"/>
          <p:cNvSpPr txBox="1">
            <a:spLocks noChangeArrowheads="1"/>
          </p:cNvSpPr>
          <p:nvPr/>
        </p:nvSpPr>
        <p:spPr bwMode="auto">
          <a:xfrm>
            <a:off x="7175758" y="4293096"/>
            <a:ext cx="1860738" cy="584775"/>
          </a:xfrm>
          <a:prstGeom prst="rect">
            <a:avLst/>
          </a:prstGeom>
          <a:solidFill>
            <a:srgbClr val="FFC00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s-CO" sz="16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Influence</a:t>
            </a:r>
            <a:endParaRPr kumimoji="0" lang="es-ES" sz="16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25" name="Text Box 1050"/>
          <p:cNvSpPr txBox="1">
            <a:spLocks noChangeArrowheads="1"/>
          </p:cNvSpPr>
          <p:nvPr/>
        </p:nvSpPr>
        <p:spPr bwMode="auto">
          <a:xfrm>
            <a:off x="7175758" y="3204265"/>
            <a:ext cx="1860738" cy="584775"/>
          </a:xfrm>
          <a:prstGeom prst="rect">
            <a:avLst/>
          </a:prstGeom>
          <a:solidFill>
            <a:srgbClr val="FF3300"/>
          </a:solidFill>
          <a:ln w="12700">
            <a:solidFill>
              <a:srgbClr val="000000"/>
            </a:solidFill>
            <a:miter lim="800000"/>
            <a:headEnd/>
            <a:tailEnd/>
          </a:ln>
        </p:spPr>
        <p:txBody>
          <a:bodyPr wrap="squar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smtClean="0">
                <a:ln>
                  <a:noFill/>
                </a:ln>
                <a:solidFill>
                  <a:srgbClr val="000000"/>
                </a:solidFill>
                <a:effectLst/>
                <a:uLnTx/>
                <a:uFillTx/>
                <a:latin typeface="Arial" pitchFamily="34" charset="0"/>
                <a:cs typeface="Arial" pitchFamily="34" charset="0"/>
              </a:rPr>
              <a:t>Sphere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1" i="0" u="none" strike="noStrike" kern="0" cap="none" spc="0" normalizeH="0" baseline="0" noProof="0" dirty="0" smtClean="0">
                <a:ln>
                  <a:noFill/>
                </a:ln>
                <a:solidFill>
                  <a:srgbClr val="000000"/>
                </a:solidFill>
                <a:effectLst/>
                <a:uLnTx/>
                <a:uFillTx/>
                <a:latin typeface="Arial" pitchFamily="34" charset="0"/>
                <a:cs typeface="Arial" pitchFamily="34" charset="0"/>
              </a:rPr>
              <a:t>Concern</a:t>
            </a:r>
            <a:endParaRPr kumimoji="0" lang="es-ES" sz="16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27" name="Text Box 1037"/>
          <p:cNvSpPr txBox="1">
            <a:spLocks noChangeArrowheads="1"/>
          </p:cNvSpPr>
          <p:nvPr/>
        </p:nvSpPr>
        <p:spPr bwMode="auto">
          <a:xfrm>
            <a:off x="1600055" y="3573016"/>
            <a:ext cx="1171745" cy="3600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Civil society orgs</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28" name="Text Box 1037"/>
          <p:cNvSpPr txBox="1">
            <a:spLocks noChangeArrowheads="1"/>
          </p:cNvSpPr>
          <p:nvPr/>
        </p:nvSpPr>
        <p:spPr bwMode="auto">
          <a:xfrm>
            <a:off x="1259632" y="2132856"/>
            <a:ext cx="1876871" cy="3600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Pilot site </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authorities</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29" name="Text Box 1037"/>
          <p:cNvSpPr txBox="1">
            <a:spLocks noChangeArrowheads="1"/>
          </p:cNvSpPr>
          <p:nvPr/>
        </p:nvSpPr>
        <p:spPr bwMode="auto">
          <a:xfrm>
            <a:off x="1835696" y="2636912"/>
            <a:ext cx="1171745" cy="3600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Donors</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31" name="Text Box 1037"/>
          <p:cNvSpPr txBox="1">
            <a:spLocks noChangeArrowheads="1"/>
          </p:cNvSpPr>
          <p:nvPr/>
        </p:nvSpPr>
        <p:spPr bwMode="auto">
          <a:xfrm>
            <a:off x="2627784" y="3539408"/>
            <a:ext cx="1876871" cy="125774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Involved Ministries:</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MINADER</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MINEPIA</a:t>
            </a:r>
            <a:endParaRPr lang="en-ZW" sz="1400" b="1" kern="0" dirty="0">
              <a:solidFill>
                <a:srgbClr val="000000"/>
              </a:solidFill>
              <a:latin typeface="Arial" pitchFamily="34" charset="0"/>
              <a:ea typeface="SimSun" pitchFamily="2"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MINEPDED</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MINCOMMERCE</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MINFI (Customs)</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MINESUP</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MINRESI</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MINFOF</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MINSANTE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32" name="Text Box 1037"/>
          <p:cNvSpPr txBox="1">
            <a:spLocks noChangeArrowheads="1"/>
          </p:cNvSpPr>
          <p:nvPr/>
        </p:nvSpPr>
        <p:spPr bwMode="auto">
          <a:xfrm>
            <a:off x="251520" y="4077072"/>
            <a:ext cx="1525767" cy="3600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Trade</a:t>
            </a:r>
          </a:p>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noProof="0" dirty="0" smtClean="0">
                <a:solidFill>
                  <a:srgbClr val="000000"/>
                </a:solidFill>
                <a:latin typeface="Arial" pitchFamily="34" charset="0"/>
                <a:ea typeface="SimSun" pitchFamily="2" charset="-122"/>
              </a:rPr>
              <a:t>Association</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33" name="Text Box 1037"/>
          <p:cNvSpPr txBox="1">
            <a:spLocks noChangeArrowheads="1"/>
          </p:cNvSpPr>
          <p:nvPr/>
        </p:nvSpPr>
        <p:spPr bwMode="auto">
          <a:xfrm>
            <a:off x="2771800" y="2348880"/>
            <a:ext cx="1171745" cy="3600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UNEP/GEF</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34" name="Text Box 1037"/>
          <p:cNvSpPr txBox="1">
            <a:spLocks noChangeArrowheads="1"/>
          </p:cNvSpPr>
          <p:nvPr/>
        </p:nvSpPr>
        <p:spPr bwMode="auto">
          <a:xfrm>
            <a:off x="1988096" y="3068960"/>
            <a:ext cx="1935832" cy="36004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Cameroon Academy of Science</a:t>
            </a:r>
            <a:endParaRPr kumimoji="0" lang="en-US" sz="1400" b="0" i="0" u="none" strike="noStrike" kern="0" cap="none" spc="0" normalizeH="0" baseline="0" noProof="0" dirty="0" smtClean="0">
              <a:ln>
                <a:noFill/>
              </a:ln>
              <a:solidFill>
                <a:srgbClr val="000000"/>
              </a:solidFill>
              <a:effectLst/>
              <a:uLnTx/>
              <a:uFillTx/>
              <a:latin typeface="Verdana" pitchFamily="34" charset="0"/>
              <a:ea typeface="SimSun" pitchFamily="2" charset="-122"/>
              <a:cs typeface="Arial" pitchFamily="34" charset="0"/>
            </a:endParaRPr>
          </a:p>
        </p:txBody>
      </p:sp>
      <p:sp>
        <p:nvSpPr>
          <p:cNvPr id="35" name="Text Box 1040"/>
          <p:cNvSpPr txBox="1">
            <a:spLocks noChangeArrowheads="1"/>
          </p:cNvSpPr>
          <p:nvPr/>
        </p:nvSpPr>
        <p:spPr bwMode="auto">
          <a:xfrm>
            <a:off x="3048913" y="1340768"/>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Consumers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36" name="Text Box 1040"/>
          <p:cNvSpPr txBox="1">
            <a:spLocks noChangeArrowheads="1"/>
          </p:cNvSpPr>
          <p:nvPr/>
        </p:nvSpPr>
        <p:spPr bwMode="auto">
          <a:xfrm>
            <a:off x="4515019" y="1248790"/>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Farmers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37" name="Text Box 1040"/>
          <p:cNvSpPr txBox="1">
            <a:spLocks noChangeArrowheads="1"/>
          </p:cNvSpPr>
          <p:nvPr/>
        </p:nvSpPr>
        <p:spPr bwMode="auto">
          <a:xfrm>
            <a:off x="4812349" y="2343528"/>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Extension workers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38" name="Text Box 1040"/>
          <p:cNvSpPr txBox="1">
            <a:spLocks noChangeArrowheads="1"/>
          </p:cNvSpPr>
          <p:nvPr/>
        </p:nvSpPr>
        <p:spPr bwMode="auto">
          <a:xfrm>
            <a:off x="3480961" y="5949280"/>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Pastoralists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39" name="Text Box 1040"/>
          <p:cNvSpPr txBox="1">
            <a:spLocks noChangeArrowheads="1"/>
          </p:cNvSpPr>
          <p:nvPr/>
        </p:nvSpPr>
        <p:spPr bwMode="auto">
          <a:xfrm>
            <a:off x="4979564" y="3437397"/>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Governments in neighbouring countries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40" name="Text Box 1040"/>
          <p:cNvSpPr txBox="1">
            <a:spLocks noChangeArrowheads="1"/>
          </p:cNvSpPr>
          <p:nvPr/>
        </p:nvSpPr>
        <p:spPr bwMode="auto">
          <a:xfrm>
            <a:off x="4921121" y="4287745"/>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Civil society/NGOs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41" name="Text Box 1040"/>
          <p:cNvSpPr txBox="1">
            <a:spLocks noChangeArrowheads="1"/>
          </p:cNvSpPr>
          <p:nvPr/>
        </p:nvSpPr>
        <p:spPr bwMode="auto">
          <a:xfrm>
            <a:off x="4475162" y="4935817"/>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Medical personnel</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42" name="Text Box 1040"/>
          <p:cNvSpPr txBox="1">
            <a:spLocks noChangeArrowheads="1"/>
          </p:cNvSpPr>
          <p:nvPr/>
        </p:nvSpPr>
        <p:spPr bwMode="auto">
          <a:xfrm>
            <a:off x="3477737" y="1767465"/>
            <a:ext cx="2318399"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Decision-makers (outside Parliament)</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43" name="Text Box 1040"/>
          <p:cNvSpPr txBox="1">
            <a:spLocks noChangeArrowheads="1"/>
          </p:cNvSpPr>
          <p:nvPr/>
        </p:nvSpPr>
        <p:spPr bwMode="auto">
          <a:xfrm>
            <a:off x="4139952" y="5511881"/>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Traders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44" name="Text Box 1040"/>
          <p:cNvSpPr txBox="1">
            <a:spLocks noChangeArrowheads="1"/>
          </p:cNvSpPr>
          <p:nvPr/>
        </p:nvSpPr>
        <p:spPr bwMode="auto">
          <a:xfrm>
            <a:off x="4777105" y="2909061"/>
            <a:ext cx="1523087"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W" altLang="zh-CN"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rPr>
              <a:t>Agro-industry</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45" name="Text Box 1040"/>
          <p:cNvSpPr txBox="1">
            <a:spLocks noChangeArrowheads="1"/>
          </p:cNvSpPr>
          <p:nvPr/>
        </p:nvSpPr>
        <p:spPr bwMode="auto">
          <a:xfrm>
            <a:off x="1259632" y="1052736"/>
            <a:ext cx="2755921" cy="437399"/>
          </a:xfrm>
          <a:prstGeom prst="rect">
            <a:avLst/>
          </a:prstGeom>
          <a:solidFill>
            <a:srgbClr val="FFFFFF">
              <a:alpha val="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ZW" sz="1400" b="1" kern="0" dirty="0" smtClean="0">
                <a:solidFill>
                  <a:srgbClr val="000000"/>
                </a:solidFill>
                <a:latin typeface="Arial" pitchFamily="34" charset="0"/>
                <a:ea typeface="SimSun" pitchFamily="2" charset="-122"/>
              </a:rPr>
              <a:t>Affected communities</a:t>
            </a:r>
            <a:endParaRPr kumimoji="0" lang="en-US" sz="1400" b="1" i="0" u="none" strike="noStrike" kern="0" cap="none" spc="0" normalizeH="0" baseline="0" noProof="0" dirty="0" smtClean="0">
              <a:ln>
                <a:noFill/>
              </a:ln>
              <a:solidFill>
                <a:srgbClr val="000000"/>
              </a:solidFill>
              <a:effectLst/>
              <a:uLnTx/>
              <a:uFillTx/>
              <a:latin typeface="Arial" pitchFamily="34" charset="0"/>
              <a:ea typeface="SimSun" pitchFamily="2" charset="-122"/>
              <a:cs typeface="Arial" pitchFamily="34" charset="0"/>
            </a:endParaRPr>
          </a:p>
        </p:txBody>
      </p:sp>
      <p:sp>
        <p:nvSpPr>
          <p:cNvPr id="46" name="Title 1"/>
          <p:cNvSpPr txBox="1">
            <a:spLocks/>
          </p:cNvSpPr>
          <p:nvPr/>
        </p:nvSpPr>
        <p:spPr>
          <a:xfrm>
            <a:off x="6444208" y="201960"/>
            <a:ext cx="2592288"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Stakeholder Circles</a:t>
            </a:r>
            <a:r>
              <a:rPr lang="en-GB" sz="2800" dirty="0" smtClean="0"/>
              <a:t> for the Cameroon Biosecurity Project</a:t>
            </a:r>
            <a:endParaRPr lang="en-US" sz="3200" dirty="0"/>
          </a:p>
        </p:txBody>
      </p:sp>
    </p:spTree>
    <p:extLst>
      <p:ext uri="{BB962C8B-B14F-4D97-AF65-F5344CB8AC3E}">
        <p14:creationId xmlns:p14="http://schemas.microsoft.com/office/powerpoint/2010/main" val="29756676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02568"/>
            <a:ext cx="8712968" cy="806152"/>
          </a:xfrm>
        </p:spPr>
        <p:txBody>
          <a:bodyPr/>
          <a:lstStyle/>
          <a:p>
            <a:r>
              <a:rPr lang="en-US" dirty="0" smtClean="0"/>
              <a:t>Which of these are your “Boundary Partners”?</a:t>
            </a:r>
            <a:endParaRPr lang="en-US" dirty="0"/>
          </a:p>
        </p:txBody>
      </p:sp>
      <p:sp>
        <p:nvSpPr>
          <p:cNvPr id="3" name="Content Placeholder 2"/>
          <p:cNvSpPr>
            <a:spLocks noGrp="1"/>
          </p:cNvSpPr>
          <p:nvPr>
            <p:ph idx="1"/>
          </p:nvPr>
        </p:nvSpPr>
        <p:spPr/>
        <p:txBody>
          <a:bodyPr/>
          <a:lstStyle/>
          <a:p>
            <a:pPr marL="0" indent="0">
              <a:buNone/>
            </a:pPr>
            <a:r>
              <a:rPr lang="en-GB" dirty="0"/>
              <a:t>Who do you aim to inspire, persuade, support or encourage?</a:t>
            </a:r>
          </a:p>
          <a:p>
            <a:pPr marL="0" indent="0">
              <a:buNone/>
            </a:pPr>
            <a:r>
              <a:rPr lang="en-GB" dirty="0"/>
              <a:t>Those individuals, groups, and organizations –  from civil society, government or business – with whom you:</a:t>
            </a:r>
          </a:p>
          <a:p>
            <a:r>
              <a:rPr lang="en-GB" dirty="0"/>
              <a:t>Interact directly to effect change</a:t>
            </a:r>
          </a:p>
          <a:p>
            <a:r>
              <a:rPr lang="en-GB" dirty="0"/>
              <a:t>Anticipate opportunities for change</a:t>
            </a:r>
          </a:p>
          <a:p>
            <a:r>
              <a:rPr lang="en-GB" dirty="0" smtClean="0"/>
              <a:t>Will engage </a:t>
            </a:r>
            <a:r>
              <a:rPr lang="en-GB" dirty="0"/>
              <a:t>in mutual learning</a:t>
            </a:r>
          </a:p>
          <a:p>
            <a:pPr marL="0" indent="0">
              <a:buNone/>
            </a:pPr>
            <a:endParaRPr lang="en-US"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37522092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384"/>
            <a:ext cx="8064896" cy="806152"/>
          </a:xfrm>
        </p:spPr>
        <p:txBody>
          <a:bodyPr/>
          <a:lstStyle/>
          <a:p>
            <a:r>
              <a:rPr lang="en-GB" dirty="0" smtClean="0"/>
              <a:t>Boundary Partners </a:t>
            </a:r>
            <a:r>
              <a:rPr lang="en-GB" dirty="0"/>
              <a:t>have </a:t>
            </a:r>
            <a:r>
              <a:rPr lang="en-GB" dirty="0" smtClean="0"/>
              <a:t>Boundary Partners</a:t>
            </a:r>
            <a:endParaRPr lang="en-GB"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
        <p:nvSpPr>
          <p:cNvPr id="5" name="Oval 2"/>
          <p:cNvSpPr>
            <a:spLocks noChangeArrowheads="1"/>
          </p:cNvSpPr>
          <p:nvPr/>
        </p:nvSpPr>
        <p:spPr bwMode="auto">
          <a:xfrm>
            <a:off x="3573884" y="5246588"/>
            <a:ext cx="825252" cy="774700"/>
          </a:xfrm>
          <a:prstGeom prst="ellipse">
            <a:avLst/>
          </a:prstGeom>
          <a:solidFill>
            <a:srgbClr val="00B050"/>
          </a:solidFill>
          <a:ln w="25400">
            <a:solidFill>
              <a:schemeClr val="tx1"/>
            </a:solidFill>
            <a:round/>
            <a:headEnd/>
            <a:tailEnd/>
          </a:ln>
        </p:spPr>
        <p:txBody>
          <a:bodyPr/>
          <a:lstStyle/>
          <a:p>
            <a:endParaRPr lang="en-GB" dirty="0"/>
          </a:p>
        </p:txBody>
      </p:sp>
      <p:sp>
        <p:nvSpPr>
          <p:cNvPr id="6" name="Oval 3"/>
          <p:cNvSpPr>
            <a:spLocks noChangeArrowheads="1"/>
          </p:cNvSpPr>
          <p:nvPr/>
        </p:nvSpPr>
        <p:spPr bwMode="auto">
          <a:xfrm>
            <a:off x="5276180" y="3402271"/>
            <a:ext cx="838200" cy="774700"/>
          </a:xfrm>
          <a:prstGeom prst="ellipse">
            <a:avLst/>
          </a:prstGeom>
          <a:solidFill>
            <a:srgbClr val="FFC000"/>
          </a:solidFill>
          <a:ln w="25400">
            <a:solidFill>
              <a:schemeClr val="tx1"/>
            </a:solidFill>
            <a:round/>
            <a:headEnd/>
            <a:tailEnd/>
          </a:ln>
        </p:spPr>
        <p:txBody>
          <a:bodyPr/>
          <a:lstStyle/>
          <a:p>
            <a:endParaRPr lang="en-GB" dirty="0"/>
          </a:p>
        </p:txBody>
      </p:sp>
      <p:sp>
        <p:nvSpPr>
          <p:cNvPr id="7" name="Oval 4"/>
          <p:cNvSpPr>
            <a:spLocks noChangeArrowheads="1"/>
          </p:cNvSpPr>
          <p:nvPr/>
        </p:nvSpPr>
        <p:spPr bwMode="auto">
          <a:xfrm>
            <a:off x="3558862" y="3374380"/>
            <a:ext cx="838200" cy="774700"/>
          </a:xfrm>
          <a:prstGeom prst="ellipse">
            <a:avLst/>
          </a:prstGeom>
          <a:solidFill>
            <a:srgbClr val="FFC000"/>
          </a:solidFill>
          <a:ln w="25400">
            <a:solidFill>
              <a:schemeClr val="tx1"/>
            </a:solidFill>
            <a:round/>
            <a:headEnd/>
            <a:tailEnd/>
          </a:ln>
        </p:spPr>
        <p:txBody>
          <a:bodyPr/>
          <a:lstStyle/>
          <a:p>
            <a:endParaRPr lang="en-GB" dirty="0"/>
          </a:p>
        </p:txBody>
      </p:sp>
      <p:sp>
        <p:nvSpPr>
          <p:cNvPr id="8" name="Oval 5"/>
          <p:cNvSpPr>
            <a:spLocks noChangeArrowheads="1"/>
          </p:cNvSpPr>
          <p:nvPr/>
        </p:nvSpPr>
        <p:spPr bwMode="auto">
          <a:xfrm>
            <a:off x="1845692" y="3374380"/>
            <a:ext cx="838200" cy="774700"/>
          </a:xfrm>
          <a:prstGeom prst="ellipse">
            <a:avLst/>
          </a:prstGeom>
          <a:solidFill>
            <a:srgbClr val="FFC000"/>
          </a:solidFill>
          <a:ln w="25400">
            <a:solidFill>
              <a:schemeClr val="tx1"/>
            </a:solidFill>
            <a:round/>
            <a:headEnd/>
            <a:tailEnd/>
          </a:ln>
        </p:spPr>
        <p:txBody>
          <a:bodyPr/>
          <a:lstStyle/>
          <a:p>
            <a:endParaRPr lang="en-GB" dirty="0"/>
          </a:p>
        </p:txBody>
      </p:sp>
      <p:sp>
        <p:nvSpPr>
          <p:cNvPr id="18" name="Line 15"/>
          <p:cNvSpPr>
            <a:spLocks noChangeShapeType="1"/>
          </p:cNvSpPr>
          <p:nvPr/>
        </p:nvSpPr>
        <p:spPr bwMode="auto">
          <a:xfrm>
            <a:off x="2288480" y="4149080"/>
            <a:ext cx="1257300" cy="1328082"/>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31" name="Rectangle 29"/>
          <p:cNvSpPr>
            <a:spLocks noChangeArrowheads="1"/>
          </p:cNvSpPr>
          <p:nvPr/>
        </p:nvSpPr>
        <p:spPr bwMode="auto">
          <a:xfrm>
            <a:off x="4540570" y="5446385"/>
            <a:ext cx="111889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2800" dirty="0" smtClean="0">
                <a:latin typeface="Arial" pitchFamily="34" charset="0"/>
                <a:sym typeface="Gill Sans"/>
              </a:rPr>
              <a:t>Project</a:t>
            </a:r>
            <a:endParaRPr lang="en-US" sz="2800" dirty="0">
              <a:latin typeface="Arial" pitchFamily="34" charset="0"/>
              <a:sym typeface="Gill Sans"/>
            </a:endParaRPr>
          </a:p>
        </p:txBody>
      </p:sp>
      <p:sp>
        <p:nvSpPr>
          <p:cNvPr id="32" name="Rectangle 30"/>
          <p:cNvSpPr>
            <a:spLocks noChangeArrowheads="1"/>
          </p:cNvSpPr>
          <p:nvPr/>
        </p:nvSpPr>
        <p:spPr bwMode="auto">
          <a:xfrm>
            <a:off x="6327317" y="3574177"/>
            <a:ext cx="21287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2800" dirty="0" smtClean="0">
                <a:latin typeface="Arial" pitchFamily="34" charset="0"/>
                <a:sym typeface="Gill Sans"/>
              </a:rPr>
              <a:t>Project’s BPs</a:t>
            </a:r>
            <a:endParaRPr lang="en-US" sz="2800" dirty="0">
              <a:latin typeface="Arial" pitchFamily="34" charset="0"/>
              <a:sym typeface="Gill Sans"/>
            </a:endParaRPr>
          </a:p>
        </p:txBody>
      </p:sp>
      <p:sp>
        <p:nvSpPr>
          <p:cNvPr id="35" name="Oval 7"/>
          <p:cNvSpPr>
            <a:spLocks noChangeArrowheads="1"/>
          </p:cNvSpPr>
          <p:nvPr/>
        </p:nvSpPr>
        <p:spPr bwMode="auto">
          <a:xfrm>
            <a:off x="4827364" y="1502172"/>
            <a:ext cx="838200" cy="774700"/>
          </a:xfrm>
          <a:prstGeom prst="ellipse">
            <a:avLst/>
          </a:prstGeom>
          <a:solidFill>
            <a:srgbClr val="FF3300"/>
          </a:solidFill>
          <a:ln w="25400">
            <a:solidFill>
              <a:schemeClr val="tx1"/>
            </a:solidFill>
            <a:round/>
            <a:headEnd/>
            <a:tailEnd/>
          </a:ln>
        </p:spPr>
        <p:txBody>
          <a:bodyPr/>
          <a:lstStyle/>
          <a:p>
            <a:endParaRPr lang="en-GB" dirty="0"/>
          </a:p>
        </p:txBody>
      </p:sp>
      <p:sp>
        <p:nvSpPr>
          <p:cNvPr id="37" name="Oval 9"/>
          <p:cNvSpPr>
            <a:spLocks noChangeArrowheads="1"/>
          </p:cNvSpPr>
          <p:nvPr/>
        </p:nvSpPr>
        <p:spPr bwMode="auto">
          <a:xfrm>
            <a:off x="3599780" y="1530657"/>
            <a:ext cx="838200" cy="774700"/>
          </a:xfrm>
          <a:prstGeom prst="ellipse">
            <a:avLst/>
          </a:prstGeom>
          <a:solidFill>
            <a:srgbClr val="FF3300"/>
          </a:solidFill>
          <a:ln w="25400">
            <a:solidFill>
              <a:schemeClr val="tx1"/>
            </a:solidFill>
            <a:round/>
            <a:headEnd/>
            <a:tailEnd/>
          </a:ln>
        </p:spPr>
        <p:txBody>
          <a:bodyPr/>
          <a:lstStyle/>
          <a:p>
            <a:endParaRPr lang="en-GB" dirty="0"/>
          </a:p>
        </p:txBody>
      </p:sp>
      <p:sp>
        <p:nvSpPr>
          <p:cNvPr id="38" name="Oval 10"/>
          <p:cNvSpPr>
            <a:spLocks noChangeArrowheads="1"/>
          </p:cNvSpPr>
          <p:nvPr/>
        </p:nvSpPr>
        <p:spPr bwMode="auto">
          <a:xfrm>
            <a:off x="2447652" y="1530657"/>
            <a:ext cx="838200" cy="774700"/>
          </a:xfrm>
          <a:prstGeom prst="ellipse">
            <a:avLst/>
          </a:prstGeom>
          <a:solidFill>
            <a:srgbClr val="FF3300"/>
          </a:solidFill>
          <a:ln w="25400">
            <a:solidFill>
              <a:schemeClr val="tx1"/>
            </a:solidFill>
            <a:round/>
            <a:headEnd/>
            <a:tailEnd/>
          </a:ln>
        </p:spPr>
        <p:txBody>
          <a:bodyPr/>
          <a:lstStyle/>
          <a:p>
            <a:endParaRPr lang="en-GB" dirty="0"/>
          </a:p>
        </p:txBody>
      </p:sp>
      <p:sp>
        <p:nvSpPr>
          <p:cNvPr id="39" name="Oval 11"/>
          <p:cNvSpPr>
            <a:spLocks noChangeArrowheads="1"/>
          </p:cNvSpPr>
          <p:nvPr/>
        </p:nvSpPr>
        <p:spPr bwMode="auto">
          <a:xfrm>
            <a:off x="1195016" y="1530657"/>
            <a:ext cx="838200" cy="774700"/>
          </a:xfrm>
          <a:prstGeom prst="ellipse">
            <a:avLst/>
          </a:prstGeom>
          <a:solidFill>
            <a:srgbClr val="FF3300"/>
          </a:solidFill>
          <a:ln w="25400">
            <a:solidFill>
              <a:schemeClr val="tx1"/>
            </a:solidFill>
            <a:round/>
            <a:headEnd/>
            <a:tailEnd/>
          </a:ln>
        </p:spPr>
        <p:txBody>
          <a:bodyPr/>
          <a:lstStyle/>
          <a:p>
            <a:endParaRPr lang="en-GB" dirty="0"/>
          </a:p>
        </p:txBody>
      </p:sp>
      <p:sp>
        <p:nvSpPr>
          <p:cNvPr id="40" name="Line 23"/>
          <p:cNvSpPr>
            <a:spLocks noChangeShapeType="1"/>
          </p:cNvSpPr>
          <p:nvPr/>
        </p:nvSpPr>
        <p:spPr bwMode="auto">
          <a:xfrm flipV="1">
            <a:off x="2033216" y="1911657"/>
            <a:ext cx="401736" cy="1270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41" name="Line 24"/>
          <p:cNvSpPr>
            <a:spLocks noChangeShapeType="1"/>
          </p:cNvSpPr>
          <p:nvPr/>
        </p:nvSpPr>
        <p:spPr bwMode="auto">
          <a:xfrm rot="10800000" flipH="1">
            <a:off x="3285852" y="1911656"/>
            <a:ext cx="313928" cy="13519"/>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45" name="Rectangle 31"/>
          <p:cNvSpPr>
            <a:spLocks noChangeArrowheads="1"/>
          </p:cNvSpPr>
          <p:nvPr/>
        </p:nvSpPr>
        <p:spPr bwMode="auto">
          <a:xfrm>
            <a:off x="7308304" y="1634555"/>
            <a:ext cx="14875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a:r>
              <a:rPr lang="en-US" sz="2800" dirty="0" smtClean="0">
                <a:latin typeface="Arial" pitchFamily="34" charset="0"/>
                <a:sym typeface="Gill Sans"/>
              </a:rPr>
              <a:t>BP’s BPs</a:t>
            </a:r>
            <a:endParaRPr lang="en-US" sz="2800" dirty="0">
              <a:latin typeface="Arial" pitchFamily="34" charset="0"/>
              <a:sym typeface="Gill Sans"/>
            </a:endParaRPr>
          </a:p>
        </p:txBody>
      </p:sp>
      <p:sp>
        <p:nvSpPr>
          <p:cNvPr id="46" name="Line 18"/>
          <p:cNvSpPr>
            <a:spLocks noChangeShapeType="1"/>
          </p:cNvSpPr>
          <p:nvPr/>
        </p:nvSpPr>
        <p:spPr bwMode="auto">
          <a:xfrm>
            <a:off x="3980036" y="4149080"/>
            <a:ext cx="0" cy="1097508"/>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47" name="Line 15"/>
          <p:cNvSpPr>
            <a:spLocks noChangeShapeType="1"/>
          </p:cNvSpPr>
          <p:nvPr/>
        </p:nvSpPr>
        <p:spPr bwMode="auto">
          <a:xfrm flipH="1">
            <a:off x="4383980" y="4149080"/>
            <a:ext cx="1311300" cy="1328082"/>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49" name="Oval 11"/>
          <p:cNvSpPr>
            <a:spLocks noChangeArrowheads="1"/>
          </p:cNvSpPr>
          <p:nvPr/>
        </p:nvSpPr>
        <p:spPr bwMode="auto">
          <a:xfrm>
            <a:off x="6038056" y="1462649"/>
            <a:ext cx="838200" cy="774700"/>
          </a:xfrm>
          <a:prstGeom prst="ellipse">
            <a:avLst/>
          </a:prstGeom>
          <a:solidFill>
            <a:srgbClr val="FF3300"/>
          </a:solidFill>
          <a:ln w="25400">
            <a:solidFill>
              <a:schemeClr val="tx1"/>
            </a:solidFill>
            <a:round/>
            <a:headEnd/>
            <a:tailEnd/>
          </a:ln>
        </p:spPr>
        <p:txBody>
          <a:bodyPr/>
          <a:lstStyle/>
          <a:p>
            <a:endParaRPr lang="en-GB" dirty="0"/>
          </a:p>
        </p:txBody>
      </p:sp>
      <p:sp>
        <p:nvSpPr>
          <p:cNvPr id="50" name="Line 23"/>
          <p:cNvSpPr>
            <a:spLocks noChangeShapeType="1"/>
          </p:cNvSpPr>
          <p:nvPr/>
        </p:nvSpPr>
        <p:spPr bwMode="auto">
          <a:xfrm flipV="1">
            <a:off x="5652120" y="1904132"/>
            <a:ext cx="401736" cy="1270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51" name="Line 21"/>
          <p:cNvSpPr>
            <a:spLocks noChangeShapeType="1"/>
          </p:cNvSpPr>
          <p:nvPr/>
        </p:nvSpPr>
        <p:spPr bwMode="auto">
          <a:xfrm rot="10800000" flipH="1" flipV="1">
            <a:off x="4399136" y="3789620"/>
            <a:ext cx="877044"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52" name="Line 21"/>
          <p:cNvSpPr>
            <a:spLocks noChangeShapeType="1"/>
          </p:cNvSpPr>
          <p:nvPr/>
        </p:nvSpPr>
        <p:spPr bwMode="auto">
          <a:xfrm rot="10800000" flipH="1">
            <a:off x="2683892" y="3789040"/>
            <a:ext cx="874316" cy="579"/>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59" name="Line 24"/>
          <p:cNvSpPr>
            <a:spLocks noChangeShapeType="1"/>
          </p:cNvSpPr>
          <p:nvPr/>
        </p:nvSpPr>
        <p:spPr bwMode="auto">
          <a:xfrm rot="10800000" flipH="1">
            <a:off x="4451156" y="1916251"/>
            <a:ext cx="360356" cy="15518"/>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60" name="Line 18"/>
          <p:cNvSpPr>
            <a:spLocks noChangeShapeType="1"/>
          </p:cNvSpPr>
          <p:nvPr/>
        </p:nvSpPr>
        <p:spPr bwMode="auto">
          <a:xfrm>
            <a:off x="4005932" y="2305356"/>
            <a:ext cx="0" cy="1069024"/>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61" name="Line 18"/>
          <p:cNvSpPr>
            <a:spLocks noChangeShapeType="1"/>
          </p:cNvSpPr>
          <p:nvPr/>
        </p:nvSpPr>
        <p:spPr bwMode="auto">
          <a:xfrm flipH="1">
            <a:off x="4221956" y="2237349"/>
            <a:ext cx="817674" cy="1191651"/>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62" name="Line 18"/>
          <p:cNvSpPr>
            <a:spLocks noChangeShapeType="1"/>
          </p:cNvSpPr>
          <p:nvPr/>
        </p:nvSpPr>
        <p:spPr bwMode="auto">
          <a:xfrm>
            <a:off x="5276180" y="2276873"/>
            <a:ext cx="303136" cy="1152128"/>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63" name="Line 18"/>
          <p:cNvSpPr>
            <a:spLocks noChangeShapeType="1"/>
          </p:cNvSpPr>
          <p:nvPr/>
        </p:nvSpPr>
        <p:spPr bwMode="auto">
          <a:xfrm flipH="1">
            <a:off x="5806132" y="2237349"/>
            <a:ext cx="529208" cy="1191651"/>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64" name="Line 18"/>
          <p:cNvSpPr>
            <a:spLocks noChangeShapeType="1"/>
          </p:cNvSpPr>
          <p:nvPr/>
        </p:nvSpPr>
        <p:spPr bwMode="auto">
          <a:xfrm>
            <a:off x="2917130" y="2276873"/>
            <a:ext cx="800770" cy="1152127"/>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65" name="Line 18"/>
          <p:cNvSpPr>
            <a:spLocks noChangeShapeType="1"/>
          </p:cNvSpPr>
          <p:nvPr/>
        </p:nvSpPr>
        <p:spPr bwMode="auto">
          <a:xfrm flipH="1">
            <a:off x="2298532" y="2276872"/>
            <a:ext cx="385357" cy="1069024"/>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66" name="Line 18"/>
          <p:cNvSpPr>
            <a:spLocks noChangeShapeType="1"/>
          </p:cNvSpPr>
          <p:nvPr/>
        </p:nvSpPr>
        <p:spPr bwMode="auto">
          <a:xfrm>
            <a:off x="1614115" y="2305357"/>
            <a:ext cx="419100" cy="1123644"/>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dirty="0"/>
          </a:p>
        </p:txBody>
      </p:sp>
    </p:spTree>
    <p:extLst>
      <p:ext uri="{BB962C8B-B14F-4D97-AF65-F5344CB8AC3E}">
        <p14:creationId xmlns:p14="http://schemas.microsoft.com/office/powerpoint/2010/main" val="2749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8" grpId="0" animBg="1"/>
      <p:bldP spid="31" grpId="0"/>
      <p:bldP spid="32" grpId="0"/>
      <p:bldP spid="35" grpId="0" animBg="1"/>
      <p:bldP spid="37" grpId="0" animBg="1"/>
      <p:bldP spid="38" grpId="0" animBg="1"/>
      <p:bldP spid="39" grpId="0" animBg="1"/>
      <p:bldP spid="40" grpId="0" animBg="1"/>
      <p:bldP spid="41" grpId="0" animBg="1"/>
      <p:bldP spid="45" grpId="0"/>
      <p:bldP spid="46" grpId="0" animBg="1"/>
      <p:bldP spid="47" grpId="0" animBg="1"/>
      <p:bldP spid="49" grpId="0" animBg="1"/>
      <p:bldP spid="50" grpId="0" animBg="1"/>
      <p:bldP spid="51" grpId="0" animBg="1"/>
      <p:bldP spid="52"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Serenity Prayer </a:t>
            </a:r>
          </a:p>
        </p:txBody>
      </p:sp>
      <p:sp>
        <p:nvSpPr>
          <p:cNvPr id="3" name="Content Placeholder 2"/>
          <p:cNvSpPr>
            <a:spLocks noGrp="1"/>
          </p:cNvSpPr>
          <p:nvPr>
            <p:ph idx="1"/>
          </p:nvPr>
        </p:nvSpPr>
        <p:spPr>
          <a:xfrm>
            <a:off x="1143000" y="1219200"/>
            <a:ext cx="6781800" cy="2497138"/>
          </a:xfrm>
        </p:spPr>
        <p:txBody>
          <a:bodyPr/>
          <a:lstStyle/>
          <a:p>
            <a:pPr marL="0" indent="0">
              <a:buNone/>
            </a:pPr>
            <a:r>
              <a:rPr lang="en-GB" i="1" dirty="0"/>
              <a:t>God, grant me the serenity to accept the things I cannot change,</a:t>
            </a:r>
            <a:br>
              <a:rPr lang="en-GB" i="1" dirty="0"/>
            </a:br>
            <a:r>
              <a:rPr lang="en-GB" i="1" dirty="0"/>
              <a:t>The courage to change the things I can,</a:t>
            </a:r>
            <a:br>
              <a:rPr lang="en-GB" i="1" dirty="0"/>
            </a:br>
            <a:r>
              <a:rPr lang="en-GB" i="1" dirty="0"/>
              <a:t>And the wisdom to know the difference.</a:t>
            </a:r>
            <a:endParaRPr lang="en-US" i="1" dirty="0"/>
          </a:p>
        </p:txBody>
      </p:sp>
      <p:sp>
        <p:nvSpPr>
          <p:cNvPr id="4" name="Footer Placeholder 3"/>
          <p:cNvSpPr>
            <a:spLocks noGrp="1"/>
          </p:cNvSpPr>
          <p:nvPr>
            <p:ph type="ftr" sz="quarter" idx="11"/>
          </p:nvPr>
        </p:nvSpPr>
        <p:spPr/>
        <p:txBody>
          <a:bodyPr/>
          <a:lstStyle/>
          <a:p>
            <a:r>
              <a:rPr lang="en-GB" dirty="0" smtClean="0"/>
              <a:t>The Cameroon Biosecurity Project</a:t>
            </a:r>
            <a:endParaRPr lang="en-GB" dirty="0"/>
          </a:p>
        </p:txBody>
      </p:sp>
    </p:spTree>
    <p:extLst>
      <p:ext uri="{BB962C8B-B14F-4D97-AF65-F5344CB8AC3E}">
        <p14:creationId xmlns:p14="http://schemas.microsoft.com/office/powerpoint/2010/main" val="26272939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42082"/>
            <a:ext cx="7704856" cy="782662"/>
          </a:xfrm>
        </p:spPr>
        <p:txBody>
          <a:bodyPr/>
          <a:lstStyle/>
          <a:p>
            <a:r>
              <a:rPr lang="en-GB" dirty="0"/>
              <a:t>Using OM to monitor </a:t>
            </a:r>
            <a:r>
              <a:rPr lang="en-GB" dirty="0" smtClean="0"/>
              <a:t>results</a:t>
            </a:r>
            <a:br>
              <a:rPr lang="en-GB" dirty="0" smtClean="0"/>
            </a:br>
            <a:r>
              <a:rPr lang="en-GB" sz="3200" dirty="0" smtClean="0"/>
              <a:t>Step 4: Define desired stakeholder outcomes</a:t>
            </a:r>
            <a:endParaRPr lang="en-GB" sz="3200" dirty="0"/>
          </a:p>
        </p:txBody>
      </p:sp>
      <p:graphicFrame>
        <p:nvGraphicFramePr>
          <p:cNvPr id="8" name="Object 9"/>
          <p:cNvGraphicFramePr>
            <a:graphicFrameLocks noChangeAspect="1"/>
          </p:cNvGraphicFramePr>
          <p:nvPr>
            <p:extLst>
              <p:ext uri="{D42A27DB-BD31-4B8C-83A1-F6EECF244321}">
                <p14:modId xmlns:p14="http://schemas.microsoft.com/office/powerpoint/2010/main" val="481420504"/>
              </p:ext>
            </p:extLst>
          </p:nvPr>
        </p:nvGraphicFramePr>
        <p:xfrm>
          <a:off x="120824" y="116632"/>
          <a:ext cx="744452" cy="1008112"/>
        </p:xfrm>
        <a:graphic>
          <a:graphicData uri="http://schemas.openxmlformats.org/presentationml/2006/ole">
            <mc:AlternateContent xmlns:mc="http://schemas.openxmlformats.org/markup-compatibility/2006">
              <mc:Choice xmlns:v="urn:schemas-microsoft-com:vml" Requires="v">
                <p:oleObj spid="_x0000_s39981" name="Photo Editor Photo" r:id="rId3" imgW="1371429" imgH="2057143" progId="">
                  <p:embed/>
                </p:oleObj>
              </mc:Choice>
              <mc:Fallback>
                <p:oleObj name="Photo Editor Photo" r:id="rId3" imgW="1371429" imgH="20571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4" y="116632"/>
                        <a:ext cx="744452" cy="1008112"/>
                      </a:xfrm>
                      <a:prstGeom prst="rect">
                        <a:avLst/>
                      </a:prstGeom>
                      <a:noFill/>
                      <a:ln>
                        <a:noFill/>
                      </a:ln>
                      <a:extLst/>
                    </p:spPr>
                  </p:pic>
                </p:oleObj>
              </mc:Fallback>
            </mc:AlternateContent>
          </a:graphicData>
        </a:graphic>
      </p:graphicFrame>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99" y="1417276"/>
            <a:ext cx="7219615" cy="5180076"/>
          </a:xfrm>
          <a:prstGeom prst="rect">
            <a:avLst/>
          </a:prstGeom>
        </p:spPr>
      </p:pic>
    </p:spTree>
    <p:extLst>
      <p:ext uri="{BB962C8B-B14F-4D97-AF65-F5344CB8AC3E}">
        <p14:creationId xmlns:p14="http://schemas.microsoft.com/office/powerpoint/2010/main" val="23916254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TS001017848">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S001017848">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S001017848">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S001017848">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S001017848">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TS001017848">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TS001017848">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TS001017848">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umericAssetId xmlns="145c5697-5eb5-440b-b2f1-a8273fb59250" xsi:nil="true"/>
    <AssetType xmlns="145c5697-5eb5-440b-b2f1-a8273fb59250">TP</AssetType>
    <Markets xmlns="145c5697-5eb5-440b-b2f1-a8273fb59250" xsi:nil="true"/>
    <AppVer xmlns="145c5697-5eb5-440b-b2f1-a8273fb59250" xsi:nil="true"/>
    <AuthoringAssetId xmlns="145c5697-5eb5-440b-b2f1-a8273fb59250">TP001017848</AuthoringAssetId>
    <AssetId xmlns="145c5697-5eb5-440b-b2f1-a8273fb59250">TS001017848</AssetId>
  </documentManagement>
</p:properti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OOFile" ma:contentTypeID="0x0101006025706CF4CD034688BEBAE97A2E701D020200C3831ACA17D8814887A164412888521E" ma:contentTypeVersion="7" ma:contentTypeDescription="Create a new document." ma:contentTypeScope="" ma:versionID="ed1fea5d08807278759d338940aa9e8f">
  <xsd:schema xmlns:xsd="http://www.w3.org/2001/XMLSchema" xmlns:xs="http://www.w3.org/2001/XMLSchema" xmlns:p="http://schemas.microsoft.com/office/2006/metadata/properties" xmlns:ns2="145c5697-5eb5-440b-b2f1-a8273fb59250" targetNamespace="http://schemas.microsoft.com/office/2006/metadata/properties" ma:root="true" ma:fieldsID="174e4b03d57b3d621fa064bbab783e99" ns2:_="">
    <xsd:import namespace="145c5697-5eb5-440b-b2f1-a8273fb59250"/>
    <xsd:element name="properties">
      <xsd:complexType>
        <xsd:sequence>
          <xsd:element name="documentManagement">
            <xsd:complexType>
              <xsd:all>
                <xsd:element ref="ns2:AssetId" minOccurs="0"/>
                <xsd:element ref="ns2:AuthoringAssetId" minOccurs="0"/>
                <xsd:element ref="ns2:AssetType" minOccurs="0"/>
                <xsd:element ref="ns2:Markets" minOccurs="0"/>
                <xsd:element ref="ns2:NumericAssetId" minOccurs="0"/>
                <xsd:element ref="ns2:AppV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c5697-5eb5-440b-b2f1-a8273fb59250" elementFormDefault="qualified">
    <xsd:import namespace="http://schemas.microsoft.com/office/2006/documentManagement/types"/>
    <xsd:import namespace="http://schemas.microsoft.com/office/infopath/2007/PartnerControls"/>
    <xsd:element name="AssetId" ma:index="8" nillable="true" ma:displayName="AssetId" ma:indexed="true" ma:internalName="AssetId" ma:readOnly="false">
      <xsd:simpleType>
        <xsd:restriction base="dms:Text"/>
      </xsd:simpleType>
    </xsd:element>
    <xsd:element name="AuthoringAssetId" ma:index="9" nillable="true" ma:displayName="AuthoringAssetId" ma:indexed="true" ma:internalName="AuthoringAssetId" ma:readOnly="false">
      <xsd:simpleType>
        <xsd:restriction base="dms:Text"/>
      </xsd:simpleType>
    </xsd:element>
    <xsd:element name="AssetType" ma:index="10" nillable="true" ma:displayName="AssetType" ma:internalName="AssetType" ma:readOnly="false">
      <xsd:simpleType>
        <xsd:restriction base="dms:Text"/>
      </xsd:simpleType>
    </xsd:element>
    <xsd:element name="Markets" ma:index="11" nillable="true" ma:displayName="Markets" ma:internalName="Markets" ma:readOnly="false">
      <xsd:simpleType>
        <xsd:restriction base="dms:Text"/>
      </xsd:simpleType>
    </xsd:element>
    <xsd:element name="NumericAssetId" ma:index="12" nillable="true" ma:displayName="NumericAssetId" ma:indexed="true" ma:internalName="NumericAssetId" ma:readOnly="false">
      <xsd:simpleType>
        <xsd:restriction base="dms:Unknown"/>
      </xsd:simpleType>
    </xsd:element>
    <xsd:element name="AppVer" ma:index="13" nillable="true" ma:displayName="AppVer" ma:internalName="AppVer"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559755-8E09-43EC-B591-0B47554B71EB}">
  <ds:schemaRefs>
    <ds:schemaRef ds:uri="http://schemas.microsoft.com/sharepoint/v3/contenttype/forms"/>
  </ds:schemaRefs>
</ds:datastoreItem>
</file>

<file path=customXml/itemProps2.xml><?xml version="1.0" encoding="utf-8"?>
<ds:datastoreItem xmlns:ds="http://schemas.openxmlformats.org/officeDocument/2006/customXml" ds:itemID="{F3DAF5BF-55B3-4C4C-9107-5FA5E9B76581}">
  <ds:schemaRefs>
    <ds:schemaRef ds:uri="http://purl.org/dc/terms/"/>
    <ds:schemaRef ds:uri="http://www.w3.org/XML/1998/namespac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145c5697-5eb5-440b-b2f1-a8273fb59250"/>
    <ds:schemaRef ds:uri="http://purl.org/dc/dcmitype/"/>
  </ds:schemaRefs>
</ds:datastoreItem>
</file>

<file path=customXml/itemProps3.xml><?xml version="1.0" encoding="utf-8"?>
<ds:datastoreItem xmlns:ds="http://schemas.openxmlformats.org/officeDocument/2006/customXml" ds:itemID="{31FFC19D-00D3-4E16-AED5-C33ACA36F0EF}">
  <ds:schemaRefs>
    <ds:schemaRef ds:uri="http://schemas.microsoft.com/office/2006/metadata/longProperties"/>
  </ds:schemaRefs>
</ds:datastoreItem>
</file>

<file path=customXml/itemProps4.xml><?xml version="1.0" encoding="utf-8"?>
<ds:datastoreItem xmlns:ds="http://schemas.openxmlformats.org/officeDocument/2006/customXml" ds:itemID="{1F911572-7B28-4A18-BF68-B483818028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c5697-5eb5-440b-b2f1-a8273fb592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TS001017848</Template>
  <TotalTime>13245</TotalTime>
  <Words>10273</Words>
  <Application>Microsoft Office PowerPoint</Application>
  <PresentationFormat>On-screen Show (4:3)</PresentationFormat>
  <Paragraphs>1457</Paragraphs>
  <Slides>161</Slides>
  <Notes>34</Notes>
  <HiddenSlides>0</HiddenSlides>
  <MMClips>0</MMClips>
  <ScaleCrop>false</ScaleCrop>
  <HeadingPairs>
    <vt:vector size="6" baseType="variant">
      <vt:variant>
        <vt:lpstr>Theme</vt:lpstr>
      </vt:variant>
      <vt:variant>
        <vt:i4>9</vt:i4>
      </vt:variant>
      <vt:variant>
        <vt:lpstr>Embedded OLE Servers</vt:lpstr>
      </vt:variant>
      <vt:variant>
        <vt:i4>2</vt:i4>
      </vt:variant>
      <vt:variant>
        <vt:lpstr>Slide Titles</vt:lpstr>
      </vt:variant>
      <vt:variant>
        <vt:i4>161</vt:i4>
      </vt:variant>
    </vt:vector>
  </HeadingPairs>
  <TitlesOfParts>
    <vt:vector size="172" baseType="lpstr">
      <vt:lpstr>TS001017848</vt:lpstr>
      <vt:lpstr>Custom Design</vt:lpstr>
      <vt:lpstr>1_TS001017848</vt:lpstr>
      <vt:lpstr>2_TS001017848</vt:lpstr>
      <vt:lpstr>3_TS001017848</vt:lpstr>
      <vt:lpstr>4_TS001017848</vt:lpstr>
      <vt:lpstr>5_TS001017848</vt:lpstr>
      <vt:lpstr>6_TS001017848</vt:lpstr>
      <vt:lpstr>7_TS001017848</vt:lpstr>
      <vt:lpstr>Drawing</vt:lpstr>
      <vt:lpstr>Photo Editor Photo</vt:lpstr>
      <vt:lpstr>Project Benefit Monitoring &amp; Evaluation System</vt:lpstr>
      <vt:lpstr>Biosecurity: Definition</vt:lpstr>
      <vt:lpstr>In other words …</vt:lpstr>
      <vt:lpstr>Cameroon Biosecurity Project Objective</vt:lpstr>
      <vt:lpstr>Biosecurity</vt:lpstr>
      <vt:lpstr>Objective</vt:lpstr>
      <vt:lpstr>plans are useless but planning is indispensable.  </vt:lpstr>
      <vt:lpstr>Structure of the presentation</vt:lpstr>
      <vt:lpstr>The elements of the process</vt:lpstr>
      <vt:lpstr>Objectives of this Workshop</vt:lpstr>
      <vt:lpstr>Exercise: What is M&amp;E?</vt:lpstr>
      <vt:lpstr>What is M&amp;E?</vt:lpstr>
      <vt:lpstr>Why monitor?</vt:lpstr>
      <vt:lpstr>Accountability &amp; Learning </vt:lpstr>
      <vt:lpstr>PowerPoint Presentation</vt:lpstr>
      <vt:lpstr>Begin with the end in mind</vt:lpstr>
      <vt:lpstr>For whom do we monitor? USERS</vt:lpstr>
      <vt:lpstr>Who is involved in monitoring &amp; how does it work?</vt:lpstr>
      <vt:lpstr>Who is involved in monitoring?</vt:lpstr>
      <vt:lpstr>Action → Reflection → Learning → Planning Putting the P in PME</vt:lpstr>
      <vt:lpstr>Action → Reflection → Learning → Planning Putting the P in PME</vt:lpstr>
      <vt:lpstr>PME and the  ACTION LEARNING CYCLE</vt:lpstr>
      <vt:lpstr>The Action Learning Cycle gets to the heart of adaptive management</vt:lpstr>
      <vt:lpstr>When do you monitor?</vt:lpstr>
      <vt:lpstr>The only man who behaves sensibly is my tailor; he takes my measurements anew every time he sees me, while all the rest go on with their old measurements and expect me to fit them.  </vt:lpstr>
      <vt:lpstr>Concorde was constantly off course</vt:lpstr>
      <vt:lpstr>What do we monitor?</vt:lpstr>
      <vt:lpstr>What do we monitor? Inputs and Outputs</vt:lpstr>
      <vt:lpstr>What do we monitor? Activities</vt:lpstr>
      <vt:lpstr>Monitoring inputs, outputs &amp; activities alone is necessary but not sufficient</vt:lpstr>
      <vt:lpstr>Monitoring inputs, outputs &amp; activities can lead to  The doing without achieving syndrome</vt:lpstr>
      <vt:lpstr>Monitoring what we do AND what we achieve (“results”)</vt:lpstr>
      <vt:lpstr>Why are outcomes defined in terms of behavioural change &amp; not changes in state?</vt:lpstr>
      <vt:lpstr>The challenge of planning, monitoring and evaluating for Outcomes and Impacts (what we achieve)</vt:lpstr>
      <vt:lpstr>How do we get from inputs to impact? </vt:lpstr>
      <vt:lpstr>Conventional logic may work for outputs</vt:lpstr>
      <vt:lpstr>But usually not for outcomes and impact</vt:lpstr>
      <vt:lpstr>Why Outcomes and Impacts are so difficult to predict An illustration of simplicity &amp; complexity</vt:lpstr>
      <vt:lpstr>Inputs →Impact illustrated: The fish soup development story</vt:lpstr>
      <vt:lpstr>The fish soup development story</vt:lpstr>
      <vt:lpstr>PowerPoint Presentation</vt:lpstr>
      <vt:lpstr>If only life were so simple!</vt:lpstr>
      <vt:lpstr>PowerPoint Presentation</vt:lpstr>
      <vt:lpstr>Circles of control, influence and interest/concern/worry</vt:lpstr>
      <vt:lpstr>In such a complex situation</vt:lpstr>
      <vt:lpstr>PowerPoint Presentation</vt:lpstr>
      <vt:lpstr>PowerPoint Presentation</vt:lpstr>
      <vt:lpstr>Why don’t we measure impact?</vt:lpstr>
      <vt:lpstr>Impact Definitions</vt:lpstr>
      <vt:lpstr>Impact Definitions</vt:lpstr>
      <vt:lpstr>In summary</vt:lpstr>
      <vt:lpstr>BUT we are still concerned with impact</vt:lpstr>
      <vt:lpstr>Changing the M&amp;E perspective</vt:lpstr>
      <vt:lpstr>HOW DO WE MONITOR?</vt:lpstr>
      <vt:lpstr>Assess readiness for monitoring</vt:lpstr>
      <vt:lpstr> Tools for monitoring inputs, activities and outputs</vt:lpstr>
      <vt:lpstr> Daily cash book/Journal</vt:lpstr>
      <vt:lpstr>PowerPoint Presentation</vt:lpstr>
      <vt:lpstr> Tools for monitoring inputs, activities and outputs</vt:lpstr>
      <vt:lpstr>Monitoring money &amp; resources (continued)</vt:lpstr>
      <vt:lpstr> Tools for monitoring inputs, activities and outputs</vt:lpstr>
      <vt:lpstr> Tools for monitoring inputs, processes and outputs</vt:lpstr>
      <vt:lpstr>Getting from Outputs to Outcomes</vt:lpstr>
      <vt:lpstr>Tools for Monitoring Outcomes Outcome Mapping</vt:lpstr>
      <vt:lpstr>Outcome Mapping Framework</vt:lpstr>
      <vt:lpstr>OM helps a project team</vt:lpstr>
      <vt:lpstr>PowerPoint Presentation</vt:lpstr>
      <vt:lpstr>PowerPoint Presentation</vt:lpstr>
      <vt:lpstr>Inter-related challenges that stimulated the development of OM</vt:lpstr>
      <vt:lpstr>Principles of use</vt:lpstr>
      <vt:lpstr>Attribution or Contribution? How does your project make a difference?</vt:lpstr>
      <vt:lpstr>The focus of Outcome Mapping</vt:lpstr>
      <vt:lpstr>Brief definition of OM</vt:lpstr>
      <vt:lpstr>Using OM to monitor results </vt:lpstr>
      <vt:lpstr>Using OM to monitor results Step 1: Define your Vision</vt:lpstr>
      <vt:lpstr>Using OM to monitor results Step 1: Define your Vision</vt:lpstr>
      <vt:lpstr>Step 1: Define your vision</vt:lpstr>
      <vt:lpstr>The Vision</vt:lpstr>
      <vt:lpstr>PowerPoint Presentation</vt:lpstr>
      <vt:lpstr>PowerPoint Presentation</vt:lpstr>
      <vt:lpstr>PowerPoint Presentation</vt:lpstr>
      <vt:lpstr>PowerPoint Presentation</vt:lpstr>
      <vt:lpstr>PowerPoint Presentation</vt:lpstr>
      <vt:lpstr>If you have built castles in the air, your work need not be lost; that is where they should be. Now put foundations under them.  </vt:lpstr>
      <vt:lpstr>Step 2: Define your mission</vt:lpstr>
      <vt:lpstr>Using OM to monitor results Step 2: Mission</vt:lpstr>
      <vt:lpstr> A mission statement describes:</vt:lpstr>
      <vt:lpstr>PowerPoint Presentation</vt:lpstr>
      <vt:lpstr>PowerPoint Presentation</vt:lpstr>
      <vt:lpstr>PowerPoint Presentation</vt:lpstr>
      <vt:lpstr>Using OM to monitor the achievement of results</vt:lpstr>
      <vt:lpstr>Using OM to monitor results Step 3: Identify &amp; classify stakeholders</vt:lpstr>
      <vt:lpstr>Using OM to monitor results Step 3: Identify &amp; classify stakeholders</vt:lpstr>
      <vt:lpstr>Stakeholder Circles: A project cannot control change, it can only influence and contribute to changes at the level of its direct partners</vt:lpstr>
      <vt:lpstr>PowerPoint Presentation</vt:lpstr>
      <vt:lpstr>Which of these are your “Boundary Partners”?</vt:lpstr>
      <vt:lpstr>Boundary Partners have Boundary Partners</vt:lpstr>
      <vt:lpstr>The Serenity Prayer </vt:lpstr>
      <vt:lpstr>Using OM to monitor results Step 4: Define desired stakeholder outcomes</vt:lpstr>
      <vt:lpstr>Using OM to monitor results Step 4: Define desired stakeholder outcomes</vt:lpstr>
      <vt:lpstr>PowerPoint Presentation</vt:lpstr>
      <vt:lpstr>PowerPoint Presentation</vt:lpstr>
      <vt:lpstr>PowerPoint Presentation</vt:lpstr>
      <vt:lpstr>PowerPoint Presentation</vt:lpstr>
      <vt:lpstr>Using OM to monitor results Step 5: Define indicators</vt:lpstr>
      <vt:lpstr>Using OM to monitor results Step 5: Define indicators</vt:lpstr>
      <vt:lpstr>PowerPoint Presentation</vt:lpstr>
      <vt:lpstr>PowerPoint Presentation</vt:lpstr>
      <vt:lpstr>The Outcome Challenge alone is not sufficient</vt:lpstr>
      <vt:lpstr>PowerPoint Presentation</vt:lpstr>
      <vt:lpstr>Change is usually gradual</vt:lpstr>
      <vt:lpstr>PowerPoint Presentation</vt:lpstr>
      <vt:lpstr>PowerPoint Presentation</vt:lpstr>
      <vt:lpstr>Example Progress Markers</vt:lpstr>
      <vt:lpstr>Using OM to monitor results Step 6: Define our Strategy</vt:lpstr>
      <vt:lpstr>Using OM to monitor results Step 6: Define our Strategy</vt:lpstr>
      <vt:lpstr>PowerPoint Presentation</vt:lpstr>
      <vt:lpstr>PowerPoint Presentation</vt:lpstr>
      <vt:lpstr>PowerPoint Presentation</vt:lpstr>
      <vt:lpstr>PowerPoint Presentation</vt:lpstr>
      <vt:lpstr>Using OM to monitor results Step 7: Prepare a Monitoring Plan</vt:lpstr>
      <vt:lpstr>Using OM to monitor results Step 7: Prepare a Monitoring Plan</vt:lpstr>
      <vt:lpstr>PowerPoint Presentation</vt:lpstr>
      <vt:lpstr>PowerPoint Presentation</vt:lpstr>
      <vt:lpstr>PowerPoint Presentation</vt:lpstr>
      <vt:lpstr>PowerPoint Presentation</vt:lpstr>
      <vt:lpstr>PowerPoint Presentation</vt:lpstr>
      <vt:lpstr>The PBME System for the Cameroon Biosecurity Project</vt:lpstr>
      <vt:lpstr>Monitoring inputs</vt:lpstr>
      <vt:lpstr>Monitoring inputs – Money Daily Financial Records</vt:lpstr>
      <vt:lpstr>Monitoring inputs – Money Financial Reporting</vt:lpstr>
      <vt:lpstr>Monitoring inputs – Money Cash Advances</vt:lpstr>
      <vt:lpstr>Monitoring inputs – Money Co-financing</vt:lpstr>
      <vt:lpstr>Monitoring inputs – Resources Inventory of non-expendable equipment</vt:lpstr>
      <vt:lpstr>Monitoring inputs – Resources Equipment transfer letter</vt:lpstr>
      <vt:lpstr>Monitoring inputs – Time Gantt Chart</vt:lpstr>
      <vt:lpstr>Monitoring inputs – Time logframe tracking form</vt:lpstr>
      <vt:lpstr>Monitoring activities &amp; outputs</vt:lpstr>
      <vt:lpstr>Monitoring activities &amp; outputs Output tracking form(s)</vt:lpstr>
      <vt:lpstr>Monitoring activities &amp; outputs Output quality assurance checklists</vt:lpstr>
      <vt:lpstr>Monitoring activities &amp; outputs Output evaluation forms</vt:lpstr>
      <vt:lpstr>Monitoring outcomes</vt:lpstr>
      <vt:lpstr>Monitoring outcomes Partner outcome monitoring form</vt:lpstr>
      <vt:lpstr>Monitoring objectives</vt:lpstr>
      <vt:lpstr>Monitoring objectives Changes in baseline indicators</vt:lpstr>
      <vt:lpstr>Monitoring objectives Changes in component outcomes</vt:lpstr>
      <vt:lpstr>Implementation of the system</vt:lpstr>
      <vt:lpstr>Implementation of the system Activity-specific monitoring</vt:lpstr>
      <vt:lpstr>Implementation of the system Ongoing monitoring</vt:lpstr>
      <vt:lpstr>Implementation of the system Periodic monitoring</vt:lpstr>
      <vt:lpstr>Implementation of the system Periodic monitoring: Partner Meetings</vt:lpstr>
      <vt:lpstr>External Evaluation Mid-term evaluation &amp; Terminal evaluation</vt:lpstr>
      <vt:lpstr>PowerPoint Presentation</vt:lpstr>
      <vt:lpstr>5 things to remember about PME…</vt:lpstr>
      <vt:lpstr>Embrace Complexity</vt:lpstr>
      <vt:lpstr>Change is constant</vt:lpstr>
      <vt:lpstr>Recognise that change is… </vt:lpstr>
      <vt:lpstr>BUT … we can plan, monitor &amp; evaluate in such situations</vt:lpstr>
      <vt:lpstr>Keep your eyes wide open…</vt:lpstr>
      <vt:lpstr>Acknowledgments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Cameroon Biosecurity Project Master</dc:title>
  <dc:creator>John Mauremootoo</dc:creator>
  <cp:lastModifiedBy>John Mauremootoo</cp:lastModifiedBy>
  <cp:revision>422</cp:revision>
  <cp:lastPrinted>1601-01-01T00:00:00Z</cp:lastPrinted>
  <dcterms:created xsi:type="dcterms:W3CDTF">2012-06-14T09:43:08Z</dcterms:created>
  <dcterms:modified xsi:type="dcterms:W3CDTF">2013-01-08T14:24:07Z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PInstallLocation">
    <vt:lpwstr>{My Templates}</vt:lpwstr>
  </property>
  <property fmtid="{D5CDD505-2E9C-101B-9397-08002B2CF9AE}" pid="3" name="PrimaryImageGen">
    <vt:lpwstr>1</vt:lpwstr>
  </property>
  <property fmtid="{D5CDD505-2E9C-101B-9397-08002B2CF9AE}" pid="4" name="display_urn:schemas-microsoft-com:office:office#APAuthor">
    <vt:lpwstr>REDMOND\cynvey</vt:lpwstr>
  </property>
  <property fmtid="{D5CDD505-2E9C-101B-9397-08002B2CF9AE}" pid="5" name="APAuthor">
    <vt:lpwstr>191</vt:lpwstr>
  </property>
  <property fmtid="{D5CDD505-2E9C-101B-9397-08002B2CF9AE}" pid="6" name="Milestone">
    <vt:lpwstr>Continuous</vt:lpwstr>
  </property>
  <property fmtid="{D5CDD505-2E9C-101B-9397-08002B2CF9AE}" pid="7" name="TPAppVersion">
    <vt:lpwstr>11</vt:lpwstr>
  </property>
  <property fmtid="{D5CDD505-2E9C-101B-9397-08002B2CF9AE}" pid="8" name="TPCommandLine">
    <vt:lpwstr>{PP} /n {FilePath}</vt:lpwstr>
  </property>
  <property fmtid="{D5CDD505-2E9C-101B-9397-08002B2CF9AE}" pid="9" name="IsSearchable">
    <vt:lpwstr>0</vt:lpwstr>
  </property>
  <property fmtid="{D5CDD505-2E9C-101B-9397-08002B2CF9AE}" pid="10" name="NumericId">
    <vt:lpwstr>-1.00000000000000</vt:lpwstr>
  </property>
  <property fmtid="{D5CDD505-2E9C-101B-9397-08002B2CF9AE}" pid="11" name="PublishTargets">
    <vt:lpwstr>OfficeOnline</vt:lpwstr>
  </property>
  <property fmtid="{D5CDD505-2E9C-101B-9397-08002B2CF9AE}" pid="12" name="TPLaunchHelpLinkType">
    <vt:lpwstr>Template</vt:lpwstr>
  </property>
  <property fmtid="{D5CDD505-2E9C-101B-9397-08002B2CF9AE}" pid="13" name="TPFriendlyName">
    <vt:lpwstr>Sales presentation on product or service</vt:lpwstr>
  </property>
  <property fmtid="{D5CDD505-2E9C-101B-9397-08002B2CF9AE}" pid="14" name="display_urn:schemas-microsoft-com:office:office#APEditor">
    <vt:lpwstr>REDMOND\v-luannv</vt:lpwstr>
  </property>
  <property fmtid="{D5CDD505-2E9C-101B-9397-08002B2CF9AE}" pid="15" name="APEditor">
    <vt:lpwstr>92</vt:lpwstr>
  </property>
  <property fmtid="{D5CDD505-2E9C-101B-9397-08002B2CF9AE}" pid="16" name="Provider">
    <vt:lpwstr>EY006220130</vt:lpwstr>
  </property>
  <property fmtid="{D5CDD505-2E9C-101B-9397-08002B2CF9AE}" pid="17" name="SourceTitle">
    <vt:lpwstr>Sales presentation on product or service</vt:lpwstr>
  </property>
  <property fmtid="{D5CDD505-2E9C-101B-9397-08002B2CF9AE}" pid="18" name="TPApplication">
    <vt:lpwstr>PowerPoint</vt:lpwstr>
  </property>
  <property fmtid="{D5CDD505-2E9C-101B-9397-08002B2CF9AE}" pid="19" name="TPLaunchHelpLink">
    <vt:lpwstr/>
  </property>
  <property fmtid="{D5CDD505-2E9C-101B-9397-08002B2CF9AE}" pid="20" name="OpenTemplate">
    <vt:lpwstr>1</vt:lpwstr>
  </property>
  <property fmtid="{D5CDD505-2E9C-101B-9397-08002B2CF9AE}" pid="21" name="UACurrentWords">
    <vt:lpwstr>0</vt:lpwstr>
  </property>
  <property fmtid="{D5CDD505-2E9C-101B-9397-08002B2CF9AE}" pid="22" name="UALocRecommendation">
    <vt:lpwstr>Localize</vt:lpwstr>
  </property>
  <property fmtid="{D5CDD505-2E9C-101B-9397-08002B2CF9AE}" pid="23" name="Applications">
    <vt:lpwstr>184;#Office 2000;#65;#Microsoft Office PowerPoint 2007;#64;#PowerPoint 2003;#79;#Template 12;#182;#Office XP</vt:lpwstr>
  </property>
  <property fmtid="{D5CDD505-2E9C-101B-9397-08002B2CF9AE}" pid="24" name="TemplateStatus">
    <vt:lpwstr>Complete</vt:lpwstr>
  </property>
  <property fmtid="{D5CDD505-2E9C-101B-9397-08002B2CF9AE}" pid="25" name="ContentTypeId">
    <vt:lpwstr>0x0101006025706CF4CD034688BEBAE97A2E701D020200C3831ACA17D8814887A164412888521E</vt:lpwstr>
  </property>
  <property fmtid="{D5CDD505-2E9C-101B-9397-08002B2CF9AE}" pid="26" name="IsDeleted">
    <vt:lpwstr>0</vt:lpwstr>
  </property>
  <property fmtid="{D5CDD505-2E9C-101B-9397-08002B2CF9AE}" pid="27" name="ShowIn">
    <vt:lpwstr>Show everywhere</vt:lpwstr>
  </property>
  <property fmtid="{D5CDD505-2E9C-101B-9397-08002B2CF9AE}" pid="28" name="UANotes">
    <vt:lpwstr>LEGACY FROM TOW. SEO Pilot 2008</vt:lpwstr>
  </property>
  <property fmtid="{D5CDD505-2E9C-101B-9397-08002B2CF9AE}" pid="29" name="PublishStatusLookup">
    <vt:lpwstr>258527</vt:lpwstr>
  </property>
  <property fmtid="{D5CDD505-2E9C-101B-9397-08002B2CF9AE}" pid="30" name="TPComponent">
    <vt:lpwstr>PPTFiles</vt:lpwstr>
  </property>
  <property fmtid="{D5CDD505-2E9C-101B-9397-08002B2CF9AE}" pid="31" name="TPNamespace">
    <vt:lpwstr>POWERPNT</vt:lpwstr>
  </property>
  <property fmtid="{D5CDD505-2E9C-101B-9397-08002B2CF9AE}" pid="32" name="TPClientViewer">
    <vt:lpwstr>Microsoft Office PowerPoint</vt:lpwstr>
  </property>
  <property fmtid="{D5CDD505-2E9C-101B-9397-08002B2CF9AE}" pid="33" name="APTrustLevel">
    <vt:lpwstr>1.00000000000000</vt:lpwstr>
  </property>
  <property fmtid="{D5CDD505-2E9C-101B-9397-08002B2CF9AE}" pid="34" name="TrustLevel">
    <vt:lpwstr>Microsoft Managed Content</vt:lpwstr>
  </property>
  <property fmtid="{D5CDD505-2E9C-101B-9397-08002B2CF9AE}" pid="35" name="Content Type">
    <vt:lpwstr>OOFile</vt:lpwstr>
  </property>
</Properties>
</file>